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1212" r:id="rId6"/>
    <p:sldId id="1268" r:id="rId7"/>
    <p:sldId id="1269" r:id="rId8"/>
    <p:sldId id="1197" r:id="rId9"/>
    <p:sldId id="1235" r:id="rId10"/>
    <p:sldId id="1238" r:id="rId11"/>
    <p:sldId id="1255" r:id="rId12"/>
    <p:sldId id="1253" r:id="rId13"/>
    <p:sldId id="1249" r:id="rId14"/>
    <p:sldId id="271" r:id="rId15"/>
    <p:sldId id="1258" r:id="rId16"/>
    <p:sldId id="1256" r:id="rId17"/>
    <p:sldId id="1266" r:id="rId18"/>
    <p:sldId id="1260" r:id="rId19"/>
    <p:sldId id="1259" r:id="rId20"/>
    <p:sldId id="1265" r:id="rId21"/>
    <p:sldId id="1254" r:id="rId22"/>
    <p:sldId id="1262" r:id="rId23"/>
    <p:sldId id="1261" r:id="rId24"/>
    <p:sldId id="1264" r:id="rId25"/>
    <p:sldId id="1263"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29CB3-3C04-F632-CF36-E8A9B8BCB1EE}" name="Tangredi, Paul P" initials="TPP" userId="S::paul.tangredi@eversource.com::c99bc6d4-5c63-42bb-9894-ee8a0e3dd3b3" providerId="AD"/>
  <p188:author id="{1FD485BF-693D-5BAC-ABBE-441CB84EDBF6}" name="Edward P. Kranich" initials="EPK" userId="S::EKranich@ctgreenbank.com::cab80148-e854-4768-8929-740607f8759c" providerId="AD"/>
  <p188:author id="{11A4C9BF-33DC-46C0-324A-CE9C16A251B7}" name="Sara Harari" initials="SH" userId="S::sharari@ctgreenbank.com::ff75f37f-2abf-412d-b226-9af32c4bcf74" providerId="AD"/>
  <p188:author id="{61100CEB-A17A-F571-734D-515950D9B3C7}" name="Bryan Garcia" initials="BG" userId="S::BGarcia@ctgreenbank.com::91504e27-b8fb-4ef9-80b4-0f67b4d3b5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A93A"/>
    <a:srgbClr val="786B54"/>
    <a:srgbClr val="ED7D31"/>
    <a:srgbClr val="383B9B"/>
    <a:srgbClr val="000000"/>
    <a:srgbClr val="2F318C"/>
    <a:srgbClr val="00B050"/>
    <a:srgbClr val="8E90DA"/>
    <a:srgbClr val="BABBE8"/>
    <a:srgbClr val="626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AB1C8-5C5D-6A84-8B8B-BBB1526CBCA2}" v="1" dt="2024-03-28T19:23:18.375"/>
    <p1510:client id="{D607C45B-AA17-449E-8D55-F530FE4EE957}" v="168" dt="2024-03-28T15:30:40.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08" autoAdjust="0"/>
  </p:normalViewPr>
  <p:slideViewPr>
    <p:cSldViewPr snapToGrid="0">
      <p:cViewPr varScale="1">
        <p:scale>
          <a:sx n="45" d="100"/>
          <a:sy n="45" d="100"/>
        </p:scale>
        <p:origin x="14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ing" userId="S::mking@ctgreenbank.com::cc03eb2f-9431-4cac-9eb1-d4daa55120c7" providerId="AD" clId="Web-{E3429E5F-BFAD-666C-FBAF-9320F543C0C7}"/>
    <pc:docChg chg="addSld delSld modSld sldOrd">
      <pc:chgData name="Matthew King" userId="S::mking@ctgreenbank.com::cc03eb2f-9431-4cac-9eb1-d4daa55120c7" providerId="AD" clId="Web-{E3429E5F-BFAD-666C-FBAF-9320F543C0C7}" dt="2024-02-29T16:44:31.237" v="96"/>
      <pc:docMkLst>
        <pc:docMk/>
      </pc:docMkLst>
      <pc:sldChg chg="modSp">
        <pc:chgData name="Matthew King" userId="S::mking@ctgreenbank.com::cc03eb2f-9431-4cac-9eb1-d4daa55120c7" providerId="AD" clId="Web-{E3429E5F-BFAD-666C-FBAF-9320F543C0C7}" dt="2024-02-29T16:19:03.543" v="8" actId="20577"/>
        <pc:sldMkLst>
          <pc:docMk/>
          <pc:sldMk cId="1876804888" sldId="257"/>
        </pc:sldMkLst>
        <pc:spChg chg="mod">
          <ac:chgData name="Matthew King" userId="S::mking@ctgreenbank.com::cc03eb2f-9431-4cac-9eb1-d4daa55120c7" providerId="AD" clId="Web-{E3429E5F-BFAD-666C-FBAF-9320F543C0C7}" dt="2024-02-29T16:19:03.543" v="8" actId="20577"/>
          <ac:spMkLst>
            <pc:docMk/>
            <pc:sldMk cId="1876804888" sldId="257"/>
            <ac:spMk id="5" creationId="{00000000-0000-0000-0000-000000000000}"/>
          </ac:spMkLst>
        </pc:spChg>
      </pc:sldChg>
      <pc:sldChg chg="addSp modSp ord">
        <pc:chgData name="Matthew King" userId="S::mking@ctgreenbank.com::cc03eb2f-9431-4cac-9eb1-d4daa55120c7" providerId="AD" clId="Web-{E3429E5F-BFAD-666C-FBAF-9320F543C0C7}" dt="2024-02-29T16:22:23.361" v="43" actId="1076"/>
        <pc:sldMkLst>
          <pc:docMk/>
          <pc:sldMk cId="3878742008" sldId="271"/>
        </pc:sldMkLst>
        <pc:spChg chg="add mod">
          <ac:chgData name="Matthew King" userId="S::mking@ctgreenbank.com::cc03eb2f-9431-4cac-9eb1-d4daa55120c7" providerId="AD" clId="Web-{E3429E5F-BFAD-666C-FBAF-9320F543C0C7}" dt="2024-02-29T16:22:23.361" v="43" actId="1076"/>
          <ac:spMkLst>
            <pc:docMk/>
            <pc:sldMk cId="3878742008" sldId="271"/>
            <ac:spMk id="3" creationId="{FED9A821-5CB4-1FAA-9C67-B0532463264C}"/>
          </ac:spMkLst>
        </pc:spChg>
      </pc:sldChg>
      <pc:sldChg chg="del">
        <pc:chgData name="Matthew King" userId="S::mking@ctgreenbank.com::cc03eb2f-9431-4cac-9eb1-d4daa55120c7" providerId="AD" clId="Web-{E3429E5F-BFAD-666C-FBAF-9320F543C0C7}" dt="2024-02-29T16:21:24.203" v="36"/>
        <pc:sldMkLst>
          <pc:docMk/>
          <pc:sldMk cId="2511674688" sldId="644"/>
        </pc:sldMkLst>
      </pc:sldChg>
      <pc:sldChg chg="modSp">
        <pc:chgData name="Matthew King" userId="S::mking@ctgreenbank.com::cc03eb2f-9431-4cac-9eb1-d4daa55120c7" providerId="AD" clId="Web-{E3429E5F-BFAD-666C-FBAF-9320F543C0C7}" dt="2024-02-29T16:20:12.295" v="30" actId="20577"/>
        <pc:sldMkLst>
          <pc:docMk/>
          <pc:sldMk cId="474845936" sldId="1212"/>
        </pc:sldMkLst>
        <pc:spChg chg="mod">
          <ac:chgData name="Matthew King" userId="S::mking@ctgreenbank.com::cc03eb2f-9431-4cac-9eb1-d4daa55120c7" providerId="AD" clId="Web-{E3429E5F-BFAD-666C-FBAF-9320F543C0C7}" dt="2024-02-29T16:20:12.295" v="30" actId="20577"/>
          <ac:spMkLst>
            <pc:docMk/>
            <pc:sldMk cId="474845936" sldId="1212"/>
            <ac:spMk id="7" creationId="{49B3AAED-E709-4EBD-A091-2EC4B8DEA3DD}"/>
          </ac:spMkLst>
        </pc:spChg>
      </pc:sldChg>
      <pc:sldChg chg="addSp delSp modSp">
        <pc:chgData name="Matthew King" userId="S::mking@ctgreenbank.com::cc03eb2f-9431-4cac-9eb1-d4daa55120c7" providerId="AD" clId="Web-{E3429E5F-BFAD-666C-FBAF-9320F543C0C7}" dt="2024-02-29T16:43:17.888" v="91"/>
        <pc:sldMkLst>
          <pc:docMk/>
          <pc:sldMk cId="2875859549" sldId="1235"/>
        </pc:sldMkLst>
        <pc:spChg chg="add del mod">
          <ac:chgData name="Matthew King" userId="S::mking@ctgreenbank.com::cc03eb2f-9431-4cac-9eb1-d4daa55120c7" providerId="AD" clId="Web-{E3429E5F-BFAD-666C-FBAF-9320F543C0C7}" dt="2024-02-29T16:43:17.888" v="91"/>
          <ac:spMkLst>
            <pc:docMk/>
            <pc:sldMk cId="2875859549" sldId="1235"/>
            <ac:spMk id="5" creationId="{CA4EC762-B307-53FF-E1F6-A18CC21416CA}"/>
          </ac:spMkLst>
        </pc:spChg>
      </pc:sldChg>
      <pc:sldChg chg="add">
        <pc:chgData name="Matthew King" userId="S::mking@ctgreenbank.com::cc03eb2f-9431-4cac-9eb1-d4daa55120c7" providerId="AD" clId="Web-{E3429E5F-BFAD-666C-FBAF-9320F543C0C7}" dt="2024-02-29T16:43:31.264" v="92"/>
        <pc:sldMkLst>
          <pc:docMk/>
          <pc:sldMk cId="223911725" sldId="1238"/>
        </pc:sldMkLst>
      </pc:sldChg>
      <pc:sldChg chg="modSp">
        <pc:chgData name="Matthew King" userId="S::mking@ctgreenbank.com::cc03eb2f-9431-4cac-9eb1-d4daa55120c7" providerId="AD" clId="Web-{E3429E5F-BFAD-666C-FBAF-9320F543C0C7}" dt="2024-02-29T16:21:06.062" v="35" actId="20577"/>
        <pc:sldMkLst>
          <pc:docMk/>
          <pc:sldMk cId="3250051036" sldId="1253"/>
        </pc:sldMkLst>
        <pc:spChg chg="mod">
          <ac:chgData name="Matthew King" userId="S::mking@ctgreenbank.com::cc03eb2f-9431-4cac-9eb1-d4daa55120c7" providerId="AD" clId="Web-{E3429E5F-BFAD-666C-FBAF-9320F543C0C7}" dt="2024-02-29T16:21:06.062" v="35" actId="20577"/>
          <ac:spMkLst>
            <pc:docMk/>
            <pc:sldMk cId="3250051036" sldId="1253"/>
            <ac:spMk id="13" creationId="{5DD7034C-6895-5B14-15F0-3D5FD7332048}"/>
          </ac:spMkLst>
        </pc:spChg>
      </pc:sldChg>
      <pc:sldChg chg="add">
        <pc:chgData name="Matthew King" userId="S::mking@ctgreenbank.com::cc03eb2f-9431-4cac-9eb1-d4daa55120c7" providerId="AD" clId="Web-{E3429E5F-BFAD-666C-FBAF-9320F543C0C7}" dt="2024-02-29T16:43:46.937" v="93"/>
        <pc:sldMkLst>
          <pc:docMk/>
          <pc:sldMk cId="1314680743" sldId="1255"/>
        </pc:sldMkLst>
      </pc:sldChg>
      <pc:sldChg chg="del">
        <pc:chgData name="Matthew King" userId="S::mking@ctgreenbank.com::cc03eb2f-9431-4cac-9eb1-d4daa55120c7" providerId="AD" clId="Web-{E3429E5F-BFAD-666C-FBAF-9320F543C0C7}" dt="2024-02-29T16:44:16.423" v="94"/>
        <pc:sldMkLst>
          <pc:docMk/>
          <pc:sldMk cId="2739840385" sldId="1267"/>
        </pc:sldMkLst>
      </pc:sldChg>
      <pc:sldChg chg="ord">
        <pc:chgData name="Matthew King" userId="S::mking@ctgreenbank.com::cc03eb2f-9431-4cac-9eb1-d4daa55120c7" providerId="AD" clId="Web-{E3429E5F-BFAD-666C-FBAF-9320F543C0C7}" dt="2024-02-29T16:44:28.862" v="95"/>
        <pc:sldMkLst>
          <pc:docMk/>
          <pc:sldMk cId="649551765" sldId="1268"/>
        </pc:sldMkLst>
      </pc:sldChg>
      <pc:sldChg chg="modSp ord">
        <pc:chgData name="Matthew King" userId="S::mking@ctgreenbank.com::cc03eb2f-9431-4cac-9eb1-d4daa55120c7" providerId="AD" clId="Web-{E3429E5F-BFAD-666C-FBAF-9320F543C0C7}" dt="2024-02-29T16:44:31.237" v="96"/>
        <pc:sldMkLst>
          <pc:docMk/>
          <pc:sldMk cId="3770923587" sldId="1269"/>
        </pc:sldMkLst>
        <pc:spChg chg="mod">
          <ac:chgData name="Matthew King" userId="S::mking@ctgreenbank.com::cc03eb2f-9431-4cac-9eb1-d4daa55120c7" providerId="AD" clId="Web-{E3429E5F-BFAD-666C-FBAF-9320F543C0C7}" dt="2024-02-29T16:42:35.744" v="87" actId="20577"/>
          <ac:spMkLst>
            <pc:docMk/>
            <pc:sldMk cId="3770923587" sldId="1269"/>
            <ac:spMk id="3" creationId="{7CD69C10-89D8-3E85-2A2C-BEC37ABEEDE2}"/>
          </ac:spMkLst>
        </pc:spChg>
      </pc:sldChg>
    </pc:docChg>
  </pc:docChgLst>
  <pc:docChgLst>
    <pc:chgData name="Matthew King" userId="S::mking@ctgreenbank.com::cc03eb2f-9431-4cac-9eb1-d4daa55120c7" providerId="AD" clId="Web-{545AB1C8-5C5D-6A84-8B8B-BBB1526CBCA2}"/>
    <pc:docChg chg="sldOrd">
      <pc:chgData name="Matthew King" userId="S::mking@ctgreenbank.com::cc03eb2f-9431-4cac-9eb1-d4daa55120c7" providerId="AD" clId="Web-{545AB1C8-5C5D-6A84-8B8B-BBB1526CBCA2}" dt="2024-03-28T19:23:18.375" v="0"/>
      <pc:docMkLst>
        <pc:docMk/>
      </pc:docMkLst>
      <pc:sldChg chg="ord">
        <pc:chgData name="Matthew King" userId="S::mking@ctgreenbank.com::cc03eb2f-9431-4cac-9eb1-d4daa55120c7" providerId="AD" clId="Web-{545AB1C8-5C5D-6A84-8B8B-BBB1526CBCA2}" dt="2024-03-28T19:23:18.375" v="0"/>
        <pc:sldMkLst>
          <pc:docMk/>
          <pc:sldMk cId="3231186829" sldId="1261"/>
        </pc:sldMkLst>
      </pc:sldChg>
    </pc:docChg>
  </pc:docChgLst>
  <pc:docChgLst>
    <pc:chgData name="Matthew King" userId="S::mking@ctgreenbank.com::cc03eb2f-9431-4cac-9eb1-d4daa55120c7" providerId="AD" clId="Web-{D607C45B-AA17-449E-8D55-F530FE4EE957}"/>
    <pc:docChg chg="modSld">
      <pc:chgData name="Matthew King" userId="S::mking@ctgreenbank.com::cc03eb2f-9431-4cac-9eb1-d4daa55120c7" providerId="AD" clId="Web-{D607C45B-AA17-449E-8D55-F530FE4EE957}" dt="2024-03-28T15:30:40.408" v="151" actId="14100"/>
      <pc:docMkLst>
        <pc:docMk/>
      </pc:docMkLst>
      <pc:sldChg chg="modSp">
        <pc:chgData name="Matthew King" userId="S::mking@ctgreenbank.com::cc03eb2f-9431-4cac-9eb1-d4daa55120c7" providerId="AD" clId="Web-{D607C45B-AA17-449E-8D55-F530FE4EE957}" dt="2024-03-28T14:30:58.014" v="3" actId="20577"/>
        <pc:sldMkLst>
          <pc:docMk/>
          <pc:sldMk cId="1876804888" sldId="257"/>
        </pc:sldMkLst>
        <pc:spChg chg="mod">
          <ac:chgData name="Matthew King" userId="S::mking@ctgreenbank.com::cc03eb2f-9431-4cac-9eb1-d4daa55120c7" providerId="AD" clId="Web-{D607C45B-AA17-449E-8D55-F530FE4EE957}" dt="2024-03-28T14:30:58.014" v="3" actId="20577"/>
          <ac:spMkLst>
            <pc:docMk/>
            <pc:sldMk cId="1876804888" sldId="257"/>
            <ac:spMk id="5" creationId="{00000000-0000-0000-0000-000000000000}"/>
          </ac:spMkLst>
        </pc:spChg>
      </pc:sldChg>
      <pc:sldChg chg="modSp">
        <pc:chgData name="Matthew King" userId="S::mking@ctgreenbank.com::cc03eb2f-9431-4cac-9eb1-d4daa55120c7" providerId="AD" clId="Web-{D607C45B-AA17-449E-8D55-F530FE4EE957}" dt="2024-03-28T15:29:31.015" v="149" actId="20577"/>
        <pc:sldMkLst>
          <pc:docMk/>
          <pc:sldMk cId="223911725" sldId="1238"/>
        </pc:sldMkLst>
        <pc:spChg chg="mod">
          <ac:chgData name="Matthew King" userId="S::mking@ctgreenbank.com::cc03eb2f-9431-4cac-9eb1-d4daa55120c7" providerId="AD" clId="Web-{D607C45B-AA17-449E-8D55-F530FE4EE957}" dt="2024-03-28T15:29:31.015" v="149" actId="20577"/>
          <ac:spMkLst>
            <pc:docMk/>
            <pc:sldMk cId="223911725" sldId="1238"/>
            <ac:spMk id="8" creationId="{AB5122CD-EE80-879B-2991-CB959D06BFB2}"/>
          </ac:spMkLst>
        </pc:spChg>
        <pc:graphicFrameChg chg="mod modGraphic">
          <ac:chgData name="Matthew King" userId="S::mking@ctgreenbank.com::cc03eb2f-9431-4cac-9eb1-d4daa55120c7" providerId="AD" clId="Web-{D607C45B-AA17-449E-8D55-F530FE4EE957}" dt="2024-03-28T15:29:25.686" v="148"/>
          <ac:graphicFrameMkLst>
            <pc:docMk/>
            <pc:sldMk cId="223911725" sldId="1238"/>
            <ac:graphicFrameMk id="9" creationId="{23D10400-CF11-4992-9935-AF9F4F21958B}"/>
          </ac:graphicFrameMkLst>
        </pc:graphicFrameChg>
      </pc:sldChg>
      <pc:sldChg chg="modSp">
        <pc:chgData name="Matthew King" userId="S::mking@ctgreenbank.com::cc03eb2f-9431-4cac-9eb1-d4daa55120c7" providerId="AD" clId="Web-{D607C45B-AA17-449E-8D55-F530FE4EE957}" dt="2024-03-28T15:30:40.408" v="151" actId="14100"/>
        <pc:sldMkLst>
          <pc:docMk/>
          <pc:sldMk cId="3098983298" sldId="1266"/>
        </pc:sldMkLst>
        <pc:spChg chg="mod">
          <ac:chgData name="Matthew King" userId="S::mking@ctgreenbank.com::cc03eb2f-9431-4cac-9eb1-d4daa55120c7" providerId="AD" clId="Web-{D607C45B-AA17-449E-8D55-F530FE4EE957}" dt="2024-03-28T15:30:40.408" v="151" actId="14100"/>
          <ac:spMkLst>
            <pc:docMk/>
            <pc:sldMk cId="3098983298" sldId="1266"/>
            <ac:spMk id="4" creationId="{932C8B6E-D0DC-B5EE-B07B-DC111463D45C}"/>
          </ac:spMkLst>
        </pc:spChg>
      </pc:sldChg>
      <pc:sldChg chg="modSp">
        <pc:chgData name="Matthew King" userId="S::mking@ctgreenbank.com::cc03eb2f-9431-4cac-9eb1-d4daa55120c7" providerId="AD" clId="Web-{D607C45B-AA17-449E-8D55-F530FE4EE957}" dt="2024-03-28T15:26:40.616" v="140" actId="20577"/>
        <pc:sldMkLst>
          <pc:docMk/>
          <pc:sldMk cId="649551765" sldId="1268"/>
        </pc:sldMkLst>
        <pc:spChg chg="mod">
          <ac:chgData name="Matthew King" userId="S::mking@ctgreenbank.com::cc03eb2f-9431-4cac-9eb1-d4daa55120c7" providerId="AD" clId="Web-{D607C45B-AA17-449E-8D55-F530FE4EE957}" dt="2024-03-28T14:41:29.298" v="8" actId="1076"/>
          <ac:spMkLst>
            <pc:docMk/>
            <pc:sldMk cId="649551765" sldId="1268"/>
            <ac:spMk id="2" creationId="{97324668-8B84-4F76-9A24-016DADFA0179}"/>
          </ac:spMkLst>
        </pc:spChg>
        <pc:spChg chg="mod">
          <ac:chgData name="Matthew King" userId="S::mking@ctgreenbank.com::cc03eb2f-9431-4cac-9eb1-d4daa55120c7" providerId="AD" clId="Web-{D607C45B-AA17-449E-8D55-F530FE4EE957}" dt="2024-03-28T15:26:40.616" v="140" actId="20577"/>
          <ac:spMkLst>
            <pc:docMk/>
            <pc:sldMk cId="649551765" sldId="1268"/>
            <ac:spMk id="3" creationId="{52392C08-EBD1-4052-8B9A-9256A4A2CCD6}"/>
          </ac:spMkLst>
        </pc:spChg>
        <pc:spChg chg="mod">
          <ac:chgData name="Matthew King" userId="S::mking@ctgreenbank.com::cc03eb2f-9431-4cac-9eb1-d4daa55120c7" providerId="AD" clId="Web-{D607C45B-AA17-449E-8D55-F530FE4EE957}" dt="2024-03-28T14:40:08.156" v="7" actId="1076"/>
          <ac:spMkLst>
            <pc:docMk/>
            <pc:sldMk cId="649551765" sldId="1268"/>
            <ac:spMk id="6" creationId="{B72EE86B-1D9B-47D6-AC12-F509973805D0}"/>
          </ac:spMkLst>
        </pc:spChg>
      </pc:sldChg>
      <pc:sldChg chg="modSp">
        <pc:chgData name="Matthew King" userId="S::mking@ctgreenbank.com::cc03eb2f-9431-4cac-9eb1-d4daa55120c7" providerId="AD" clId="Web-{D607C45B-AA17-449E-8D55-F530FE4EE957}" dt="2024-03-28T15:02:51.200" v="128" actId="14100"/>
        <pc:sldMkLst>
          <pc:docMk/>
          <pc:sldMk cId="3770923587" sldId="1269"/>
        </pc:sldMkLst>
        <pc:spChg chg="mod">
          <ac:chgData name="Matthew King" userId="S::mking@ctgreenbank.com::cc03eb2f-9431-4cac-9eb1-d4daa55120c7" providerId="AD" clId="Web-{D607C45B-AA17-449E-8D55-F530FE4EE957}" dt="2024-03-28T15:02:51.200" v="128" actId="14100"/>
          <ac:spMkLst>
            <pc:docMk/>
            <pc:sldMk cId="3770923587" sldId="1269"/>
            <ac:spMk id="3" creationId="{7CD69C10-89D8-3E85-2A2C-BEC37ABEEDE2}"/>
          </ac:spMkLst>
        </pc:spChg>
      </pc:sldChg>
    </pc:docChg>
  </pc:docChgLst>
  <pc:docChgLst>
    <pc:chgData name="Sara Pyne" userId="97583b6c-b19e-431a-b5cf-eda19b1577e4" providerId="ADAL" clId="{0CD19276-08F4-485B-B4B4-866FB3A0DC77}"/>
    <pc:docChg chg="undo custSel addSld delSld modSld">
      <pc:chgData name="Sara Pyne" userId="97583b6c-b19e-431a-b5cf-eda19b1577e4" providerId="ADAL" clId="{0CD19276-08F4-485B-B4B4-866FB3A0DC77}" dt="2024-01-16T21:31:21.466" v="274" actId="20577"/>
      <pc:docMkLst>
        <pc:docMk/>
      </pc:docMkLst>
      <pc:sldChg chg="addSp delSp modSp mod modNotesTx">
        <pc:chgData name="Sara Pyne" userId="97583b6c-b19e-431a-b5cf-eda19b1577e4" providerId="ADAL" clId="{0CD19276-08F4-485B-B4B4-866FB3A0DC77}" dt="2024-01-16T21:28:27.647" v="166" actId="20577"/>
        <pc:sldMkLst>
          <pc:docMk/>
          <pc:sldMk cId="2511674688" sldId="644"/>
        </pc:sldMkLst>
        <pc:spChg chg="mod">
          <ac:chgData name="Sara Pyne" userId="97583b6c-b19e-431a-b5cf-eda19b1577e4" providerId="ADAL" clId="{0CD19276-08F4-485B-B4B4-866FB3A0DC77}" dt="2024-01-16T21:27:20.958" v="131" actId="20577"/>
          <ac:spMkLst>
            <pc:docMk/>
            <pc:sldMk cId="2511674688" sldId="644"/>
            <ac:spMk id="3" creationId="{BA913FAE-9E55-AD1F-CD86-2F921B927183}"/>
          </ac:spMkLst>
        </pc:spChg>
        <pc:spChg chg="add del mod">
          <ac:chgData name="Sara Pyne" userId="97583b6c-b19e-431a-b5cf-eda19b1577e4" providerId="ADAL" clId="{0CD19276-08F4-485B-B4B4-866FB3A0DC77}" dt="2024-01-16T21:27:13.482" v="126"/>
          <ac:spMkLst>
            <pc:docMk/>
            <pc:sldMk cId="2511674688" sldId="644"/>
            <ac:spMk id="4" creationId="{E6F5AA2D-346C-7911-29FA-4AF2D5FBA6CF}"/>
          </ac:spMkLst>
        </pc:spChg>
        <pc:spChg chg="mod">
          <ac:chgData name="Sara Pyne" userId="97583b6c-b19e-431a-b5cf-eda19b1577e4" providerId="ADAL" clId="{0CD19276-08F4-485B-B4B4-866FB3A0DC77}" dt="2024-01-16T21:27:44.881" v="133" actId="27636"/>
          <ac:spMkLst>
            <pc:docMk/>
            <pc:sldMk cId="2511674688" sldId="644"/>
            <ac:spMk id="11" creationId="{34297A5B-F90E-7056-9774-D0004DC8A636}"/>
          </ac:spMkLst>
        </pc:spChg>
        <pc:picChg chg="add mod">
          <ac:chgData name="Sara Pyne" userId="97583b6c-b19e-431a-b5cf-eda19b1577e4" providerId="ADAL" clId="{0CD19276-08F4-485B-B4B4-866FB3A0DC77}" dt="2024-01-16T21:27:18.452" v="129" actId="1076"/>
          <ac:picMkLst>
            <pc:docMk/>
            <pc:sldMk cId="2511674688" sldId="644"/>
            <ac:picMk id="5" creationId="{DEB38412-3C6E-5138-CAEB-FCFF2892B3FC}"/>
          </ac:picMkLst>
        </pc:picChg>
        <pc:picChg chg="del">
          <ac:chgData name="Sara Pyne" userId="97583b6c-b19e-431a-b5cf-eda19b1577e4" providerId="ADAL" clId="{0CD19276-08F4-485B-B4B4-866FB3A0DC77}" dt="2024-01-12T21:20:36.197" v="18" actId="478"/>
          <ac:picMkLst>
            <pc:docMk/>
            <pc:sldMk cId="2511674688" sldId="644"/>
            <ac:picMk id="9" creationId="{511F2F0D-D6B8-C415-8E02-F5248C1FEEB5}"/>
          </ac:picMkLst>
        </pc:picChg>
      </pc:sldChg>
      <pc:sldChg chg="modSp mod">
        <pc:chgData name="Sara Pyne" userId="97583b6c-b19e-431a-b5cf-eda19b1577e4" providerId="ADAL" clId="{0CD19276-08F4-485B-B4B4-866FB3A0DC77}" dt="2024-01-16T21:31:21.466" v="274" actId="20577"/>
        <pc:sldMkLst>
          <pc:docMk/>
          <pc:sldMk cId="3197271172" sldId="1265"/>
        </pc:sldMkLst>
        <pc:spChg chg="mod">
          <ac:chgData name="Sara Pyne" userId="97583b6c-b19e-431a-b5cf-eda19b1577e4" providerId="ADAL" clId="{0CD19276-08F4-485B-B4B4-866FB3A0DC77}" dt="2024-01-16T21:31:21.466" v="274" actId="20577"/>
          <ac:spMkLst>
            <pc:docMk/>
            <pc:sldMk cId="3197271172" sldId="1265"/>
            <ac:spMk id="2" creationId="{952928DC-2087-3C45-186F-A8D2ED4D6E0C}"/>
          </ac:spMkLst>
        </pc:spChg>
        <pc:spChg chg="mod">
          <ac:chgData name="Sara Pyne" userId="97583b6c-b19e-431a-b5cf-eda19b1577e4" providerId="ADAL" clId="{0CD19276-08F4-485B-B4B4-866FB3A0DC77}" dt="2024-01-16T21:31:19.066" v="273" actId="20577"/>
          <ac:spMkLst>
            <pc:docMk/>
            <pc:sldMk cId="3197271172" sldId="1265"/>
            <ac:spMk id="3" creationId="{6A394931-EA84-195F-E8A0-6CA7AE1EEB9F}"/>
          </ac:spMkLst>
        </pc:spChg>
      </pc:sldChg>
      <pc:sldChg chg="addSp delSp modSp mod">
        <pc:chgData name="Sara Pyne" userId="97583b6c-b19e-431a-b5cf-eda19b1577e4" providerId="ADAL" clId="{0CD19276-08F4-485B-B4B4-866FB3A0DC77}" dt="2024-01-16T21:30:32.632" v="269" actId="1076"/>
        <pc:sldMkLst>
          <pc:docMk/>
          <pc:sldMk cId="2739840385" sldId="1267"/>
        </pc:sldMkLst>
        <pc:spChg chg="mod">
          <ac:chgData name="Sara Pyne" userId="97583b6c-b19e-431a-b5cf-eda19b1577e4" providerId="ADAL" clId="{0CD19276-08F4-485B-B4B4-866FB3A0DC77}" dt="2024-01-16T21:29:35.012" v="244" actId="20577"/>
          <ac:spMkLst>
            <pc:docMk/>
            <pc:sldMk cId="2739840385" sldId="1267"/>
            <ac:spMk id="2" creationId="{97324668-8B84-4F76-9A24-016DADFA0179}"/>
          </ac:spMkLst>
        </pc:spChg>
        <pc:spChg chg="mod">
          <ac:chgData name="Sara Pyne" userId="97583b6c-b19e-431a-b5cf-eda19b1577e4" providerId="ADAL" clId="{0CD19276-08F4-485B-B4B4-866FB3A0DC77}" dt="2024-01-16T15:38:54.746" v="105" actId="20577"/>
          <ac:spMkLst>
            <pc:docMk/>
            <pc:sldMk cId="2739840385" sldId="1267"/>
            <ac:spMk id="3" creationId="{52392C08-EBD1-4052-8B9A-9256A4A2CCD6}"/>
          </ac:spMkLst>
        </pc:spChg>
        <pc:graphicFrameChg chg="add del mod modGraphic">
          <ac:chgData name="Sara Pyne" userId="97583b6c-b19e-431a-b5cf-eda19b1577e4" providerId="ADAL" clId="{0CD19276-08F4-485B-B4B4-866FB3A0DC77}" dt="2024-01-16T15:35:35.566" v="23" actId="21"/>
          <ac:graphicFrameMkLst>
            <pc:docMk/>
            <pc:sldMk cId="2739840385" sldId="1267"/>
            <ac:graphicFrameMk id="7" creationId="{BAC0147A-43DD-C5DD-4949-809838160C67}"/>
          </ac:graphicFrameMkLst>
        </pc:graphicFrameChg>
        <pc:graphicFrameChg chg="add mod modGraphic">
          <ac:chgData name="Sara Pyne" userId="97583b6c-b19e-431a-b5cf-eda19b1577e4" providerId="ADAL" clId="{0CD19276-08F4-485B-B4B4-866FB3A0DC77}" dt="2024-01-16T15:36:08.821" v="28" actId="14100"/>
          <ac:graphicFrameMkLst>
            <pc:docMk/>
            <pc:sldMk cId="2739840385" sldId="1267"/>
            <ac:graphicFrameMk id="8" creationId="{5111FFB6-A527-BCAB-2111-47BB2A8B201D}"/>
          </ac:graphicFrameMkLst>
        </pc:graphicFrameChg>
        <pc:picChg chg="add mod">
          <ac:chgData name="Sara Pyne" userId="97583b6c-b19e-431a-b5cf-eda19b1577e4" providerId="ADAL" clId="{0CD19276-08F4-485B-B4B4-866FB3A0DC77}" dt="2024-01-16T21:30:32.632" v="269" actId="1076"/>
          <ac:picMkLst>
            <pc:docMk/>
            <pc:sldMk cId="2739840385" sldId="1267"/>
            <ac:picMk id="9" creationId="{9C7DA60B-7B3B-744B-2C96-610AD34727D4}"/>
          </ac:picMkLst>
        </pc:picChg>
      </pc:sldChg>
      <pc:sldChg chg="addSp delSp modSp add mod">
        <pc:chgData name="Sara Pyne" userId="97583b6c-b19e-431a-b5cf-eda19b1577e4" providerId="ADAL" clId="{0CD19276-08F4-485B-B4B4-866FB3A0DC77}" dt="2024-01-16T21:31:11.884" v="272" actId="478"/>
        <pc:sldMkLst>
          <pc:docMk/>
          <pc:sldMk cId="649551765" sldId="1268"/>
        </pc:sldMkLst>
        <pc:spChg chg="mod">
          <ac:chgData name="Sara Pyne" userId="97583b6c-b19e-431a-b5cf-eda19b1577e4" providerId="ADAL" clId="{0CD19276-08F4-485B-B4B4-866FB3A0DC77}" dt="2024-01-16T21:30:24.401" v="267" actId="20577"/>
          <ac:spMkLst>
            <pc:docMk/>
            <pc:sldMk cId="649551765" sldId="1268"/>
            <ac:spMk id="3" creationId="{52392C08-EBD1-4052-8B9A-9256A4A2CCD6}"/>
          </ac:spMkLst>
        </pc:spChg>
        <pc:picChg chg="add del mod">
          <ac:chgData name="Sara Pyne" userId="97583b6c-b19e-431a-b5cf-eda19b1577e4" providerId="ADAL" clId="{0CD19276-08F4-485B-B4B4-866FB3A0DC77}" dt="2024-01-16T21:31:11.884" v="272" actId="478"/>
          <ac:picMkLst>
            <pc:docMk/>
            <pc:sldMk cId="649551765" sldId="1268"/>
            <ac:picMk id="5" creationId="{0B3AE8E4-22B7-1057-194B-0EB149EEB231}"/>
          </ac:picMkLst>
        </pc:picChg>
        <pc:picChg chg="del">
          <ac:chgData name="Sara Pyne" userId="97583b6c-b19e-431a-b5cf-eda19b1577e4" providerId="ADAL" clId="{0CD19276-08F4-485B-B4B4-866FB3A0DC77}" dt="2024-01-16T21:30:08.218" v="248" actId="478"/>
          <ac:picMkLst>
            <pc:docMk/>
            <pc:sldMk cId="649551765" sldId="1268"/>
            <ac:picMk id="9" creationId="{9C7DA60B-7B3B-744B-2C96-610AD34727D4}"/>
          </ac:picMkLst>
        </pc:picChg>
      </pc:sldChg>
      <pc:sldChg chg="new del">
        <pc:chgData name="Sara Pyne" userId="97583b6c-b19e-431a-b5cf-eda19b1577e4" providerId="ADAL" clId="{0CD19276-08F4-485B-B4B4-866FB3A0DC77}" dt="2024-01-16T21:30:02.096" v="246" actId="680"/>
        <pc:sldMkLst>
          <pc:docMk/>
          <pc:sldMk cId="1767379158" sldId="1268"/>
        </pc:sldMkLst>
      </pc:sldChg>
    </pc:docChg>
  </pc:docChgLst>
  <pc:docChgLst>
    <pc:chgData name="Matthew King" userId="S::mking@ctgreenbank.com::cc03eb2f-9431-4cac-9eb1-d4daa55120c7" providerId="AD" clId="Web-{B66AD911-A2E7-0D04-CB60-DCA3EC9E7283}"/>
    <pc:docChg chg="addSld delSld modSld sldOrd">
      <pc:chgData name="Matthew King" userId="S::mking@ctgreenbank.com::cc03eb2f-9431-4cac-9eb1-d4daa55120c7" providerId="AD" clId="Web-{B66AD911-A2E7-0D04-CB60-DCA3EC9E7283}" dt="2024-01-25T16:57:33.223" v="433"/>
      <pc:docMkLst>
        <pc:docMk/>
      </pc:docMkLst>
      <pc:sldChg chg="modSp">
        <pc:chgData name="Matthew King" userId="S::mking@ctgreenbank.com::cc03eb2f-9431-4cac-9eb1-d4daa55120c7" providerId="AD" clId="Web-{B66AD911-A2E7-0D04-CB60-DCA3EC9E7283}" dt="2024-01-25T16:28:36.918" v="402" actId="1076"/>
        <pc:sldMkLst>
          <pc:docMk/>
          <pc:sldMk cId="1876804888" sldId="257"/>
        </pc:sldMkLst>
        <pc:spChg chg="mod">
          <ac:chgData name="Matthew King" userId="S::mking@ctgreenbank.com::cc03eb2f-9431-4cac-9eb1-d4daa55120c7" providerId="AD" clId="Web-{B66AD911-A2E7-0D04-CB60-DCA3EC9E7283}" dt="2024-01-25T16:28:36.918" v="402" actId="1076"/>
          <ac:spMkLst>
            <pc:docMk/>
            <pc:sldMk cId="1876804888" sldId="257"/>
            <ac:spMk id="5" creationId="{00000000-0000-0000-0000-000000000000}"/>
          </ac:spMkLst>
        </pc:spChg>
      </pc:sldChg>
      <pc:sldChg chg="modSp ord">
        <pc:chgData name="Matthew King" userId="S::mking@ctgreenbank.com::cc03eb2f-9431-4cac-9eb1-d4daa55120c7" providerId="AD" clId="Web-{B66AD911-A2E7-0D04-CB60-DCA3EC9E7283}" dt="2024-01-25T15:08:11.232" v="50"/>
        <pc:sldMkLst>
          <pc:docMk/>
          <pc:sldMk cId="3878742008" sldId="271"/>
        </pc:sldMkLst>
        <pc:picChg chg="mod modCrop">
          <ac:chgData name="Matthew King" userId="S::mking@ctgreenbank.com::cc03eb2f-9431-4cac-9eb1-d4daa55120c7" providerId="AD" clId="Web-{B66AD911-A2E7-0D04-CB60-DCA3EC9E7283}" dt="2024-01-25T15:07:39.809" v="49"/>
          <ac:picMkLst>
            <pc:docMk/>
            <pc:sldMk cId="3878742008" sldId="271"/>
            <ac:picMk id="5" creationId="{336D39D8-64F5-B945-48BA-D232D8D85472}"/>
          </ac:picMkLst>
        </pc:picChg>
      </pc:sldChg>
      <pc:sldChg chg="modSp">
        <pc:chgData name="Matthew King" userId="S::mking@ctgreenbank.com::cc03eb2f-9431-4cac-9eb1-d4daa55120c7" providerId="AD" clId="Web-{B66AD911-A2E7-0D04-CB60-DCA3EC9E7283}" dt="2024-01-25T15:52:50.130" v="350" actId="20577"/>
        <pc:sldMkLst>
          <pc:docMk/>
          <pc:sldMk cId="2894564108" sldId="1249"/>
        </pc:sldMkLst>
        <pc:spChg chg="mod">
          <ac:chgData name="Matthew King" userId="S::mking@ctgreenbank.com::cc03eb2f-9431-4cac-9eb1-d4daa55120c7" providerId="AD" clId="Web-{B66AD911-A2E7-0D04-CB60-DCA3EC9E7283}" dt="2024-01-25T15:52:50.130" v="350" actId="20577"/>
          <ac:spMkLst>
            <pc:docMk/>
            <pc:sldMk cId="2894564108" sldId="1249"/>
            <ac:spMk id="2" creationId="{67490029-DCCD-4BBB-ADE4-ED609089AA29}"/>
          </ac:spMkLst>
        </pc:spChg>
      </pc:sldChg>
      <pc:sldChg chg="modSp">
        <pc:chgData name="Matthew King" userId="S::mking@ctgreenbank.com::cc03eb2f-9431-4cac-9eb1-d4daa55120c7" providerId="AD" clId="Web-{B66AD911-A2E7-0D04-CB60-DCA3EC9E7283}" dt="2024-01-25T15:20:53.991" v="121" actId="20577"/>
        <pc:sldMkLst>
          <pc:docMk/>
          <pc:sldMk cId="3250051036" sldId="1253"/>
        </pc:sldMkLst>
        <pc:spChg chg="mod">
          <ac:chgData name="Matthew King" userId="S::mking@ctgreenbank.com::cc03eb2f-9431-4cac-9eb1-d4daa55120c7" providerId="AD" clId="Web-{B66AD911-A2E7-0D04-CB60-DCA3EC9E7283}" dt="2024-01-25T15:20:53.991" v="121" actId="20577"/>
          <ac:spMkLst>
            <pc:docMk/>
            <pc:sldMk cId="3250051036" sldId="1253"/>
            <ac:spMk id="13" creationId="{5DD7034C-6895-5B14-15F0-3D5FD7332048}"/>
          </ac:spMkLst>
        </pc:spChg>
      </pc:sldChg>
      <pc:sldChg chg="mod modShow">
        <pc:chgData name="Matthew King" userId="S::mking@ctgreenbank.com::cc03eb2f-9431-4cac-9eb1-d4daa55120c7" providerId="AD" clId="Web-{B66AD911-A2E7-0D04-CB60-DCA3EC9E7283}" dt="2024-01-25T15:01:06.422" v="29"/>
        <pc:sldMkLst>
          <pc:docMk/>
          <pc:sldMk cId="3274823000" sldId="1254"/>
        </pc:sldMkLst>
      </pc:sldChg>
      <pc:sldChg chg="modSp ord">
        <pc:chgData name="Matthew King" userId="S::mking@ctgreenbank.com::cc03eb2f-9431-4cac-9eb1-d4daa55120c7" providerId="AD" clId="Web-{B66AD911-A2E7-0D04-CB60-DCA3EC9E7283}" dt="2024-01-25T15:54:53.227" v="351"/>
        <pc:sldMkLst>
          <pc:docMk/>
          <pc:sldMk cId="3554906997" sldId="1256"/>
        </pc:sldMkLst>
        <pc:spChg chg="mod">
          <ac:chgData name="Matthew King" userId="S::mking@ctgreenbank.com::cc03eb2f-9431-4cac-9eb1-d4daa55120c7" providerId="AD" clId="Web-{B66AD911-A2E7-0D04-CB60-DCA3EC9E7283}" dt="2024-01-25T15:03:57.208" v="37" actId="1076"/>
          <ac:spMkLst>
            <pc:docMk/>
            <pc:sldMk cId="3554906997" sldId="1256"/>
            <ac:spMk id="5" creationId="{FBDD58BD-7E70-803B-3219-CCF4219D92C7}"/>
          </ac:spMkLst>
        </pc:spChg>
      </pc:sldChg>
      <pc:sldChg chg="addSp delSp modSp">
        <pc:chgData name="Matthew King" userId="S::mking@ctgreenbank.com::cc03eb2f-9431-4cac-9eb1-d4daa55120c7" providerId="AD" clId="Web-{B66AD911-A2E7-0D04-CB60-DCA3EC9E7283}" dt="2024-01-25T15:29:34.804" v="168" actId="1076"/>
        <pc:sldMkLst>
          <pc:docMk/>
          <pc:sldMk cId="403778775" sldId="1258"/>
        </pc:sldMkLst>
        <pc:spChg chg="mod">
          <ac:chgData name="Matthew King" userId="S::mking@ctgreenbank.com::cc03eb2f-9431-4cac-9eb1-d4daa55120c7" providerId="AD" clId="Web-{B66AD911-A2E7-0D04-CB60-DCA3EC9E7283}" dt="2024-01-25T15:27:23.394" v="167" actId="20577"/>
          <ac:spMkLst>
            <pc:docMk/>
            <pc:sldMk cId="403778775" sldId="1258"/>
            <ac:spMk id="5" creationId="{FBDD58BD-7E70-803B-3219-CCF4219D92C7}"/>
          </ac:spMkLst>
        </pc:spChg>
        <pc:spChg chg="mod">
          <ac:chgData name="Matthew King" userId="S::mking@ctgreenbank.com::cc03eb2f-9431-4cac-9eb1-d4daa55120c7" providerId="AD" clId="Web-{B66AD911-A2E7-0D04-CB60-DCA3EC9E7283}" dt="2024-01-25T15:29:34.804" v="168" actId="1076"/>
          <ac:spMkLst>
            <pc:docMk/>
            <pc:sldMk cId="403778775" sldId="1258"/>
            <ac:spMk id="6" creationId="{1A3E54D7-07C1-C416-985C-B894BE918208}"/>
          </ac:spMkLst>
        </pc:spChg>
        <pc:picChg chg="del">
          <ac:chgData name="Matthew King" userId="S::mking@ctgreenbank.com::cc03eb2f-9431-4cac-9eb1-d4daa55120c7" providerId="AD" clId="Web-{B66AD911-A2E7-0D04-CB60-DCA3EC9E7283}" dt="2024-01-25T15:27:02.330" v="163"/>
          <ac:picMkLst>
            <pc:docMk/>
            <pc:sldMk cId="403778775" sldId="1258"/>
            <ac:picMk id="2" creationId="{41A7744A-C122-3165-7C5C-F43A5BE4CF53}"/>
          </ac:picMkLst>
        </pc:picChg>
        <pc:picChg chg="add mod">
          <ac:chgData name="Matthew King" userId="S::mking@ctgreenbank.com::cc03eb2f-9431-4cac-9eb1-d4daa55120c7" providerId="AD" clId="Web-{B66AD911-A2E7-0D04-CB60-DCA3EC9E7283}" dt="2024-01-25T15:27:10.362" v="166" actId="1076"/>
          <ac:picMkLst>
            <pc:docMk/>
            <pc:sldMk cId="403778775" sldId="1258"/>
            <ac:picMk id="3" creationId="{BEA66778-9090-C1E2-5C70-1B431B8818E1}"/>
          </ac:picMkLst>
        </pc:picChg>
      </pc:sldChg>
      <pc:sldChg chg="mod modShow">
        <pc:chgData name="Matthew King" userId="S::mking@ctgreenbank.com::cc03eb2f-9431-4cac-9eb1-d4daa55120c7" providerId="AD" clId="Web-{B66AD911-A2E7-0D04-CB60-DCA3EC9E7283}" dt="2024-01-25T15:01:14.344" v="33"/>
        <pc:sldMkLst>
          <pc:docMk/>
          <pc:sldMk cId="214657511" sldId="1259"/>
        </pc:sldMkLst>
      </pc:sldChg>
      <pc:sldChg chg="mod ord modShow">
        <pc:chgData name="Matthew King" userId="S::mking@ctgreenbank.com::cc03eb2f-9431-4cac-9eb1-d4daa55120c7" providerId="AD" clId="Web-{B66AD911-A2E7-0D04-CB60-DCA3EC9E7283}" dt="2024-01-25T15:55:09.087" v="353"/>
        <pc:sldMkLst>
          <pc:docMk/>
          <pc:sldMk cId="3231186829" sldId="1261"/>
        </pc:sldMkLst>
      </pc:sldChg>
      <pc:sldChg chg="mod modShow">
        <pc:chgData name="Matthew King" userId="S::mking@ctgreenbank.com::cc03eb2f-9431-4cac-9eb1-d4daa55120c7" providerId="AD" clId="Web-{B66AD911-A2E7-0D04-CB60-DCA3EC9E7283}" dt="2024-01-25T15:01:08.891" v="30"/>
        <pc:sldMkLst>
          <pc:docMk/>
          <pc:sldMk cId="2178055037" sldId="1262"/>
        </pc:sldMkLst>
      </pc:sldChg>
      <pc:sldChg chg="mod modShow">
        <pc:chgData name="Matthew King" userId="S::mking@ctgreenbank.com::cc03eb2f-9431-4cac-9eb1-d4daa55120c7" providerId="AD" clId="Web-{B66AD911-A2E7-0D04-CB60-DCA3EC9E7283}" dt="2024-01-25T15:01:12.594" v="32"/>
        <pc:sldMkLst>
          <pc:docMk/>
          <pc:sldMk cId="1651587515" sldId="1263"/>
        </pc:sldMkLst>
      </pc:sldChg>
      <pc:sldChg chg="mod modShow">
        <pc:chgData name="Matthew King" userId="S::mking@ctgreenbank.com::cc03eb2f-9431-4cac-9eb1-d4daa55120c7" providerId="AD" clId="Web-{B66AD911-A2E7-0D04-CB60-DCA3EC9E7283}" dt="2024-01-25T15:01:10.844" v="31"/>
        <pc:sldMkLst>
          <pc:docMk/>
          <pc:sldMk cId="2067870087" sldId="1264"/>
        </pc:sldMkLst>
      </pc:sldChg>
      <pc:sldChg chg="mod ord modShow">
        <pc:chgData name="Matthew King" userId="S::mking@ctgreenbank.com::cc03eb2f-9431-4cac-9eb1-d4daa55120c7" providerId="AD" clId="Web-{B66AD911-A2E7-0D04-CB60-DCA3EC9E7283}" dt="2024-01-25T15:04:16.959" v="39"/>
        <pc:sldMkLst>
          <pc:docMk/>
          <pc:sldMk cId="3197271172" sldId="1265"/>
        </pc:sldMkLst>
      </pc:sldChg>
      <pc:sldChg chg="addSp delSp modSp">
        <pc:chgData name="Matthew King" userId="S::mking@ctgreenbank.com::cc03eb2f-9431-4cac-9eb1-d4daa55120c7" providerId="AD" clId="Web-{B66AD911-A2E7-0D04-CB60-DCA3EC9E7283}" dt="2024-01-25T15:25:07.092" v="162" actId="1076"/>
        <pc:sldMkLst>
          <pc:docMk/>
          <pc:sldMk cId="3098983298" sldId="1266"/>
        </pc:sldMkLst>
        <pc:grpChg chg="add mod">
          <ac:chgData name="Matthew King" userId="S::mking@ctgreenbank.com::cc03eb2f-9431-4cac-9eb1-d4daa55120c7" providerId="AD" clId="Web-{B66AD911-A2E7-0D04-CB60-DCA3EC9E7283}" dt="2024-01-25T15:25:07.092" v="162" actId="1076"/>
          <ac:grpSpMkLst>
            <pc:docMk/>
            <pc:sldMk cId="3098983298" sldId="1266"/>
            <ac:grpSpMk id="8" creationId="{2C77C819-7FF9-AC94-49D0-5661C4025906}"/>
          </ac:grpSpMkLst>
        </pc:grpChg>
        <pc:picChg chg="add mod">
          <ac:chgData name="Matthew King" userId="S::mking@ctgreenbank.com::cc03eb2f-9431-4cac-9eb1-d4daa55120c7" providerId="AD" clId="Web-{B66AD911-A2E7-0D04-CB60-DCA3EC9E7283}" dt="2024-01-25T15:23:54.059" v="146" actId="1076"/>
          <ac:picMkLst>
            <pc:docMk/>
            <pc:sldMk cId="3098983298" sldId="1266"/>
            <ac:picMk id="3" creationId="{EF8F9E98-D319-3900-4A18-7211E1D0D3DA}"/>
          </ac:picMkLst>
        </pc:picChg>
        <pc:picChg chg="add del mod">
          <ac:chgData name="Matthew King" userId="S::mking@ctgreenbank.com::cc03eb2f-9431-4cac-9eb1-d4daa55120c7" providerId="AD" clId="Web-{B66AD911-A2E7-0D04-CB60-DCA3EC9E7283}" dt="2024-01-25T15:24:21.216" v="149"/>
          <ac:picMkLst>
            <pc:docMk/>
            <pc:sldMk cId="3098983298" sldId="1266"/>
            <ac:picMk id="5" creationId="{7B2283DC-FB8B-EDE3-B778-0CA79979CD31}"/>
          </ac:picMkLst>
        </pc:picChg>
        <pc:picChg chg="add mod">
          <ac:chgData name="Matthew King" userId="S::mking@ctgreenbank.com::cc03eb2f-9431-4cac-9eb1-d4daa55120c7" providerId="AD" clId="Web-{B66AD911-A2E7-0D04-CB60-DCA3EC9E7283}" dt="2024-01-25T15:23:50.543" v="144" actId="1076"/>
          <ac:picMkLst>
            <pc:docMk/>
            <pc:sldMk cId="3098983298" sldId="1266"/>
            <ac:picMk id="6" creationId="{4C2FD2CD-D7CB-A4AB-F715-2C7CD5C21C6D}"/>
          </ac:picMkLst>
        </pc:picChg>
        <pc:picChg chg="add mod">
          <ac:chgData name="Matthew King" userId="S::mking@ctgreenbank.com::cc03eb2f-9431-4cac-9eb1-d4daa55120c7" providerId="AD" clId="Web-{B66AD911-A2E7-0D04-CB60-DCA3EC9E7283}" dt="2024-01-25T15:24:49.076" v="161" actId="1076"/>
          <ac:picMkLst>
            <pc:docMk/>
            <pc:sldMk cId="3098983298" sldId="1266"/>
            <ac:picMk id="7" creationId="{12543F8C-427E-50C0-B24A-AE51C2F84BE7}"/>
          </ac:picMkLst>
        </pc:picChg>
      </pc:sldChg>
      <pc:sldChg chg="modSp">
        <pc:chgData name="Matthew King" userId="S::mking@ctgreenbank.com::cc03eb2f-9431-4cac-9eb1-d4daa55120c7" providerId="AD" clId="Web-{B66AD911-A2E7-0D04-CB60-DCA3EC9E7283}" dt="2024-01-25T16:57:18.098" v="432" actId="14100"/>
        <pc:sldMkLst>
          <pc:docMk/>
          <pc:sldMk cId="2739840385" sldId="1267"/>
        </pc:sldMkLst>
        <pc:spChg chg="mod">
          <ac:chgData name="Matthew King" userId="S::mking@ctgreenbank.com::cc03eb2f-9431-4cac-9eb1-d4daa55120c7" providerId="AD" clId="Web-{B66AD911-A2E7-0D04-CB60-DCA3EC9E7283}" dt="2024-01-25T16:43:29.212" v="426" actId="20577"/>
          <ac:spMkLst>
            <pc:docMk/>
            <pc:sldMk cId="2739840385" sldId="1267"/>
            <ac:spMk id="3" creationId="{52392C08-EBD1-4052-8B9A-9256A4A2CCD6}"/>
          </ac:spMkLst>
        </pc:spChg>
        <pc:picChg chg="mod">
          <ac:chgData name="Matthew King" userId="S::mking@ctgreenbank.com::cc03eb2f-9431-4cac-9eb1-d4daa55120c7" providerId="AD" clId="Web-{B66AD911-A2E7-0D04-CB60-DCA3EC9E7283}" dt="2024-01-25T16:57:18.098" v="432" actId="14100"/>
          <ac:picMkLst>
            <pc:docMk/>
            <pc:sldMk cId="2739840385" sldId="1267"/>
            <ac:picMk id="9" creationId="{9C7DA60B-7B3B-744B-2C96-610AD34727D4}"/>
          </ac:picMkLst>
        </pc:picChg>
      </pc:sldChg>
      <pc:sldChg chg="modSp">
        <pc:chgData name="Matthew King" userId="S::mking@ctgreenbank.com::cc03eb2f-9431-4cac-9eb1-d4daa55120c7" providerId="AD" clId="Web-{B66AD911-A2E7-0D04-CB60-DCA3EC9E7283}" dt="2024-01-25T15:51:02.892" v="339" actId="14100"/>
        <pc:sldMkLst>
          <pc:docMk/>
          <pc:sldMk cId="649551765" sldId="1268"/>
        </pc:sldMkLst>
        <pc:spChg chg="mod">
          <ac:chgData name="Matthew King" userId="S::mking@ctgreenbank.com::cc03eb2f-9431-4cac-9eb1-d4daa55120c7" providerId="AD" clId="Web-{B66AD911-A2E7-0D04-CB60-DCA3EC9E7283}" dt="2024-01-25T15:51:02.892" v="339" actId="14100"/>
          <ac:spMkLst>
            <pc:docMk/>
            <pc:sldMk cId="649551765" sldId="1268"/>
            <ac:spMk id="3" creationId="{52392C08-EBD1-4052-8B9A-9256A4A2CCD6}"/>
          </ac:spMkLst>
        </pc:spChg>
      </pc:sldChg>
      <pc:sldChg chg="modSp add replId">
        <pc:chgData name="Matthew King" userId="S::mking@ctgreenbank.com::cc03eb2f-9431-4cac-9eb1-d4daa55120c7" providerId="AD" clId="Web-{B66AD911-A2E7-0D04-CB60-DCA3EC9E7283}" dt="2024-01-25T15:51:53.690" v="346" actId="20577"/>
        <pc:sldMkLst>
          <pc:docMk/>
          <pc:sldMk cId="3770923587" sldId="1269"/>
        </pc:sldMkLst>
        <pc:spChg chg="mod">
          <ac:chgData name="Matthew King" userId="S::mking@ctgreenbank.com::cc03eb2f-9431-4cac-9eb1-d4daa55120c7" providerId="AD" clId="Web-{B66AD911-A2E7-0D04-CB60-DCA3EC9E7283}" dt="2024-01-25T15:51:53.690" v="346" actId="20577"/>
          <ac:spMkLst>
            <pc:docMk/>
            <pc:sldMk cId="3770923587" sldId="1269"/>
            <ac:spMk id="3" creationId="{7CD69C10-89D8-3E85-2A2C-BEC37ABEEDE2}"/>
          </ac:spMkLst>
        </pc:spChg>
      </pc:sldChg>
      <pc:sldChg chg="new del">
        <pc:chgData name="Matthew King" userId="S::mking@ctgreenbank.com::cc03eb2f-9431-4cac-9eb1-d4daa55120c7" providerId="AD" clId="Web-{B66AD911-A2E7-0D04-CB60-DCA3EC9E7283}" dt="2024-01-25T15:34:08.063" v="170"/>
        <pc:sldMkLst>
          <pc:docMk/>
          <pc:sldMk cId="4286670662" sldId="1269"/>
        </pc:sldMkLst>
      </pc:sldChg>
      <pc:sldChg chg="addSp delSp modSp new del">
        <pc:chgData name="Matthew King" userId="S::mking@ctgreenbank.com::cc03eb2f-9431-4cac-9eb1-d4daa55120c7" providerId="AD" clId="Web-{B66AD911-A2E7-0D04-CB60-DCA3EC9E7283}" dt="2024-01-25T16:57:33.223" v="433"/>
        <pc:sldMkLst>
          <pc:docMk/>
          <pc:sldMk cId="1590873873" sldId="1270"/>
        </pc:sldMkLst>
        <pc:spChg chg="del">
          <ac:chgData name="Matthew King" userId="S::mking@ctgreenbank.com::cc03eb2f-9431-4cac-9eb1-d4daa55120c7" providerId="AD" clId="Web-{B66AD911-A2E7-0D04-CB60-DCA3EC9E7283}" dt="2024-01-25T16:49:32.286" v="429"/>
          <ac:spMkLst>
            <pc:docMk/>
            <pc:sldMk cId="1590873873" sldId="1270"/>
            <ac:spMk id="3" creationId="{2B094938-E2D4-3AAC-3191-930E9B1C1D3E}"/>
          </ac:spMkLst>
        </pc:spChg>
        <pc:graphicFrameChg chg="add mod ord modGraphic">
          <ac:chgData name="Matthew King" userId="S::mking@ctgreenbank.com::cc03eb2f-9431-4cac-9eb1-d4daa55120c7" providerId="AD" clId="Web-{B66AD911-A2E7-0D04-CB60-DCA3EC9E7283}" dt="2024-01-25T16:49:32.286" v="429"/>
          <ac:graphicFrameMkLst>
            <pc:docMk/>
            <pc:sldMk cId="1590873873" sldId="1270"/>
            <ac:graphicFrameMk id="6" creationId="{FBA71889-A2ED-EFED-0081-D798C2A38A3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62D8B45-DF07-4264-93FD-57F48C60ECC7}" type="datetimeFigureOut">
              <a:rPr lang="en-US" smtClean="0"/>
              <a:t>3/28/2024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D94E6F7-4218-481F-A9D0-C1B74FB646F0}" type="slidenum">
              <a:rPr lang="en-US" smtClean="0"/>
              <a:t>‹#›</a:t>
            </a:fld>
            <a:endParaRPr lang="en-US"/>
          </a:p>
        </p:txBody>
      </p:sp>
    </p:spTree>
    <p:extLst>
      <p:ext uri="{BB962C8B-B14F-4D97-AF65-F5344CB8AC3E}">
        <p14:creationId xmlns:p14="http://schemas.microsoft.com/office/powerpoint/2010/main" val="325526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46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10</a:t>
            </a:fld>
            <a:endParaRPr lang="en-US"/>
          </a:p>
        </p:txBody>
      </p:sp>
    </p:spTree>
    <p:extLst>
      <p:ext uri="{BB962C8B-B14F-4D97-AF65-F5344CB8AC3E}">
        <p14:creationId xmlns:p14="http://schemas.microsoft.com/office/powerpoint/2010/main" val="140543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13</a:t>
            </a:fld>
            <a:endParaRPr lang="en-US"/>
          </a:p>
        </p:txBody>
      </p:sp>
    </p:spTree>
    <p:extLst>
      <p:ext uri="{BB962C8B-B14F-4D97-AF65-F5344CB8AC3E}">
        <p14:creationId xmlns:p14="http://schemas.microsoft.com/office/powerpoint/2010/main" val="26648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14</a:t>
            </a:fld>
            <a:endParaRPr lang="en-US"/>
          </a:p>
        </p:txBody>
      </p:sp>
    </p:spTree>
    <p:extLst>
      <p:ext uri="{BB962C8B-B14F-4D97-AF65-F5344CB8AC3E}">
        <p14:creationId xmlns:p14="http://schemas.microsoft.com/office/powerpoint/2010/main" val="301598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16</a:t>
            </a:fld>
            <a:endParaRPr lang="en-US"/>
          </a:p>
        </p:txBody>
      </p:sp>
    </p:spTree>
    <p:extLst>
      <p:ext uri="{BB962C8B-B14F-4D97-AF65-F5344CB8AC3E}">
        <p14:creationId xmlns:p14="http://schemas.microsoft.com/office/powerpoint/2010/main" val="233460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17</a:t>
            </a:fld>
            <a:endParaRPr lang="en-US"/>
          </a:p>
        </p:txBody>
      </p:sp>
    </p:spTree>
    <p:extLst>
      <p:ext uri="{BB962C8B-B14F-4D97-AF65-F5344CB8AC3E}">
        <p14:creationId xmlns:p14="http://schemas.microsoft.com/office/powerpoint/2010/main" val="403472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19</a:t>
            </a:fld>
            <a:endParaRPr lang="en-US"/>
          </a:p>
        </p:txBody>
      </p:sp>
    </p:spTree>
    <p:extLst>
      <p:ext uri="{BB962C8B-B14F-4D97-AF65-F5344CB8AC3E}">
        <p14:creationId xmlns:p14="http://schemas.microsoft.com/office/powerpoint/2010/main" val="359347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20</a:t>
            </a:fld>
            <a:endParaRPr lang="en-US"/>
          </a:p>
        </p:txBody>
      </p:sp>
    </p:spTree>
    <p:extLst>
      <p:ext uri="{BB962C8B-B14F-4D97-AF65-F5344CB8AC3E}">
        <p14:creationId xmlns:p14="http://schemas.microsoft.com/office/powerpoint/2010/main" val="310599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11</a:t>
            </a:fld>
            <a:endParaRPr lang="en-US"/>
          </a:p>
        </p:txBody>
      </p:sp>
    </p:spTree>
    <p:extLst>
      <p:ext uri="{BB962C8B-B14F-4D97-AF65-F5344CB8AC3E}">
        <p14:creationId xmlns:p14="http://schemas.microsoft.com/office/powerpoint/2010/main" val="2922370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21</a:t>
            </a:fld>
            <a:endParaRPr lang="en-US"/>
          </a:p>
        </p:txBody>
      </p:sp>
    </p:spTree>
    <p:extLst>
      <p:ext uri="{BB962C8B-B14F-4D97-AF65-F5344CB8AC3E}">
        <p14:creationId xmlns:p14="http://schemas.microsoft.com/office/powerpoint/2010/main" val="361368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22</a:t>
            </a:fld>
            <a:endParaRPr lang="en-US"/>
          </a:p>
        </p:txBody>
      </p:sp>
    </p:spTree>
    <p:extLst>
      <p:ext uri="{BB962C8B-B14F-4D97-AF65-F5344CB8AC3E}">
        <p14:creationId xmlns:p14="http://schemas.microsoft.com/office/powerpoint/2010/main" val="27312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latin typeface="+mn-lt"/>
              <a:ea typeface="+mn-ea"/>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15065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3</a:t>
            </a:fld>
            <a:endParaRPr lang="en-US"/>
          </a:p>
        </p:txBody>
      </p:sp>
    </p:spTree>
    <p:extLst>
      <p:ext uri="{BB962C8B-B14F-4D97-AF65-F5344CB8AC3E}">
        <p14:creationId xmlns:p14="http://schemas.microsoft.com/office/powerpoint/2010/main" val="57944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CE16-6493-5C59-3A85-9FCD17BE4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0F6A2-4BBB-491F-1C56-90355F4E2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5E62E-7EDA-9331-3E39-1C0E25A3C45A}"/>
              </a:ext>
            </a:extLst>
          </p:cNvPr>
          <p:cNvSpPr>
            <a:spLocks noGrp="1"/>
          </p:cNvSpPr>
          <p:nvPr>
            <p:ph type="body" idx="1"/>
          </p:nvPr>
        </p:nvSpPr>
        <p:spPr/>
        <p:txBody>
          <a:bodyPr>
            <a:normAutofit/>
          </a:bodyPr>
          <a:lstStyle/>
          <a:p>
            <a:endParaRPr lang="en-US" b="0" u="none">
              <a:cs typeface="Calibri" panose="020F0502020204030204"/>
            </a:endParaRPr>
          </a:p>
        </p:txBody>
      </p:sp>
      <p:sp>
        <p:nvSpPr>
          <p:cNvPr id="4" name="Slide Number Placeholder 3">
            <a:extLst>
              <a:ext uri="{FF2B5EF4-FFF2-40B4-BE49-F238E27FC236}">
                <a16:creationId xmlns:a16="http://schemas.microsoft.com/office/drawing/2014/main" id="{7CDFEE22-D251-8F8B-6FEF-D63D0F20CB65}"/>
              </a:ext>
            </a:extLst>
          </p:cNvPr>
          <p:cNvSpPr>
            <a:spLocks noGrp="1"/>
          </p:cNvSpPr>
          <p:nvPr>
            <p:ph type="sldNum" sz="quarter" idx="5"/>
          </p:nvPr>
        </p:nvSpPr>
        <p:spPr/>
        <p:txBody>
          <a:bodyPr/>
          <a:lstStyle/>
          <a:p>
            <a:fld id="{48BDEEAE-A8A4-48AC-A977-CAEC5EDEB5EA}" type="slidenum">
              <a:rPr lang="en-US" smtClean="0"/>
              <a:pPr/>
              <a:t>4</a:t>
            </a:fld>
            <a:endParaRPr lang="en-US"/>
          </a:p>
        </p:txBody>
      </p:sp>
    </p:spTree>
    <p:extLst>
      <p:ext uri="{BB962C8B-B14F-4D97-AF65-F5344CB8AC3E}">
        <p14:creationId xmlns:p14="http://schemas.microsoft.com/office/powerpoint/2010/main" val="225935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5</a:t>
            </a:fld>
            <a:endParaRPr lang="en-US"/>
          </a:p>
        </p:txBody>
      </p:sp>
    </p:spTree>
    <p:extLst>
      <p:ext uri="{BB962C8B-B14F-4D97-AF65-F5344CB8AC3E}">
        <p14:creationId xmlns:p14="http://schemas.microsoft.com/office/powerpoint/2010/main" val="13775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program design and how we plan to incentivize customers to install battery storage.</a:t>
            </a:r>
          </a:p>
          <a:p>
            <a:endParaRPr lang="en-US" dirty="0"/>
          </a:p>
          <a:p>
            <a:r>
              <a:rPr lang="en-US" dirty="0"/>
              <a:t>The program has two incentive types: upfront for passive dispatch, and performance-based for active dispatch.</a:t>
            </a:r>
          </a:p>
          <a:p>
            <a:endParaRPr lang="en-US" dirty="0"/>
          </a:p>
          <a:p>
            <a:r>
              <a:rPr lang="en-US" dirty="0"/>
              <a:t>Passive dispatch means that, during the scheduled times of 3 to 8 PM during summer weekdays, the battery will be pre-programmed to discharge in order to meet on-site demand. This means the battery will charge at night or during hours that aren’t particularly stressful on the grid, and meet some of the customer’s load during the day when the grid can be under strain. This can help a non-residential customer save on demand charges, and it will help avoid putting too much strain on the grid during those peak hours.</a:t>
            </a:r>
          </a:p>
          <a:p>
            <a:endParaRPr lang="en-US" dirty="0"/>
          </a:p>
          <a:p>
            <a:r>
              <a:rPr lang="en-US" dirty="0"/>
              <a:t>In exchange for programming your battery to do this 10 years, the program will administer an upfront incentive, which I’ll show an example of in a few slides.</a:t>
            </a:r>
          </a:p>
          <a:p>
            <a:endParaRPr lang="en-US" dirty="0"/>
          </a:p>
          <a:p>
            <a:r>
              <a:rPr lang="en-US" dirty="0"/>
              <a:t>The other incentive type is called active dispatch. In that case, the grid operator can predict an event (such as a very hot summer day where electric demand will be very high) and send a signal to the batteries to discharge to the grid. We anticipate these types of events happening 30-60 times each summer and 1-5 times each winter. Your participation in these events will be averaged out and calculated in the incentive I’ll show you in a few slides.</a:t>
            </a:r>
            <a:endParaRPr lang="en-US"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6</a:t>
            </a:fld>
            <a:endParaRPr lang="en-US"/>
          </a:p>
        </p:txBody>
      </p:sp>
    </p:spTree>
    <p:extLst>
      <p:ext uri="{BB962C8B-B14F-4D97-AF65-F5344CB8AC3E}">
        <p14:creationId xmlns:p14="http://schemas.microsoft.com/office/powerpoint/2010/main" val="374968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a:t>
            </a:r>
          </a:p>
          <a:p>
            <a:endParaRPr lang="en-US">
              <a:cs typeface="Calibri"/>
            </a:endParaRPr>
          </a:p>
          <a:p>
            <a:r>
              <a:rPr lang="en-US">
                <a:cs typeface="Calibri"/>
              </a:rPr>
              <a:t>As we discussed earlier, incentives are split into two categories: upfront for passive dispatch and performance-based for active dispatch.</a:t>
            </a:r>
          </a:p>
          <a:p>
            <a:endParaRPr lang="en-US">
              <a:cs typeface="Calibri"/>
            </a:endParaRPr>
          </a:p>
          <a:p>
            <a:r>
              <a:rPr lang="en-US">
                <a:cs typeface="Calibri"/>
              </a:rPr>
              <a:t>Our upfront incentive levels will go in Steps, similar to RSIP, based on total approved capacity. The first Step will be 10 MW, then 15, then 25 for steps 2 and 3. We expect these steps to be active through the first three years of the program's operation, approximately one step per year as things ramp up.</a:t>
            </a:r>
          </a:p>
          <a:p>
            <a:endParaRPr lang="en-US">
              <a:cs typeface="Calibri"/>
            </a:endParaRPr>
          </a:p>
          <a:p>
            <a:r>
              <a:rPr lang="en-US">
                <a:cs typeface="Calibri"/>
              </a:rPr>
              <a:t>The incentives for residential customers are set for market rate, and then multiplied by 1.5 and 2 for underserved and low-income customers, respectively.  Step 1 upfront incentives are $200, $300, $400 for standard, underserved, and low-income customers respectively. We expect that Step 1 will accommodate up to 1,400 residential customers, assuming about 14 kWh per project.</a:t>
            </a:r>
          </a:p>
        </p:txBody>
      </p:sp>
      <p:sp>
        <p:nvSpPr>
          <p:cNvPr id="4" name="Slide Number Placeholder 3"/>
          <p:cNvSpPr>
            <a:spLocks noGrp="1"/>
          </p:cNvSpPr>
          <p:nvPr>
            <p:ph type="sldNum" sz="quarter" idx="5"/>
          </p:nvPr>
        </p:nvSpPr>
        <p:spPr/>
        <p:txBody>
          <a:bodyPr/>
          <a:lstStyle/>
          <a:p>
            <a:fld id="{48BDEEAE-A8A4-48AC-A977-CAEC5EDEB5EA}" type="slidenum">
              <a:rPr lang="en-US" smtClean="0"/>
              <a:pPr/>
              <a:t>7</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a:t>
            </a:r>
          </a:p>
          <a:p>
            <a:endParaRPr lang="en-US">
              <a:cs typeface="Calibri"/>
            </a:endParaRPr>
          </a:p>
          <a:p>
            <a:r>
              <a:rPr lang="en-US">
                <a:cs typeface="Calibri"/>
              </a:rPr>
              <a:t>As we discussed earlier, incentives are split into two categories: upfront for passive dispatch and performance-based for active dispatch.</a:t>
            </a:r>
          </a:p>
          <a:p>
            <a:endParaRPr lang="en-US">
              <a:cs typeface="Calibri"/>
            </a:endParaRPr>
          </a:p>
          <a:p>
            <a:r>
              <a:rPr lang="en-US">
                <a:cs typeface="Calibri"/>
              </a:rPr>
              <a:t>Our upfront incentive levels will go in Steps, similar to RSIP, based on total approved capacity. The first Step will be 10 MW, then 15, then 25 for steps 2 and 3. We expect these steps to be active through the first three years of the program's operation, approximately one step per year as things ramp up.</a:t>
            </a:r>
          </a:p>
          <a:p>
            <a:endParaRPr lang="en-US">
              <a:cs typeface="Calibri"/>
            </a:endParaRPr>
          </a:p>
          <a:p>
            <a:r>
              <a:rPr lang="en-US">
                <a:cs typeface="Calibri"/>
              </a:rPr>
              <a:t>The incentives for residential customers are set for market rate, and then multiplied by 1.5 and 2 for underserved and low-income customers, respectively.  Step 1 upfront incentives are $200, $300, $400 for standard, underserved, and low-income customers respectively. We expect that Step 1 will accommodate up to 1,400 residential customers, assuming about 14 kWh per project.</a:t>
            </a:r>
          </a:p>
        </p:txBody>
      </p:sp>
      <p:sp>
        <p:nvSpPr>
          <p:cNvPr id="4" name="Slide Number Placeholder 3"/>
          <p:cNvSpPr>
            <a:spLocks noGrp="1"/>
          </p:cNvSpPr>
          <p:nvPr>
            <p:ph type="sldNum" sz="quarter" idx="5"/>
          </p:nvPr>
        </p:nvSpPr>
        <p:spPr/>
        <p:txBody>
          <a:bodyPr/>
          <a:lstStyle/>
          <a:p>
            <a:fld id="{48BDEEAE-A8A4-48AC-A977-CAEC5EDEB5EA}" type="slidenum">
              <a:rPr lang="en-US" smtClean="0"/>
              <a:pPr/>
              <a:t>8</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9</a:t>
            </a:fld>
            <a:endParaRPr lang="en-US"/>
          </a:p>
        </p:txBody>
      </p:sp>
    </p:spTree>
    <p:extLst>
      <p:ext uri="{BB962C8B-B14F-4D97-AF65-F5344CB8AC3E}">
        <p14:creationId xmlns:p14="http://schemas.microsoft.com/office/powerpoint/2010/main" val="139337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457-2832-4BCD-8532-9D2C1D499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CB220-B31B-434C-8A7F-13760A4A4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9CABE-68BD-4D46-A1E2-E9FCCD3294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3FD233-2BF0-4313-8702-C5D0AE50A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3041-CCA3-45A4-94F9-1E4E41043ACD}"/>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777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F12D-62E6-4BA9-92EE-7D00BB0F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BCC00-2F8F-45A7-8CB6-BE55A7B9E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A83B-F149-4EA9-8BCE-B91E7F1068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947AA-A805-4621-ABB5-B18420D16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0A46-1CA6-4373-8904-49A6A7761298}"/>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421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2907F-3A8B-49E3-B480-871C4D0C4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D78-728F-4C3A-B5D8-9FEEBB7EA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DA334-1ACD-41AC-B9DE-234B55EB98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C59CD4-3C73-453A-B603-7BF9D6F50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102BC-73E7-49C1-B366-6B78B220E1D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078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2282356" y="2422201"/>
            <a:ext cx="8005019" cy="446293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anchor="b"/>
          <a:lstStyle>
            <a:lvl1pPr algn="ctr">
              <a:defRPr baseline="0"/>
            </a:lvl1pPr>
          </a:lstStyle>
          <a:p>
            <a:r>
              <a:rPr lang="en-US"/>
              <a:t>Image Area</a:t>
            </a:r>
          </a:p>
          <a:p>
            <a:endParaRPr lang="en-US"/>
          </a:p>
          <a:p>
            <a:endParaRPr lang="en-US"/>
          </a:p>
        </p:txBody>
      </p:sp>
      <p:sp>
        <p:nvSpPr>
          <p:cNvPr id="2" name="Title 1"/>
          <p:cNvSpPr>
            <a:spLocks noGrp="1"/>
          </p:cNvSpPr>
          <p:nvPr>
            <p:ph type="ctrTitle"/>
          </p:nvPr>
        </p:nvSpPr>
        <p:spPr>
          <a:xfrm>
            <a:off x="691723" y="2002853"/>
            <a:ext cx="7969100" cy="1121835"/>
          </a:xfrm>
        </p:spPr>
        <p:txBody>
          <a:bodyPr anchor="b" anchorCtr="0">
            <a:normAutofit/>
          </a:bodyPr>
          <a:lstStyle>
            <a:lvl1pPr algn="l">
              <a:defRPr sz="4267"/>
            </a:lvl1pPr>
          </a:lstStyle>
          <a:p>
            <a:r>
              <a:rPr lang="en-US"/>
              <a:t>Click to edit Master title style</a:t>
            </a:r>
          </a:p>
        </p:txBody>
      </p:sp>
      <p:sp>
        <p:nvSpPr>
          <p:cNvPr id="3" name="Subtitle 2"/>
          <p:cNvSpPr>
            <a:spLocks noGrp="1"/>
          </p:cNvSpPr>
          <p:nvPr>
            <p:ph type="subTitle" idx="1"/>
          </p:nvPr>
        </p:nvSpPr>
        <p:spPr>
          <a:xfrm>
            <a:off x="691719" y="3254700"/>
            <a:ext cx="6470112" cy="867389"/>
          </a:xfrm>
        </p:spPr>
        <p:txBody>
          <a:bodyPr lIns="0" tIns="0" rIns="0" bIns="0">
            <a:noAutofit/>
          </a:bodyPr>
          <a:lstStyle>
            <a:lvl1pPr marL="0" indent="0" algn="l">
              <a:buNone/>
              <a:defRPr sz="2400">
                <a:solidFill>
                  <a:srgbClr val="32A93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357" y="218403"/>
            <a:ext cx="2247769" cy="1699760"/>
          </a:xfrm>
          <a:prstGeom prst="rect">
            <a:avLst/>
          </a:prstGeom>
        </p:spPr>
      </p:pic>
      <p:sp>
        <p:nvSpPr>
          <p:cNvPr id="11" name="AutoShape 30"/>
          <p:cNvSpPr>
            <a:spLocks/>
          </p:cNvSpPr>
          <p:nvPr userDrawn="1"/>
        </p:nvSpPr>
        <p:spPr bwMode="auto">
          <a:xfrm>
            <a:off x="10354733" y="2"/>
            <a:ext cx="1837267" cy="2273300"/>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p:spPr>
        <p:txBody>
          <a:bodyPr lIns="0" tIns="0" rIns="0" bIns="0"/>
          <a:lstStyle/>
          <a:p>
            <a:endParaRPr lang="en-US" sz="2400"/>
          </a:p>
        </p:txBody>
      </p:sp>
      <p:sp>
        <p:nvSpPr>
          <p:cNvPr id="16" name="Text Placeholder 15"/>
          <p:cNvSpPr>
            <a:spLocks noGrp="1"/>
          </p:cNvSpPr>
          <p:nvPr>
            <p:ph type="body" sz="quarter" idx="12" hasCustomPrompt="1"/>
          </p:nvPr>
        </p:nvSpPr>
        <p:spPr>
          <a:xfrm>
            <a:off x="677336" y="5961193"/>
            <a:ext cx="2976033" cy="427347"/>
          </a:xfrm>
        </p:spPr>
        <p:txBody>
          <a:bodyPr lIns="0" tIns="0" rIns="0" bIns="0"/>
          <a:lstStyle>
            <a:lvl1pPr marL="0" algn="l" defTabSz="609585" rtl="0" eaLnBrk="1" latinLnBrk="0" hangingPunct="1">
              <a:defRPr lang="en-US" sz="1600" kern="1200" dirty="0" smtClean="0">
                <a:solidFill>
                  <a:schemeClr val="tx1"/>
                </a:solidFill>
                <a:latin typeface="+mn-lt"/>
                <a:ea typeface="+mn-ea"/>
                <a:cs typeface="+mn-cs"/>
              </a:defRPr>
            </a:lvl1pPr>
          </a:lstStyle>
          <a:p>
            <a:pPr lvl="0"/>
            <a:r>
              <a:rPr lang="en-US"/>
              <a:t>Date here</a:t>
            </a:r>
          </a:p>
        </p:txBody>
      </p:sp>
    </p:spTree>
    <p:extLst>
      <p:ext uri="{BB962C8B-B14F-4D97-AF65-F5344CB8AC3E}">
        <p14:creationId xmlns:p14="http://schemas.microsoft.com/office/powerpoint/2010/main" val="327111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vert="horz" lIns="0" tIns="0" rIns="0" bIns="0" rtlCol="0" anchor="ctr">
            <a:noAutofit/>
          </a:bodyPr>
          <a:lstStyle>
            <a:lvl1pPr marL="0" marR="0" indent="0" algn="ctr" defTabSz="609585" rtl="0" eaLnBrk="1" fontAlgn="auto" latinLnBrk="0" hangingPunct="1">
              <a:lnSpc>
                <a:spcPct val="100000"/>
              </a:lnSpc>
              <a:spcBef>
                <a:spcPts val="0"/>
              </a:spcBef>
              <a:spcAft>
                <a:spcPts val="800"/>
              </a:spcAft>
              <a:buClrTx/>
              <a:buSzTx/>
              <a:buFont typeface="Arial"/>
              <a:buNone/>
              <a:tabLst/>
              <a:defRPr lang="en-US" sz="2400" kern="1200" baseline="0" dirty="0" smtClean="0">
                <a:solidFill>
                  <a:schemeClr val="tx1"/>
                </a:solidFill>
                <a:latin typeface="+mn-lt"/>
                <a:ea typeface="+mn-ea"/>
                <a:cs typeface="+mn-cs"/>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42219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09"/>
            <a:ext cx="8884859" cy="1362075"/>
          </a:xfrm>
        </p:spPr>
        <p:txBody>
          <a:bodyPr anchor="t"/>
          <a:lstStyle>
            <a:lvl1pPr algn="l">
              <a:defRPr sz="4000" b="0" i="0" cap="none">
                <a:solidFill>
                  <a:schemeClr val="tx1"/>
                </a:solidFill>
              </a:defRPr>
            </a:lvl1pPr>
          </a:lstStyle>
          <a:p>
            <a:r>
              <a:rPr lang="en-US"/>
              <a:t>Click to edit Master title style</a:t>
            </a:r>
          </a:p>
        </p:txBody>
      </p:sp>
      <p:sp>
        <p:nvSpPr>
          <p:cNvPr id="8" name="AutoShape 1"/>
          <p:cNvSpPr>
            <a:spLocks/>
          </p:cNvSpPr>
          <p:nvPr userDrawn="1"/>
        </p:nvSpPr>
        <p:spPr bwMode="auto">
          <a:xfrm>
            <a:off x="321734" y="4200203"/>
            <a:ext cx="9298517" cy="2662239"/>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2400"/>
          </a:p>
        </p:txBody>
      </p:sp>
      <p:sp>
        <p:nvSpPr>
          <p:cNvPr id="9" name="AutoShape 2"/>
          <p:cNvSpPr>
            <a:spLocks/>
          </p:cNvSpPr>
          <p:nvPr userDrawn="1"/>
        </p:nvSpPr>
        <p:spPr bwMode="auto">
          <a:xfrm>
            <a:off x="9748942"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2400"/>
          </a:p>
        </p:txBody>
      </p:sp>
    </p:spTree>
    <p:extLst>
      <p:ext uri="{BB962C8B-B14F-4D97-AF65-F5344CB8AC3E}">
        <p14:creationId xmlns:p14="http://schemas.microsoft.com/office/powerpoint/2010/main" val="325931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8233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8E4C-894F-408F-B5C2-FEF50D448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5959E-19AA-4F8E-AA69-47A55B92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8E13-6A32-4B74-BCC1-E10AE3F83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9AF7D1-3139-42C0-AB97-67E57D6C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EB57-8AB9-43E1-B693-2CB899A94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6089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8BA-5D09-4560-9EC1-02378B509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2D042-CB94-4A74-B7DC-83DCED52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6A6FF-C06C-4417-B57F-FCA3C7F5DB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7753D-1479-41E1-B668-E75A0A13B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A64-9886-48BB-AD3A-A0525E54C432}"/>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33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56AF-C22F-4C90-BCB1-9589EC728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033DF-7798-4DED-9257-7168916E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7DC59-70C3-4B5C-AC00-AE9997562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91A2B-21D0-4D4C-B78C-BADEF931F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DE4F56-37CC-45DE-AF4A-5601DFAF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48D45-1CFA-4122-9348-A77F864EE97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2842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FE4-419D-45E4-B41B-EAD3AE7E6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6177-F2F6-48A1-AF86-42F929803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9C8A-9AD2-4E84-B678-839644F83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777D4-AB10-422A-82B7-1386BCDF6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63CBF-BA4E-4225-B24C-15989896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F3653-D52D-4BA0-82F6-75E68C07E3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A23787-A19F-4A2C-86CF-E9C57AC5E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203EE-EEF6-4D84-9645-7A1CF660BED7}"/>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16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E864-B5AA-4272-9511-0D6290053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ED826-FF6D-4A24-B1B3-DB744B5E88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DA014B-3C1A-4354-8AB3-83DF6A01B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410B8-DA21-4842-A12B-1520250ED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4072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FC43C-7D1C-42AF-A30C-0ACC48FEB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9CF148-CB8D-451F-8D76-BE9D11AB1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79624-9767-4A18-8364-3F191CA2C41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315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7DA1-BCF3-4415-9726-7B05C9AD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BFE8B-9DD8-47C4-8554-42BFDFED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2549A-75A6-4BB9-ADF8-DB73EB161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7BB02-E249-47E9-B316-040E9B4DB9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9964A-67EF-4D1B-8469-CB24D3DD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A090-6875-40FA-931F-CD8C7CCFD48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2926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8272-F16F-4D0D-A365-2B117F538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52DCE-736A-407C-8402-D2D50DE80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E6A70-272C-485E-8C1B-73111DC6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FE72-8311-4092-A4DE-F0C772A3C2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755EA5-BA44-44B4-8EA8-9237855B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7ECC8-B814-41F5-9999-879D4D1AD7E5}"/>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686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DAEC-8C00-40E9-81CE-A8CF61DC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840FB-48CC-4D5F-B57F-695B278E3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3D741-F83C-4695-8C64-4BB44200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4CCA6-10CE-48BA-B0F5-5C311C564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57BDB-C6AF-458A-B3FE-A4ECB480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2D1EF-3C94-4471-A175-8C9FBA0A255E}" type="slidenum">
              <a:rPr lang="en-US" smtClean="0"/>
              <a:t>‹#›</a:t>
            </a:fld>
            <a:endParaRPr lang="en-US"/>
          </a:p>
        </p:txBody>
      </p:sp>
    </p:spTree>
    <p:extLst>
      <p:ext uri="{BB962C8B-B14F-4D97-AF65-F5344CB8AC3E}">
        <p14:creationId xmlns:p14="http://schemas.microsoft.com/office/powerpoint/2010/main" val="78806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storagect.com/enrollment-applic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nergystoragect.com/cobranding-terms-and-conditions-form"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ergystoragect.com/application-process-working-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ergystoragect.com/submitted_ess_system_status_li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52065" y="2195840"/>
            <a:ext cx="7969100" cy="1121835"/>
          </a:xfrm>
        </p:spPr>
        <p:txBody>
          <a:bodyPr>
            <a:noAutofit/>
          </a:bodyPr>
          <a:lstStyle/>
          <a:p>
            <a:pPr algn="ctr"/>
            <a:r>
              <a:rPr lang="en-US" sz="3600" dirty="0">
                <a:latin typeface="Arial"/>
                <a:cs typeface="Arial"/>
              </a:rPr>
              <a:t>Energy Storage Solutions</a:t>
            </a:r>
            <a:br>
              <a:rPr lang="en-US" sz="3600" dirty="0">
                <a:latin typeface="Arial"/>
                <a:cs typeface="Arial"/>
              </a:rPr>
            </a:br>
            <a:r>
              <a:rPr lang="en-US" sz="3600" dirty="0">
                <a:latin typeface="Arial"/>
                <a:cs typeface="Arial"/>
              </a:rPr>
              <a:t>March 2024 Contractor Training</a:t>
            </a:r>
            <a:endParaRPr lang="en-US" dirty="0"/>
          </a:p>
        </p:txBody>
      </p:sp>
      <p:pic>
        <p:nvPicPr>
          <p:cNvPr id="7" name="Picture 4" descr="Eversource Programs Available to Help Manage Energy Bills | Greenwich  Sentinel">
            <a:extLst>
              <a:ext uri="{FF2B5EF4-FFF2-40B4-BE49-F238E27FC236}">
                <a16:creationId xmlns:a16="http://schemas.microsoft.com/office/drawing/2014/main" id="{32A9401E-4316-4458-A2A2-80D09D017A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73024" y="916388"/>
            <a:ext cx="3402653" cy="86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ared Clean Energy Facilities Program (SCEF Program) Year 1 Bidder&amp;#39;s  Conference">
            <a:extLst>
              <a:ext uri="{FF2B5EF4-FFF2-40B4-BE49-F238E27FC236}">
                <a16:creationId xmlns:a16="http://schemas.microsoft.com/office/drawing/2014/main" id="{E22B275C-C0D6-4F9F-AB53-DC06A53BAB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85053" y="916389"/>
            <a:ext cx="3001392" cy="858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
            <a:extLst>
              <a:ext uri="{FF2B5EF4-FFF2-40B4-BE49-F238E27FC236}">
                <a16:creationId xmlns:a16="http://schemas.microsoft.com/office/drawing/2014/main" id="{0A8311AB-9AE3-ADDA-755C-8E77629A0959}"/>
              </a:ext>
            </a:extLst>
          </p:cNvPr>
          <p:cNvPicPr>
            <a:picLocks noChangeAspect="1"/>
          </p:cNvPicPr>
          <p:nvPr/>
        </p:nvPicPr>
        <p:blipFill rotWithShape="1">
          <a:blip r:embed="rId5">
            <a:extLst>
              <a:ext uri="{28A0092B-C50C-407E-A947-70E740481C1C}">
                <a14:useLocalDpi xmlns:a14="http://schemas.microsoft.com/office/drawing/2010/main" val="0"/>
              </a:ext>
            </a:extLst>
          </a:blip>
          <a:srcRect l="9221" t="102" r="36617" b="-102"/>
          <a:stretch/>
        </p:blipFill>
        <p:spPr>
          <a:xfrm>
            <a:off x="0" y="2395061"/>
            <a:ext cx="8005019" cy="4462939"/>
          </a:xfrm>
          <a:prstGeom prst="rtTriangle">
            <a:avLst/>
          </a:prstGeom>
        </p:spPr>
      </p:pic>
    </p:spTree>
    <p:extLst>
      <p:ext uri="{BB962C8B-B14F-4D97-AF65-F5344CB8AC3E}">
        <p14:creationId xmlns:p14="http://schemas.microsoft.com/office/powerpoint/2010/main" val="187680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dirty="0">
                <a:latin typeface="Arial"/>
                <a:cs typeface="Arial"/>
              </a:rPr>
              <a:t>Incentive Reservations &amp; Estimates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56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a:solidFill>
                  <a:srgbClr val="00B050"/>
                </a:solidFill>
                <a:latin typeface="Arial" panose="020B0604020202020204" pitchFamily="34" charset="0"/>
                <a:cs typeface="Arial" panose="020B0604020202020204" pitchFamily="34" charset="0"/>
              </a:rPr>
              <a:t>Website Walkthrough</a:t>
            </a:r>
          </a:p>
        </p:txBody>
      </p:sp>
      <p:pic>
        <p:nvPicPr>
          <p:cNvPr id="5" name="Picture 4">
            <a:extLst>
              <a:ext uri="{FF2B5EF4-FFF2-40B4-BE49-F238E27FC236}">
                <a16:creationId xmlns:a16="http://schemas.microsoft.com/office/drawing/2014/main" id="{336D39D8-64F5-B945-48BA-D232D8D85472}"/>
              </a:ext>
            </a:extLst>
          </p:cNvPr>
          <p:cNvPicPr>
            <a:picLocks noChangeAspect="1"/>
          </p:cNvPicPr>
          <p:nvPr/>
        </p:nvPicPr>
        <p:blipFill>
          <a:blip r:embed="rId2"/>
          <a:stretch>
            <a:fillRect/>
          </a:stretch>
        </p:blipFill>
        <p:spPr>
          <a:xfrm>
            <a:off x="0" y="1454050"/>
            <a:ext cx="12192000" cy="5403950"/>
          </a:xfrm>
          <a:prstGeom prst="rect">
            <a:avLst/>
          </a:prstGeom>
        </p:spPr>
      </p:pic>
      <p:sp>
        <p:nvSpPr>
          <p:cNvPr id="3" name="Oval 2">
            <a:extLst>
              <a:ext uri="{FF2B5EF4-FFF2-40B4-BE49-F238E27FC236}">
                <a16:creationId xmlns:a16="http://schemas.microsoft.com/office/drawing/2014/main" id="{FED9A821-5CB4-1FAA-9C67-B0532463264C}"/>
              </a:ext>
            </a:extLst>
          </p:cNvPr>
          <p:cNvSpPr/>
          <p:nvPr/>
        </p:nvSpPr>
        <p:spPr>
          <a:xfrm>
            <a:off x="8820205" y="1572658"/>
            <a:ext cx="992697" cy="45440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74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12</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200" y="30749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Incentive Calculator</a:t>
            </a:r>
            <a:endParaRPr lang="en-US" sz="8800"/>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747267" y="1476092"/>
            <a:ext cx="5656364" cy="4880258"/>
          </a:xfrm>
        </p:spPr>
        <p:txBody>
          <a:bodyPr vert="horz" lIns="91440" tIns="45720" rIns="91440" bIns="45720" rtlCol="0" anchor="t">
            <a:normAutofit/>
          </a:bodyPr>
          <a:lstStyle/>
          <a:p>
            <a:pPr marL="457200" lvl="1" indent="0" fontAlgn="base">
              <a:spcAft>
                <a:spcPts val="1600"/>
              </a:spcAft>
              <a:buNone/>
            </a:pPr>
            <a:endParaRPr lang="en-US" sz="1400" dirty="0">
              <a:solidFill>
                <a:schemeClr val="accent3"/>
              </a:solidFill>
              <a:latin typeface="Arial" panose="020B0604020202020204" pitchFamily="34" charset="0"/>
              <a:cs typeface="Arial"/>
            </a:endParaRPr>
          </a:p>
        </p:txBody>
      </p:sp>
      <p:pic>
        <p:nvPicPr>
          <p:cNvPr id="3" name="Picture 2" descr="A screenshot of a calculator&#10;&#10;Description automatically generated">
            <a:extLst>
              <a:ext uri="{FF2B5EF4-FFF2-40B4-BE49-F238E27FC236}">
                <a16:creationId xmlns:a16="http://schemas.microsoft.com/office/drawing/2014/main" id="{BEA66778-9090-C1E2-5C70-1B431B8818E1}"/>
              </a:ext>
            </a:extLst>
          </p:cNvPr>
          <p:cNvPicPr>
            <a:picLocks noChangeAspect="1"/>
          </p:cNvPicPr>
          <p:nvPr/>
        </p:nvPicPr>
        <p:blipFill>
          <a:blip r:embed="rId3"/>
          <a:stretch>
            <a:fillRect/>
          </a:stretch>
        </p:blipFill>
        <p:spPr>
          <a:xfrm>
            <a:off x="2954311" y="1417304"/>
            <a:ext cx="6597144" cy="5092754"/>
          </a:xfrm>
          <a:prstGeom prst="rect">
            <a:avLst/>
          </a:prstGeom>
        </p:spPr>
      </p:pic>
    </p:spTree>
    <p:extLst>
      <p:ext uri="{BB962C8B-B14F-4D97-AF65-F5344CB8AC3E}">
        <p14:creationId xmlns:p14="http://schemas.microsoft.com/office/powerpoint/2010/main" val="40377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13</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Salesforce Demo</a:t>
            </a:r>
            <a:endParaRPr lang="en-US" sz="8800"/>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3267818" y="3022481"/>
            <a:ext cx="5656364" cy="2051636"/>
          </a:xfrm>
        </p:spPr>
        <p:txBody>
          <a:bodyPr vert="horz" lIns="91440" tIns="45720" rIns="91440" bIns="45720" rtlCol="0" anchor="t">
            <a:normAutofit/>
          </a:bodyPr>
          <a:lstStyle/>
          <a:p>
            <a:pPr marL="457200" lvl="1" indent="0" algn="ctr" fontAlgn="base">
              <a:spcAft>
                <a:spcPts val="1600"/>
              </a:spcAft>
              <a:buNone/>
            </a:pPr>
            <a:r>
              <a:rPr lang="en-US" sz="2800" dirty="0">
                <a:solidFill>
                  <a:schemeClr val="accent3"/>
                </a:solidFill>
                <a:latin typeface="Arial"/>
                <a:cs typeface="Arial"/>
                <a:hlinkClick r:id="rId3">
                  <a:extLst>
                    <a:ext uri="{A12FA001-AC4F-418D-AE19-62706E023703}">
                      <ahyp:hlinkClr xmlns:ahyp="http://schemas.microsoft.com/office/drawing/2018/hyperlinkcolor" val="tx"/>
                    </a:ext>
                  </a:extLst>
                </a:hlinkClick>
              </a:rPr>
              <a:t>Energy Storage Solutions Contractor Portal</a:t>
            </a:r>
            <a:endParaRPr lang="en-US" sz="28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90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dirty="0">
                <a:solidFill>
                  <a:srgbClr val="00B050"/>
                </a:solidFill>
                <a:latin typeface="Arial" panose="020B0604020202020204" pitchFamily="34" charset="0"/>
                <a:cs typeface="Arial" panose="020B0604020202020204" pitchFamily="34" charset="0"/>
              </a:rPr>
              <a:t>Energy Storage Solutions Cobranding</a:t>
            </a:r>
          </a:p>
        </p:txBody>
      </p:sp>
      <p:sp>
        <p:nvSpPr>
          <p:cNvPr id="4" name="TextBox 3">
            <a:extLst>
              <a:ext uri="{FF2B5EF4-FFF2-40B4-BE49-F238E27FC236}">
                <a16:creationId xmlns:a16="http://schemas.microsoft.com/office/drawing/2014/main" id="{932C8B6E-D0DC-B5EE-B07B-DC111463D45C}"/>
              </a:ext>
            </a:extLst>
          </p:cNvPr>
          <p:cNvSpPr txBox="1"/>
          <p:nvPr/>
        </p:nvSpPr>
        <p:spPr>
          <a:xfrm>
            <a:off x="642366" y="1593034"/>
            <a:ext cx="8170018"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Energy Storage Solutions logos in your marketing materials!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2"/>
              </a:rPr>
              <a:t>www.energystoragect.com/cobranding-terms-and-conditions-form</a:t>
            </a:r>
            <a:r>
              <a:rPr lang="en-US" dirty="0">
                <a:latin typeface="Arial" panose="020B0604020202020204" pitchFamily="34" charset="0"/>
                <a:cs typeface="Arial" panose="020B0604020202020204" pitchFamily="34" charset="0"/>
              </a:rPr>
              <a:t> to </a:t>
            </a:r>
            <a:r>
              <a:rPr lang="en-US">
                <a:latin typeface="Arial" panose="020B0604020202020204" pitchFamily="34" charset="0"/>
                <a:cs typeface="Arial" panose="020B0604020202020204" pitchFamily="34" charset="0"/>
              </a:rPr>
              <a:t>request access</a:t>
            </a: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C77C819-7FF9-AC94-49D0-5661C4025906}"/>
              </a:ext>
            </a:extLst>
          </p:cNvPr>
          <p:cNvGrpSpPr/>
          <p:nvPr/>
        </p:nvGrpSpPr>
        <p:grpSpPr>
          <a:xfrm>
            <a:off x="643167" y="3289406"/>
            <a:ext cx="10180081" cy="2289843"/>
            <a:chOff x="559923" y="3372650"/>
            <a:chExt cx="10180081" cy="2289843"/>
          </a:xfrm>
        </p:grpSpPr>
        <p:pic>
          <p:nvPicPr>
            <p:cNvPr id="3" name="Picture 2" descr="A close-up of a sign&#10;&#10;Description automatically generated">
              <a:extLst>
                <a:ext uri="{FF2B5EF4-FFF2-40B4-BE49-F238E27FC236}">
                  <a16:creationId xmlns:a16="http://schemas.microsoft.com/office/drawing/2014/main" id="{EF8F9E98-D319-3900-4A18-7211E1D0D3DA}"/>
                </a:ext>
              </a:extLst>
            </p:cNvPr>
            <p:cNvPicPr>
              <a:picLocks noChangeAspect="1"/>
            </p:cNvPicPr>
            <p:nvPr/>
          </p:nvPicPr>
          <p:blipFill>
            <a:blip r:embed="rId3"/>
            <a:stretch>
              <a:fillRect/>
            </a:stretch>
          </p:blipFill>
          <p:spPr>
            <a:xfrm>
              <a:off x="559923" y="3372715"/>
              <a:ext cx="3265320" cy="2289683"/>
            </a:xfrm>
            <a:prstGeom prst="rect">
              <a:avLst/>
            </a:prstGeom>
          </p:spPr>
        </p:pic>
        <p:pic>
          <p:nvPicPr>
            <p:cNvPr id="6" name="Picture 5" descr="A close-up of a sign&#10;&#10;Description automatically generated">
              <a:extLst>
                <a:ext uri="{FF2B5EF4-FFF2-40B4-BE49-F238E27FC236}">
                  <a16:creationId xmlns:a16="http://schemas.microsoft.com/office/drawing/2014/main" id="{4C2FD2CD-D7CB-A4AB-F715-2C7CD5C21C6D}"/>
                </a:ext>
              </a:extLst>
            </p:cNvPr>
            <p:cNvPicPr>
              <a:picLocks noChangeAspect="1"/>
            </p:cNvPicPr>
            <p:nvPr/>
          </p:nvPicPr>
          <p:blipFill>
            <a:blip r:embed="rId4"/>
            <a:stretch>
              <a:fillRect/>
            </a:stretch>
          </p:blipFill>
          <p:spPr>
            <a:xfrm>
              <a:off x="7426860" y="3373285"/>
              <a:ext cx="3313144" cy="2286615"/>
            </a:xfrm>
            <a:prstGeom prst="rect">
              <a:avLst/>
            </a:prstGeom>
          </p:spPr>
        </p:pic>
        <p:pic>
          <p:nvPicPr>
            <p:cNvPr id="7" name="Picture 6" descr="A sign with blue and orange text&#10;&#10;Description automatically generated">
              <a:extLst>
                <a:ext uri="{FF2B5EF4-FFF2-40B4-BE49-F238E27FC236}">
                  <a16:creationId xmlns:a16="http://schemas.microsoft.com/office/drawing/2014/main" id="{12543F8C-427E-50C0-B24A-AE51C2F84BE7}"/>
                </a:ext>
              </a:extLst>
            </p:cNvPr>
            <p:cNvPicPr>
              <a:picLocks noChangeAspect="1"/>
            </p:cNvPicPr>
            <p:nvPr/>
          </p:nvPicPr>
          <p:blipFill>
            <a:blip r:embed="rId5"/>
            <a:stretch>
              <a:fillRect/>
            </a:stretch>
          </p:blipFill>
          <p:spPr>
            <a:xfrm>
              <a:off x="3951913" y="3372650"/>
              <a:ext cx="3346882" cy="2289843"/>
            </a:xfrm>
            <a:prstGeom prst="rect">
              <a:avLst/>
            </a:prstGeom>
          </p:spPr>
        </p:pic>
      </p:grpSp>
    </p:spTree>
    <p:extLst>
      <p:ext uri="{BB962C8B-B14F-4D97-AF65-F5344CB8AC3E}">
        <p14:creationId xmlns:p14="http://schemas.microsoft.com/office/powerpoint/2010/main" val="30989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52702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1465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28DC-2087-3C45-186F-A8D2ED4D6E0C}"/>
              </a:ext>
            </a:extLst>
          </p:cNvPr>
          <p:cNvSpPr>
            <a:spLocks noGrp="1"/>
          </p:cNvSpPr>
          <p:nvPr>
            <p:ph type="title"/>
          </p:nvPr>
        </p:nvSpPr>
        <p:spPr>
          <a:xfrm>
            <a:off x="305540" y="211932"/>
            <a:ext cx="10515600" cy="1325563"/>
          </a:xfrm>
        </p:spPr>
        <p:txBody>
          <a:bodyPr/>
          <a:lstStyle/>
          <a:p>
            <a:endParaRPr lang="en-US" sz="4000" dirty="0">
              <a:solidFill>
                <a:srgbClr val="00B05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394931-EA84-195F-E8A0-6CA7AE1EEB9F}"/>
              </a:ext>
            </a:extLst>
          </p:cNvPr>
          <p:cNvSpPr>
            <a:spLocks noGrp="1"/>
          </p:cNvSpPr>
          <p:nvPr>
            <p:ph idx="1"/>
          </p:nvPr>
        </p:nvSpPr>
        <p:spPr>
          <a:xfrm>
            <a:off x="243396" y="1690688"/>
            <a:ext cx="5852604" cy="4351338"/>
          </a:xfrm>
        </p:spPr>
        <p:txBody>
          <a:bodyPr>
            <a:normAutofit/>
          </a:bodyPr>
          <a:lstStyle/>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06D031-3483-A1D9-0D5A-59DE46EF4AC6}"/>
              </a:ext>
            </a:extLst>
          </p:cNvPr>
          <p:cNvPicPr>
            <a:picLocks noChangeAspect="1"/>
          </p:cNvPicPr>
          <p:nvPr/>
        </p:nvPicPr>
        <p:blipFill>
          <a:blip r:embed="rId2"/>
          <a:stretch>
            <a:fillRect/>
          </a:stretch>
        </p:blipFill>
        <p:spPr>
          <a:xfrm>
            <a:off x="6968567" y="3108646"/>
            <a:ext cx="4116280" cy="2315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727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Battery Configurations</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18</a:t>
            </a:fld>
            <a:endParaRPr lang="en-US"/>
          </a:p>
        </p:txBody>
      </p:sp>
      <p:pic>
        <p:nvPicPr>
          <p:cNvPr id="6" name="Picture 5">
            <a:extLst>
              <a:ext uri="{FF2B5EF4-FFF2-40B4-BE49-F238E27FC236}">
                <a16:creationId xmlns:a16="http://schemas.microsoft.com/office/drawing/2014/main" id="{0ED6DE83-9D83-E811-54A6-8496DFA0B4B4}"/>
              </a:ext>
            </a:extLst>
          </p:cNvPr>
          <p:cNvPicPr>
            <a:picLocks noChangeAspect="1"/>
          </p:cNvPicPr>
          <p:nvPr/>
        </p:nvPicPr>
        <p:blipFill>
          <a:blip r:embed="rId3"/>
          <a:stretch>
            <a:fillRect/>
          </a:stretch>
        </p:blipFill>
        <p:spPr>
          <a:xfrm>
            <a:off x="838200" y="1371600"/>
            <a:ext cx="9996300" cy="4984750"/>
          </a:xfrm>
          <a:prstGeom prst="rect">
            <a:avLst/>
          </a:prstGeom>
        </p:spPr>
      </p:pic>
    </p:spTree>
    <p:extLst>
      <p:ext uri="{BB962C8B-B14F-4D97-AF65-F5344CB8AC3E}">
        <p14:creationId xmlns:p14="http://schemas.microsoft.com/office/powerpoint/2010/main" val="327482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C8D6A4C-FFC2-12D1-BA6A-9488BE1E1390}"/>
              </a:ext>
            </a:extLst>
          </p:cNvPr>
          <p:cNvSpPr/>
          <p:nvPr/>
        </p:nvSpPr>
        <p:spPr>
          <a:xfrm>
            <a:off x="339669" y="454784"/>
            <a:ext cx="11750312" cy="64032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74EE786E-34F6-77AE-8B02-BD0FFF070F83}"/>
              </a:ext>
            </a:extLst>
          </p:cNvPr>
          <p:cNvSpPr/>
          <p:nvPr/>
        </p:nvSpPr>
        <p:spPr>
          <a:xfrm>
            <a:off x="347209" y="454783"/>
            <a:ext cx="634738" cy="64032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910D80B-738D-2D2A-3B48-51C7A8549817}"/>
              </a:ext>
            </a:extLst>
          </p:cNvPr>
          <p:cNvSpPr/>
          <p:nvPr/>
        </p:nvSpPr>
        <p:spPr>
          <a:xfrm>
            <a:off x="1276933" y="2146078"/>
            <a:ext cx="1252930" cy="64810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Eligible Contractor Submits Project Application</a:t>
            </a:r>
          </a:p>
        </p:txBody>
      </p:sp>
      <p:sp>
        <p:nvSpPr>
          <p:cNvPr id="10" name="Rectangle 9">
            <a:extLst>
              <a:ext uri="{FF2B5EF4-FFF2-40B4-BE49-F238E27FC236}">
                <a16:creationId xmlns:a16="http://schemas.microsoft.com/office/drawing/2014/main" id="{84A00DFB-615B-B2BF-1ECA-4D187DFC9AF4}"/>
              </a:ext>
            </a:extLst>
          </p:cNvPr>
          <p:cNvSpPr/>
          <p:nvPr/>
        </p:nvSpPr>
        <p:spPr>
          <a:xfrm>
            <a:off x="2969812" y="2146075"/>
            <a:ext cx="1073932"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CGB Application Review</a:t>
            </a:r>
          </a:p>
        </p:txBody>
      </p:sp>
      <p:sp>
        <p:nvSpPr>
          <p:cNvPr id="11" name="Rectangle 10">
            <a:extLst>
              <a:ext uri="{FF2B5EF4-FFF2-40B4-BE49-F238E27FC236}">
                <a16:creationId xmlns:a16="http://schemas.microsoft.com/office/drawing/2014/main" id="{59C227E9-0E87-0A3D-7FB2-87880873819C}"/>
              </a:ext>
            </a:extLst>
          </p:cNvPr>
          <p:cNvSpPr/>
          <p:nvPr/>
        </p:nvSpPr>
        <p:spPr>
          <a:xfrm>
            <a:off x="2970585" y="3048443"/>
            <a:ext cx="1073932" cy="43131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Letter of Rejection</a:t>
            </a:r>
          </a:p>
        </p:txBody>
      </p:sp>
      <p:cxnSp>
        <p:nvCxnSpPr>
          <p:cNvPr id="12" name="Connector: Elbow 11">
            <a:extLst>
              <a:ext uri="{FF2B5EF4-FFF2-40B4-BE49-F238E27FC236}">
                <a16:creationId xmlns:a16="http://schemas.microsoft.com/office/drawing/2014/main" id="{8B80509D-0321-825B-A757-B9979EDF6D69}"/>
              </a:ext>
            </a:extLst>
          </p:cNvPr>
          <p:cNvCxnSpPr>
            <a:cxnSpLocks/>
            <a:stCxn id="11" idx="1"/>
            <a:endCxn id="9" idx="2"/>
          </p:cNvCxnSpPr>
          <p:nvPr/>
        </p:nvCxnSpPr>
        <p:spPr>
          <a:xfrm rot="10800000">
            <a:off x="1903399" y="2794186"/>
            <a:ext cx="1067187" cy="46991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7F6369-626B-9E39-730A-E3AD7DC1D9E0}"/>
              </a:ext>
            </a:extLst>
          </p:cNvPr>
          <p:cNvCxnSpPr>
            <a:cxnSpLocks/>
            <a:stCxn id="10" idx="2"/>
            <a:endCxn id="11" idx="0"/>
          </p:cNvCxnSpPr>
          <p:nvPr/>
        </p:nvCxnSpPr>
        <p:spPr>
          <a:xfrm>
            <a:off x="3506778" y="2794182"/>
            <a:ext cx="773" cy="25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C5F170-CFF4-65E4-3E66-B19731007A55}"/>
              </a:ext>
            </a:extLst>
          </p:cNvPr>
          <p:cNvCxnSpPr>
            <a:cxnSpLocks/>
            <a:stCxn id="9" idx="3"/>
            <a:endCxn id="10" idx="1"/>
          </p:cNvCxnSpPr>
          <p:nvPr/>
        </p:nvCxnSpPr>
        <p:spPr>
          <a:xfrm flipV="1">
            <a:off x="2529863" y="2470129"/>
            <a:ext cx="439949"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116B8C-1F5D-693A-92C1-C7600E83C27A}"/>
              </a:ext>
            </a:extLst>
          </p:cNvPr>
          <p:cNvSpPr txBox="1"/>
          <p:nvPr/>
        </p:nvSpPr>
        <p:spPr>
          <a:xfrm>
            <a:off x="3223835" y="2797613"/>
            <a:ext cx="713819" cy="222548"/>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sp>
        <p:nvSpPr>
          <p:cNvPr id="19" name="Rectangle 18">
            <a:extLst>
              <a:ext uri="{FF2B5EF4-FFF2-40B4-BE49-F238E27FC236}">
                <a16:creationId xmlns:a16="http://schemas.microsoft.com/office/drawing/2014/main" id="{9747655F-DC9A-3804-8070-67D6CA82E188}"/>
              </a:ext>
            </a:extLst>
          </p:cNvPr>
          <p:cNvSpPr/>
          <p:nvPr/>
        </p:nvSpPr>
        <p:spPr>
          <a:xfrm>
            <a:off x="4973699" y="746395"/>
            <a:ext cx="1136483"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Program Admin Review</a:t>
            </a:r>
          </a:p>
        </p:txBody>
      </p:sp>
      <p:cxnSp>
        <p:nvCxnSpPr>
          <p:cNvPr id="20" name="Straight Arrow Connector 19">
            <a:extLst>
              <a:ext uri="{FF2B5EF4-FFF2-40B4-BE49-F238E27FC236}">
                <a16:creationId xmlns:a16="http://schemas.microsoft.com/office/drawing/2014/main" id="{D68A382F-AEF8-74E8-9D52-952D84413785}"/>
              </a:ext>
            </a:extLst>
          </p:cNvPr>
          <p:cNvCxnSpPr>
            <a:cxnSpLocks/>
            <a:stCxn id="57" idx="3"/>
            <a:endCxn id="19" idx="1"/>
          </p:cNvCxnSpPr>
          <p:nvPr/>
        </p:nvCxnSpPr>
        <p:spPr>
          <a:xfrm flipV="1">
            <a:off x="4596113" y="1070449"/>
            <a:ext cx="377586" cy="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2D5B27-66F4-A565-1181-C6928D9A89CD}"/>
              </a:ext>
            </a:extLst>
          </p:cNvPr>
          <p:cNvSpPr/>
          <p:nvPr/>
        </p:nvSpPr>
        <p:spPr>
          <a:xfrm>
            <a:off x="6475034" y="746394"/>
            <a:ext cx="129999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Technology</a:t>
            </a:r>
          </a:p>
          <a:p>
            <a:pPr algn="ctr"/>
            <a:r>
              <a:rPr lang="en-US" sz="1050">
                <a:solidFill>
                  <a:schemeClr val="tx1"/>
                </a:solidFill>
                <a:latin typeface="Arial" panose="020B0604020202020204" pitchFamily="34" charset="0"/>
                <a:cs typeface="Arial" panose="020B0604020202020204" pitchFamily="34" charset="0"/>
              </a:rPr>
              <a:t>Pre-Approval</a:t>
            </a:r>
          </a:p>
        </p:txBody>
      </p:sp>
      <p:cxnSp>
        <p:nvCxnSpPr>
          <p:cNvPr id="22" name="Straight Arrow Connector 21">
            <a:extLst>
              <a:ext uri="{FF2B5EF4-FFF2-40B4-BE49-F238E27FC236}">
                <a16:creationId xmlns:a16="http://schemas.microsoft.com/office/drawing/2014/main" id="{6A8C01D7-B130-B994-E18D-0ECBFCBB0DEA}"/>
              </a:ext>
            </a:extLst>
          </p:cNvPr>
          <p:cNvCxnSpPr>
            <a:cxnSpLocks/>
            <a:stCxn id="19" idx="3"/>
            <a:endCxn id="21" idx="1"/>
          </p:cNvCxnSpPr>
          <p:nvPr/>
        </p:nvCxnSpPr>
        <p:spPr>
          <a:xfrm flipV="1">
            <a:off x="6110182" y="1070448"/>
            <a:ext cx="3648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0E4E8A2-25B1-C847-1211-D58B3F0874D1}"/>
              </a:ext>
            </a:extLst>
          </p:cNvPr>
          <p:cNvSpPr/>
          <p:nvPr/>
        </p:nvSpPr>
        <p:spPr>
          <a:xfrm>
            <a:off x="4571240" y="2127994"/>
            <a:ext cx="1175367"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Reservation of Funds Letter</a:t>
            </a:r>
          </a:p>
        </p:txBody>
      </p:sp>
      <p:cxnSp>
        <p:nvCxnSpPr>
          <p:cNvPr id="24" name="Straight Arrow Connector 23">
            <a:extLst>
              <a:ext uri="{FF2B5EF4-FFF2-40B4-BE49-F238E27FC236}">
                <a16:creationId xmlns:a16="http://schemas.microsoft.com/office/drawing/2014/main" id="{E116CE9B-84C3-27B3-B352-8DB1D6674B50}"/>
              </a:ext>
            </a:extLst>
          </p:cNvPr>
          <p:cNvCxnSpPr>
            <a:cxnSpLocks/>
            <a:stCxn id="23" idx="3"/>
            <a:endCxn id="30" idx="1"/>
          </p:cNvCxnSpPr>
          <p:nvPr/>
        </p:nvCxnSpPr>
        <p:spPr>
          <a:xfrm flipV="1">
            <a:off x="5746607" y="2437451"/>
            <a:ext cx="527496" cy="14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9F3E6C-7F1E-E2BF-F8C5-D8D4FAD285D4}"/>
              </a:ext>
            </a:extLst>
          </p:cNvPr>
          <p:cNvCxnSpPr>
            <a:cxnSpLocks/>
          </p:cNvCxnSpPr>
          <p:nvPr/>
        </p:nvCxnSpPr>
        <p:spPr>
          <a:xfrm>
            <a:off x="955463" y="1023043"/>
            <a:ext cx="0" cy="52691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35E738-AD34-6059-01BE-A196940213E7}"/>
              </a:ext>
            </a:extLst>
          </p:cNvPr>
          <p:cNvSpPr txBox="1"/>
          <p:nvPr/>
        </p:nvSpPr>
        <p:spPr>
          <a:xfrm rot="16200000">
            <a:off x="49937" y="2767504"/>
            <a:ext cx="1298529" cy="304006"/>
          </a:xfrm>
          <a:prstGeom prst="rect">
            <a:avLst/>
          </a:prstGeom>
          <a:noFill/>
        </p:spPr>
        <p:txBody>
          <a:bodyPr wrap="none" rtlCol="0">
            <a:spAutoFit/>
          </a:bodyPr>
          <a:lstStyle/>
          <a:p>
            <a:r>
              <a:rPr lang="en-US" sz="1100">
                <a:solidFill>
                  <a:schemeClr val="bg1"/>
                </a:solidFill>
                <a:latin typeface="Arial Black" panose="020B0A04020102020204" pitchFamily="34" charset="0"/>
              </a:rPr>
              <a:t>APPLICATION</a:t>
            </a:r>
          </a:p>
        </p:txBody>
      </p:sp>
      <p:sp>
        <p:nvSpPr>
          <p:cNvPr id="29" name="TextBox 28">
            <a:extLst>
              <a:ext uri="{FF2B5EF4-FFF2-40B4-BE49-F238E27FC236}">
                <a16:creationId xmlns:a16="http://schemas.microsoft.com/office/drawing/2014/main" id="{C18543A4-A966-0B36-789B-90B9080E20EC}"/>
              </a:ext>
            </a:extLst>
          </p:cNvPr>
          <p:cNvSpPr txBox="1"/>
          <p:nvPr/>
        </p:nvSpPr>
        <p:spPr>
          <a:xfrm rot="16200000">
            <a:off x="58340" y="4479639"/>
            <a:ext cx="1275348" cy="304006"/>
          </a:xfrm>
          <a:prstGeom prst="rect">
            <a:avLst/>
          </a:prstGeom>
          <a:noFill/>
        </p:spPr>
        <p:txBody>
          <a:bodyPr wrap="none" rtlCol="0">
            <a:spAutoFit/>
          </a:bodyPr>
          <a:lstStyle/>
          <a:p>
            <a:r>
              <a:rPr lang="en-US" sz="1100">
                <a:solidFill>
                  <a:schemeClr val="bg1"/>
                </a:solidFill>
                <a:latin typeface="Arial Black" panose="020B0A04020102020204" pitchFamily="34" charset="0"/>
              </a:rPr>
              <a:t>COMPLETION</a:t>
            </a:r>
          </a:p>
        </p:txBody>
      </p:sp>
      <p:sp>
        <p:nvSpPr>
          <p:cNvPr id="30" name="Rectangle 29">
            <a:extLst>
              <a:ext uri="{FF2B5EF4-FFF2-40B4-BE49-F238E27FC236}">
                <a16:creationId xmlns:a16="http://schemas.microsoft.com/office/drawing/2014/main" id="{1044E13B-3790-809E-4AD1-BEA9B73E7E6D}"/>
              </a:ext>
            </a:extLst>
          </p:cNvPr>
          <p:cNvSpPr/>
          <p:nvPr/>
        </p:nvSpPr>
        <p:spPr>
          <a:xfrm>
            <a:off x="6274103" y="2113397"/>
            <a:ext cx="1168045" cy="64810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Installed &amp; Energized</a:t>
            </a:r>
          </a:p>
        </p:txBody>
      </p:sp>
      <p:sp>
        <p:nvSpPr>
          <p:cNvPr id="31" name="Rectangle 30">
            <a:extLst>
              <a:ext uri="{FF2B5EF4-FFF2-40B4-BE49-F238E27FC236}">
                <a16:creationId xmlns:a16="http://schemas.microsoft.com/office/drawing/2014/main" id="{A47FFCCC-2ADE-157E-DEB6-0C8F9CE0D240}"/>
              </a:ext>
            </a:extLst>
          </p:cNvPr>
          <p:cNvSpPr/>
          <p:nvPr/>
        </p:nvSpPr>
        <p:spPr>
          <a:xfrm>
            <a:off x="2989160" y="3777224"/>
            <a:ext cx="105347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CGB Completion Review</a:t>
            </a:r>
          </a:p>
        </p:txBody>
      </p:sp>
      <p:sp>
        <p:nvSpPr>
          <p:cNvPr id="32" name="Rectangle 31">
            <a:extLst>
              <a:ext uri="{FF2B5EF4-FFF2-40B4-BE49-F238E27FC236}">
                <a16:creationId xmlns:a16="http://schemas.microsoft.com/office/drawing/2014/main" id="{1EC9E43E-9EE2-1AF7-A082-054F6F0AA0CF}"/>
              </a:ext>
            </a:extLst>
          </p:cNvPr>
          <p:cNvSpPr/>
          <p:nvPr/>
        </p:nvSpPr>
        <p:spPr>
          <a:xfrm>
            <a:off x="2988145" y="4660916"/>
            <a:ext cx="1054491" cy="3844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Letter of Rejection</a:t>
            </a:r>
          </a:p>
        </p:txBody>
      </p:sp>
      <p:cxnSp>
        <p:nvCxnSpPr>
          <p:cNvPr id="33" name="Connector: Elbow 32">
            <a:extLst>
              <a:ext uri="{FF2B5EF4-FFF2-40B4-BE49-F238E27FC236}">
                <a16:creationId xmlns:a16="http://schemas.microsoft.com/office/drawing/2014/main" id="{338BE5DE-561C-F834-E1E7-B9EF5AD906E4}"/>
              </a:ext>
            </a:extLst>
          </p:cNvPr>
          <p:cNvCxnSpPr>
            <a:cxnSpLocks/>
            <a:stCxn id="32" idx="1"/>
            <a:endCxn id="45" idx="2"/>
          </p:cNvCxnSpPr>
          <p:nvPr/>
        </p:nvCxnSpPr>
        <p:spPr>
          <a:xfrm rot="10800000">
            <a:off x="1899603" y="4476446"/>
            <a:ext cx="1088543" cy="37670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75165D-B52B-0E60-4A8B-585D010DD765}"/>
              </a:ext>
            </a:extLst>
          </p:cNvPr>
          <p:cNvCxnSpPr>
            <a:cxnSpLocks/>
            <a:stCxn id="31" idx="2"/>
            <a:endCxn id="32" idx="0"/>
          </p:cNvCxnSpPr>
          <p:nvPr/>
        </p:nvCxnSpPr>
        <p:spPr>
          <a:xfrm flipH="1">
            <a:off x="3515391" y="4425331"/>
            <a:ext cx="507" cy="235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F1B308-3696-1BE5-A977-59B16275D3BF}"/>
              </a:ext>
            </a:extLst>
          </p:cNvPr>
          <p:cNvSpPr txBox="1"/>
          <p:nvPr/>
        </p:nvSpPr>
        <p:spPr>
          <a:xfrm>
            <a:off x="3236181" y="4420606"/>
            <a:ext cx="614271" cy="215444"/>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cxnSp>
        <p:nvCxnSpPr>
          <p:cNvPr id="37" name="Straight Arrow Connector 36">
            <a:extLst>
              <a:ext uri="{FF2B5EF4-FFF2-40B4-BE49-F238E27FC236}">
                <a16:creationId xmlns:a16="http://schemas.microsoft.com/office/drawing/2014/main" id="{667A3777-0563-D8FD-3CDA-26004E944A4A}"/>
              </a:ext>
            </a:extLst>
          </p:cNvPr>
          <p:cNvCxnSpPr>
            <a:cxnSpLocks/>
            <a:stCxn id="42" idx="3"/>
            <a:endCxn id="211" idx="1"/>
          </p:cNvCxnSpPr>
          <p:nvPr/>
        </p:nvCxnSpPr>
        <p:spPr>
          <a:xfrm flipV="1">
            <a:off x="2386120" y="5772953"/>
            <a:ext cx="628503" cy="10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38C7C3B-8636-8C37-B276-AB0D54B10854}"/>
              </a:ext>
            </a:extLst>
          </p:cNvPr>
          <p:cNvSpPr txBox="1"/>
          <p:nvPr/>
        </p:nvSpPr>
        <p:spPr>
          <a:xfrm>
            <a:off x="3991991" y="3897701"/>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669E385-EFC9-5547-2E85-B96062928FA3}"/>
              </a:ext>
            </a:extLst>
          </p:cNvPr>
          <p:cNvSpPr/>
          <p:nvPr/>
        </p:nvSpPr>
        <p:spPr>
          <a:xfrm>
            <a:off x="4598495" y="5449751"/>
            <a:ext cx="1048048"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Verification in DERMS</a:t>
            </a:r>
          </a:p>
        </p:txBody>
      </p:sp>
      <p:sp>
        <p:nvSpPr>
          <p:cNvPr id="40" name="Rectangle 39">
            <a:extLst>
              <a:ext uri="{FF2B5EF4-FFF2-40B4-BE49-F238E27FC236}">
                <a16:creationId xmlns:a16="http://schemas.microsoft.com/office/drawing/2014/main" id="{CD92CBB1-A598-3637-F70E-72ABA7D28E9C}"/>
              </a:ext>
            </a:extLst>
          </p:cNvPr>
          <p:cNvSpPr/>
          <p:nvPr/>
        </p:nvSpPr>
        <p:spPr>
          <a:xfrm>
            <a:off x="6189556" y="5448898"/>
            <a:ext cx="1152655"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Confirmation of Funds Letter</a:t>
            </a:r>
          </a:p>
        </p:txBody>
      </p:sp>
      <p:cxnSp>
        <p:nvCxnSpPr>
          <p:cNvPr id="41" name="Straight Arrow Connector 40">
            <a:extLst>
              <a:ext uri="{FF2B5EF4-FFF2-40B4-BE49-F238E27FC236}">
                <a16:creationId xmlns:a16="http://schemas.microsoft.com/office/drawing/2014/main" id="{2A434C14-D31A-FDE3-9B60-DDD4CA0BA2E3}"/>
              </a:ext>
            </a:extLst>
          </p:cNvPr>
          <p:cNvCxnSpPr>
            <a:cxnSpLocks/>
            <a:stCxn id="39" idx="3"/>
            <a:endCxn id="40" idx="1"/>
          </p:cNvCxnSpPr>
          <p:nvPr/>
        </p:nvCxnSpPr>
        <p:spPr>
          <a:xfrm flipV="1">
            <a:off x="5646543" y="5772952"/>
            <a:ext cx="543013" cy="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A2FA057-EBEC-3C34-E608-DBDAE48D0EA1}"/>
              </a:ext>
            </a:extLst>
          </p:cNvPr>
          <p:cNvSpPr/>
          <p:nvPr/>
        </p:nvSpPr>
        <p:spPr>
          <a:xfrm>
            <a:off x="1447813" y="5459462"/>
            <a:ext cx="938307" cy="64810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Project Inspection</a:t>
            </a:r>
          </a:p>
        </p:txBody>
      </p:sp>
      <p:cxnSp>
        <p:nvCxnSpPr>
          <p:cNvPr id="43" name="Straight Arrow Connector 42">
            <a:extLst>
              <a:ext uri="{FF2B5EF4-FFF2-40B4-BE49-F238E27FC236}">
                <a16:creationId xmlns:a16="http://schemas.microsoft.com/office/drawing/2014/main" id="{68675E44-5D5F-81F2-4AC7-623EBF5D6577}"/>
              </a:ext>
            </a:extLst>
          </p:cNvPr>
          <p:cNvCxnSpPr>
            <a:cxnSpLocks/>
            <a:stCxn id="45" idx="3"/>
            <a:endCxn id="31" idx="1"/>
          </p:cNvCxnSpPr>
          <p:nvPr/>
        </p:nvCxnSpPr>
        <p:spPr>
          <a:xfrm flipV="1">
            <a:off x="2526415" y="4101278"/>
            <a:ext cx="462745" cy="1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8F8B3F8-30A9-A5E8-ECD2-D944878A4B75}"/>
              </a:ext>
            </a:extLst>
          </p:cNvPr>
          <p:cNvSpPr/>
          <p:nvPr/>
        </p:nvSpPr>
        <p:spPr>
          <a:xfrm>
            <a:off x="1272789" y="3729781"/>
            <a:ext cx="1253626" cy="7466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Eligible Contractor Submits Completion Application</a:t>
            </a:r>
          </a:p>
        </p:txBody>
      </p:sp>
      <p:sp>
        <p:nvSpPr>
          <p:cNvPr id="57" name="Rectangle 56">
            <a:extLst>
              <a:ext uri="{FF2B5EF4-FFF2-40B4-BE49-F238E27FC236}">
                <a16:creationId xmlns:a16="http://schemas.microsoft.com/office/drawing/2014/main" id="{36F39196-5FF6-EE81-72CE-AABC86FADAA9}"/>
              </a:ext>
            </a:extLst>
          </p:cNvPr>
          <p:cNvSpPr/>
          <p:nvPr/>
        </p:nvSpPr>
        <p:spPr>
          <a:xfrm>
            <a:off x="3226129" y="748821"/>
            <a:ext cx="1369984" cy="64810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New Technology Application        </a:t>
            </a:r>
            <a:r>
              <a:rPr lang="en-US" sz="800">
                <a:solidFill>
                  <a:schemeClr val="tx1"/>
                </a:solidFill>
                <a:latin typeface="Arial" panose="020B0604020202020204" pitchFamily="34" charset="0"/>
                <a:cs typeface="Arial" panose="020B0604020202020204" pitchFamily="34" charset="0"/>
              </a:rPr>
              <a:t>(OEM Completes)</a:t>
            </a:r>
            <a:endParaRPr lang="en-US" sz="1050">
              <a:solidFill>
                <a:schemeClr val="tx1"/>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184DE2ED-541E-E631-8FE4-50833823FDC2}"/>
              </a:ext>
            </a:extLst>
          </p:cNvPr>
          <p:cNvSpPr/>
          <p:nvPr/>
        </p:nvSpPr>
        <p:spPr>
          <a:xfrm>
            <a:off x="7906203" y="5448897"/>
            <a:ext cx="1022613"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Upfront Incentive Payment to Contractor</a:t>
            </a:r>
          </a:p>
        </p:txBody>
      </p:sp>
      <p:cxnSp>
        <p:nvCxnSpPr>
          <p:cNvPr id="103" name="Straight Arrow Connector 102">
            <a:extLst>
              <a:ext uri="{FF2B5EF4-FFF2-40B4-BE49-F238E27FC236}">
                <a16:creationId xmlns:a16="http://schemas.microsoft.com/office/drawing/2014/main" id="{9AE3A091-BA96-CA69-D25F-CED5EB35AA70}"/>
              </a:ext>
            </a:extLst>
          </p:cNvPr>
          <p:cNvCxnSpPr>
            <a:cxnSpLocks/>
            <a:stCxn id="40" idx="3"/>
            <a:endCxn id="101" idx="1"/>
          </p:cNvCxnSpPr>
          <p:nvPr/>
        </p:nvCxnSpPr>
        <p:spPr>
          <a:xfrm flipV="1">
            <a:off x="7342211" y="5772951"/>
            <a:ext cx="5639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D81FBBEB-1F6B-FCD6-4E2F-0BBE30737E22}"/>
              </a:ext>
            </a:extLst>
          </p:cNvPr>
          <p:cNvCxnSpPr>
            <a:cxnSpLocks/>
            <a:stCxn id="10" idx="3"/>
            <a:endCxn id="23" idx="1"/>
          </p:cNvCxnSpPr>
          <p:nvPr/>
        </p:nvCxnSpPr>
        <p:spPr>
          <a:xfrm flipV="1">
            <a:off x="4043744" y="2452048"/>
            <a:ext cx="527496" cy="18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1EA78F-BDCF-BA1B-563B-F531430CE210}"/>
              </a:ext>
            </a:extLst>
          </p:cNvPr>
          <p:cNvSpPr txBox="1"/>
          <p:nvPr/>
        </p:nvSpPr>
        <p:spPr>
          <a:xfrm rot="16200000">
            <a:off x="115944" y="1126754"/>
            <a:ext cx="1169372" cy="304006"/>
          </a:xfrm>
          <a:prstGeom prst="rect">
            <a:avLst/>
          </a:prstGeom>
          <a:noFill/>
        </p:spPr>
        <p:txBody>
          <a:bodyPr wrap="none" rtlCol="0">
            <a:spAutoFit/>
          </a:bodyPr>
          <a:lstStyle/>
          <a:p>
            <a:r>
              <a:rPr lang="en-US" sz="1100">
                <a:solidFill>
                  <a:schemeClr val="bg1"/>
                </a:solidFill>
                <a:latin typeface="Arial Black" panose="020B0A04020102020204" pitchFamily="34" charset="0"/>
              </a:rPr>
              <a:t>ELIGIBILITY</a:t>
            </a:r>
          </a:p>
        </p:txBody>
      </p:sp>
      <p:sp>
        <p:nvSpPr>
          <p:cNvPr id="143" name="Cloud 142">
            <a:extLst>
              <a:ext uri="{FF2B5EF4-FFF2-40B4-BE49-F238E27FC236}">
                <a16:creationId xmlns:a16="http://schemas.microsoft.com/office/drawing/2014/main" id="{E60D38E6-25FB-E831-4FD8-9C09D4728D55}"/>
              </a:ext>
            </a:extLst>
          </p:cNvPr>
          <p:cNvSpPr/>
          <p:nvPr/>
        </p:nvSpPr>
        <p:spPr>
          <a:xfrm>
            <a:off x="1062715" y="751121"/>
            <a:ext cx="1653863" cy="648107"/>
          </a:xfrm>
          <a:prstGeom prst="clou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Check Eligible Battery List</a:t>
            </a:r>
          </a:p>
        </p:txBody>
      </p:sp>
      <p:cxnSp>
        <p:nvCxnSpPr>
          <p:cNvPr id="144" name="Straight Arrow Connector 143">
            <a:extLst>
              <a:ext uri="{FF2B5EF4-FFF2-40B4-BE49-F238E27FC236}">
                <a16:creationId xmlns:a16="http://schemas.microsoft.com/office/drawing/2014/main" id="{BE76D04D-BCA3-CA06-33D0-BC0B797F078C}"/>
              </a:ext>
            </a:extLst>
          </p:cNvPr>
          <p:cNvCxnSpPr>
            <a:cxnSpLocks/>
            <a:stCxn id="143" idx="1"/>
            <a:endCxn id="9" idx="0"/>
          </p:cNvCxnSpPr>
          <p:nvPr/>
        </p:nvCxnSpPr>
        <p:spPr>
          <a:xfrm>
            <a:off x="1889647" y="1398538"/>
            <a:ext cx="13751" cy="747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951E14AF-DAE8-CD85-6D17-BBFB4D9AF4FB}"/>
              </a:ext>
            </a:extLst>
          </p:cNvPr>
          <p:cNvSpPr txBox="1"/>
          <p:nvPr/>
        </p:nvSpPr>
        <p:spPr>
          <a:xfrm>
            <a:off x="1572817" y="1900376"/>
            <a:ext cx="754800" cy="222548"/>
          </a:xfrm>
          <a:prstGeom prst="rect">
            <a:avLst/>
          </a:prstGeom>
          <a:noFill/>
        </p:spPr>
        <p:txBody>
          <a:bodyPr wrap="none" rtlCol="0">
            <a:spAutoFit/>
          </a:bodyPr>
          <a:lstStyle/>
          <a:p>
            <a:r>
              <a:rPr lang="en-US" sz="800">
                <a:solidFill>
                  <a:srgbClr val="0070C0"/>
                </a:solidFill>
                <a:latin typeface="Arial" panose="020B0604020202020204" pitchFamily="34" charset="0"/>
                <a:cs typeface="Arial" panose="020B0604020202020204" pitchFamily="34" charset="0"/>
              </a:rPr>
              <a:t>On the list</a:t>
            </a:r>
          </a:p>
        </p:txBody>
      </p:sp>
      <p:sp>
        <p:nvSpPr>
          <p:cNvPr id="149" name="TextBox 148">
            <a:extLst>
              <a:ext uri="{FF2B5EF4-FFF2-40B4-BE49-F238E27FC236}">
                <a16:creationId xmlns:a16="http://schemas.microsoft.com/office/drawing/2014/main" id="{47527665-3E12-DC09-3C4F-96751163EE4A}"/>
              </a:ext>
            </a:extLst>
          </p:cNvPr>
          <p:cNvSpPr txBox="1"/>
          <p:nvPr/>
        </p:nvSpPr>
        <p:spPr>
          <a:xfrm>
            <a:off x="2611403" y="1351719"/>
            <a:ext cx="633718" cy="349719"/>
          </a:xfrm>
          <a:prstGeom prst="rect">
            <a:avLst/>
          </a:prstGeom>
          <a:noFill/>
        </p:spPr>
        <p:txBody>
          <a:bodyPr wrap="square" rtlCol="0">
            <a:spAutoFit/>
          </a:bodyPr>
          <a:lstStyle/>
          <a:p>
            <a:pPr algn="ctr"/>
            <a:r>
              <a:rPr lang="en-US" sz="800">
                <a:solidFill>
                  <a:srgbClr val="FF0000"/>
                </a:solidFill>
                <a:latin typeface="Arial" panose="020B0604020202020204" pitchFamily="34" charset="0"/>
                <a:cs typeface="Arial" panose="020B0604020202020204" pitchFamily="34" charset="0"/>
              </a:rPr>
              <a:t>Not on the list</a:t>
            </a:r>
          </a:p>
        </p:txBody>
      </p:sp>
      <p:cxnSp>
        <p:nvCxnSpPr>
          <p:cNvPr id="150" name="Straight Arrow Connector 149">
            <a:extLst>
              <a:ext uri="{FF2B5EF4-FFF2-40B4-BE49-F238E27FC236}">
                <a16:creationId xmlns:a16="http://schemas.microsoft.com/office/drawing/2014/main" id="{E70D8C9C-52EC-2CE7-4D5B-1DFCC5630D6D}"/>
              </a:ext>
            </a:extLst>
          </p:cNvPr>
          <p:cNvCxnSpPr>
            <a:cxnSpLocks/>
            <a:stCxn id="143" idx="0"/>
            <a:endCxn id="57" idx="1"/>
          </p:cNvCxnSpPr>
          <p:nvPr/>
        </p:nvCxnSpPr>
        <p:spPr>
          <a:xfrm flipV="1">
            <a:off x="2715200" y="1072875"/>
            <a:ext cx="510929" cy="2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or: Elbow 163">
            <a:extLst>
              <a:ext uri="{FF2B5EF4-FFF2-40B4-BE49-F238E27FC236}">
                <a16:creationId xmlns:a16="http://schemas.microsoft.com/office/drawing/2014/main" id="{828FCC8E-D945-6F43-D1FA-FDF392A4BBBE}"/>
              </a:ext>
            </a:extLst>
          </p:cNvPr>
          <p:cNvCxnSpPr>
            <a:cxnSpLocks/>
            <a:stCxn id="21" idx="2"/>
            <a:endCxn id="9" idx="0"/>
          </p:cNvCxnSpPr>
          <p:nvPr/>
        </p:nvCxnSpPr>
        <p:spPr>
          <a:xfrm rot="5400000">
            <a:off x="4138427" y="-840528"/>
            <a:ext cx="751577" cy="522163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2B917CE9-DD90-7498-C2E6-B3B8A9428C06}"/>
              </a:ext>
            </a:extLst>
          </p:cNvPr>
          <p:cNvCxnSpPr>
            <a:cxnSpLocks/>
            <a:stCxn id="30" idx="2"/>
            <a:endCxn id="45" idx="0"/>
          </p:cNvCxnSpPr>
          <p:nvPr/>
        </p:nvCxnSpPr>
        <p:spPr>
          <a:xfrm rot="5400000">
            <a:off x="3894726" y="766380"/>
            <a:ext cx="968277" cy="495852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BB05FA86-5219-5702-22D3-4B12637E91C0}"/>
              </a:ext>
            </a:extLst>
          </p:cNvPr>
          <p:cNvSpPr/>
          <p:nvPr/>
        </p:nvSpPr>
        <p:spPr>
          <a:xfrm>
            <a:off x="8186628" y="742786"/>
            <a:ext cx="1299996" cy="64810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Integration with DERMS</a:t>
            </a:r>
          </a:p>
        </p:txBody>
      </p:sp>
      <p:cxnSp>
        <p:nvCxnSpPr>
          <p:cNvPr id="174" name="Straight Arrow Connector 173">
            <a:extLst>
              <a:ext uri="{FF2B5EF4-FFF2-40B4-BE49-F238E27FC236}">
                <a16:creationId xmlns:a16="http://schemas.microsoft.com/office/drawing/2014/main" id="{16D84FFA-DEA8-7A82-7FE4-DC0BCA8B626E}"/>
              </a:ext>
            </a:extLst>
          </p:cNvPr>
          <p:cNvCxnSpPr>
            <a:cxnSpLocks/>
            <a:stCxn id="21" idx="3"/>
            <a:endCxn id="173" idx="1"/>
          </p:cNvCxnSpPr>
          <p:nvPr/>
        </p:nvCxnSpPr>
        <p:spPr>
          <a:xfrm flipV="1">
            <a:off x="7775030" y="1066840"/>
            <a:ext cx="411598" cy="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276E01C7-C4BB-DE4E-F8F0-3BB8281C4B6C}"/>
              </a:ext>
            </a:extLst>
          </p:cNvPr>
          <p:cNvSpPr/>
          <p:nvPr/>
        </p:nvSpPr>
        <p:spPr>
          <a:xfrm>
            <a:off x="10406374" y="1087128"/>
            <a:ext cx="1561680" cy="1506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Program Admins</a:t>
            </a:r>
          </a:p>
        </p:txBody>
      </p:sp>
      <p:sp>
        <p:nvSpPr>
          <p:cNvPr id="178" name="Rectangle 177">
            <a:extLst>
              <a:ext uri="{FF2B5EF4-FFF2-40B4-BE49-F238E27FC236}">
                <a16:creationId xmlns:a16="http://schemas.microsoft.com/office/drawing/2014/main" id="{C8C25E4F-9C05-56B7-2955-2E3BA6B375F4}"/>
              </a:ext>
            </a:extLst>
          </p:cNvPr>
          <p:cNvSpPr/>
          <p:nvPr/>
        </p:nvSpPr>
        <p:spPr>
          <a:xfrm>
            <a:off x="10406373" y="1263814"/>
            <a:ext cx="1561680" cy="15065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Contractor</a:t>
            </a:r>
          </a:p>
        </p:txBody>
      </p:sp>
      <p:sp>
        <p:nvSpPr>
          <p:cNvPr id="179" name="Rectangle 178">
            <a:extLst>
              <a:ext uri="{FF2B5EF4-FFF2-40B4-BE49-F238E27FC236}">
                <a16:creationId xmlns:a16="http://schemas.microsoft.com/office/drawing/2014/main" id="{02765564-C5D9-CF18-05CC-023A60BFA6EB}"/>
              </a:ext>
            </a:extLst>
          </p:cNvPr>
          <p:cNvSpPr/>
          <p:nvPr/>
        </p:nvSpPr>
        <p:spPr>
          <a:xfrm>
            <a:off x="10406373" y="1438693"/>
            <a:ext cx="1561680" cy="15065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latin typeface="Arial"/>
                <a:cs typeface="Arial"/>
              </a:rPr>
              <a:t>Inspector</a:t>
            </a:r>
            <a:endParaRPr lang="en-US" sz="1050">
              <a:solidFill>
                <a:schemeClr val="tx1"/>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1F92F69D-2D7F-E9C0-EC41-2ED1695E06DD}"/>
              </a:ext>
            </a:extLst>
          </p:cNvPr>
          <p:cNvSpPr txBox="1"/>
          <p:nvPr/>
        </p:nvSpPr>
        <p:spPr>
          <a:xfrm>
            <a:off x="3978214" y="2247582"/>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
        <p:nvSpPr>
          <p:cNvPr id="259" name="Rectangle 258">
            <a:extLst>
              <a:ext uri="{FF2B5EF4-FFF2-40B4-BE49-F238E27FC236}">
                <a16:creationId xmlns:a16="http://schemas.microsoft.com/office/drawing/2014/main" id="{66C83484-8DA8-3304-FE2F-4886A69E4F0C}"/>
              </a:ext>
            </a:extLst>
          </p:cNvPr>
          <p:cNvSpPr/>
          <p:nvPr/>
        </p:nvSpPr>
        <p:spPr>
          <a:xfrm>
            <a:off x="10406373" y="1615087"/>
            <a:ext cx="1561680" cy="15065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Vendor</a:t>
            </a:r>
          </a:p>
        </p:txBody>
      </p:sp>
      <p:sp>
        <p:nvSpPr>
          <p:cNvPr id="60" name="Title 1">
            <a:extLst>
              <a:ext uri="{FF2B5EF4-FFF2-40B4-BE49-F238E27FC236}">
                <a16:creationId xmlns:a16="http://schemas.microsoft.com/office/drawing/2014/main" id="{97FC134E-1AA3-99E9-D988-DE1D7638FB48}"/>
              </a:ext>
            </a:extLst>
          </p:cNvPr>
          <p:cNvSpPr>
            <a:spLocks noGrp="1"/>
          </p:cNvSpPr>
          <p:nvPr>
            <p:ph type="title"/>
          </p:nvPr>
        </p:nvSpPr>
        <p:spPr>
          <a:xfrm>
            <a:off x="-31531" y="-18299"/>
            <a:ext cx="6067828" cy="473082"/>
          </a:xfrm>
        </p:spPr>
        <p:txBody>
          <a:bodyPr>
            <a:normAutofit fontScale="90000"/>
          </a:bodyPr>
          <a:lstStyle/>
          <a:p>
            <a:r>
              <a:rPr lang="en-US" sz="2500">
                <a:solidFill>
                  <a:srgbClr val="00B050"/>
                </a:solidFill>
                <a:latin typeface="Arial" panose="020B0604020202020204" pitchFamily="34" charset="0"/>
                <a:cs typeface="Arial" panose="020B0604020202020204" pitchFamily="34" charset="0"/>
              </a:rPr>
              <a:t>Application Approval Process Flow (without Salesforce stage names)</a:t>
            </a:r>
          </a:p>
        </p:txBody>
      </p:sp>
      <p:sp>
        <p:nvSpPr>
          <p:cNvPr id="69" name="Rectangle 68">
            <a:extLst>
              <a:ext uri="{FF2B5EF4-FFF2-40B4-BE49-F238E27FC236}">
                <a16:creationId xmlns:a16="http://schemas.microsoft.com/office/drawing/2014/main" id="{628D127F-A4BB-99E5-9A97-D2F7D723AC1C}"/>
              </a:ext>
            </a:extLst>
          </p:cNvPr>
          <p:cNvSpPr/>
          <p:nvPr/>
        </p:nvSpPr>
        <p:spPr>
          <a:xfrm>
            <a:off x="10140428" y="5376873"/>
            <a:ext cx="1048048" cy="88642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latin typeface="Arial" panose="020B0604020202020204" pitchFamily="34" charset="0"/>
                <a:cs typeface="Arial" panose="020B0604020202020204" pitchFamily="34" charset="0"/>
              </a:rPr>
              <a:t>Program Participation</a:t>
            </a:r>
          </a:p>
        </p:txBody>
      </p:sp>
      <p:sp>
        <p:nvSpPr>
          <p:cNvPr id="72" name="Rectangle 71">
            <a:extLst>
              <a:ext uri="{FF2B5EF4-FFF2-40B4-BE49-F238E27FC236}">
                <a16:creationId xmlns:a16="http://schemas.microsoft.com/office/drawing/2014/main" id="{38085945-3D93-D8A3-53A1-844884EF0AC7}"/>
              </a:ext>
            </a:extLst>
          </p:cNvPr>
          <p:cNvSpPr/>
          <p:nvPr/>
        </p:nvSpPr>
        <p:spPr>
          <a:xfrm>
            <a:off x="10406373" y="1791481"/>
            <a:ext cx="1561680" cy="150651"/>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latin typeface="Arial" panose="020B0604020202020204" pitchFamily="34" charset="0"/>
                <a:cs typeface="Arial" panose="020B0604020202020204" pitchFamily="34" charset="0"/>
              </a:rPr>
              <a:t>Host Customer</a:t>
            </a:r>
          </a:p>
        </p:txBody>
      </p:sp>
      <p:sp>
        <p:nvSpPr>
          <p:cNvPr id="3" name="TextBox 2">
            <a:extLst>
              <a:ext uri="{FF2B5EF4-FFF2-40B4-BE49-F238E27FC236}">
                <a16:creationId xmlns:a16="http://schemas.microsoft.com/office/drawing/2014/main" id="{9327FCE9-AF6D-B964-9662-2D8AA6D6E7C5}"/>
              </a:ext>
            </a:extLst>
          </p:cNvPr>
          <p:cNvSpPr txBox="1"/>
          <p:nvPr/>
        </p:nvSpPr>
        <p:spPr>
          <a:xfrm rot="16200000">
            <a:off x="-358726" y="5599644"/>
            <a:ext cx="2091404" cy="430887"/>
          </a:xfrm>
          <a:prstGeom prst="rect">
            <a:avLst/>
          </a:prstGeom>
          <a:noFill/>
        </p:spPr>
        <p:txBody>
          <a:bodyPr wrap="square" rtlCol="0">
            <a:spAutoFit/>
          </a:bodyPr>
          <a:lstStyle/>
          <a:p>
            <a:r>
              <a:rPr lang="en-US" sz="1100">
                <a:solidFill>
                  <a:schemeClr val="bg1"/>
                </a:solidFill>
                <a:latin typeface="Arial Black" panose="020B0A04020102020204" pitchFamily="34" charset="0"/>
              </a:rPr>
              <a:t>INSPECTION &amp; VERIFICATION</a:t>
            </a:r>
          </a:p>
        </p:txBody>
      </p:sp>
      <p:cxnSp>
        <p:nvCxnSpPr>
          <p:cNvPr id="169" name="Straight Arrow Connector 168">
            <a:extLst>
              <a:ext uri="{FF2B5EF4-FFF2-40B4-BE49-F238E27FC236}">
                <a16:creationId xmlns:a16="http://schemas.microsoft.com/office/drawing/2014/main" id="{8E0AF353-824A-F174-44B8-A76A7A84A93C}"/>
              </a:ext>
            </a:extLst>
          </p:cNvPr>
          <p:cNvCxnSpPr>
            <a:cxnSpLocks/>
          </p:cNvCxnSpPr>
          <p:nvPr/>
        </p:nvCxnSpPr>
        <p:spPr>
          <a:xfrm>
            <a:off x="4059123" y="4103114"/>
            <a:ext cx="520503" cy="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7041B848-636F-6EA3-56D0-7C0CB28C0295}"/>
              </a:ext>
            </a:extLst>
          </p:cNvPr>
          <p:cNvSpPr/>
          <p:nvPr/>
        </p:nvSpPr>
        <p:spPr>
          <a:xfrm>
            <a:off x="4596113" y="3771286"/>
            <a:ext cx="1175367"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Project moves into Inspection</a:t>
            </a:r>
          </a:p>
        </p:txBody>
      </p:sp>
      <p:cxnSp>
        <p:nvCxnSpPr>
          <p:cNvPr id="182" name="Connector: Elbow 181">
            <a:extLst>
              <a:ext uri="{FF2B5EF4-FFF2-40B4-BE49-F238E27FC236}">
                <a16:creationId xmlns:a16="http://schemas.microsoft.com/office/drawing/2014/main" id="{E3B8CF76-C1B7-F53F-EAB1-3E361EE62A14}"/>
              </a:ext>
            </a:extLst>
          </p:cNvPr>
          <p:cNvCxnSpPr>
            <a:cxnSpLocks/>
            <a:stCxn id="181" idx="2"/>
            <a:endCxn id="42" idx="0"/>
          </p:cNvCxnSpPr>
          <p:nvPr/>
        </p:nvCxnSpPr>
        <p:spPr>
          <a:xfrm rot="5400000">
            <a:off x="3030348" y="3306012"/>
            <a:ext cx="1040069" cy="3266830"/>
          </a:xfrm>
          <a:prstGeom prst="bentConnector3">
            <a:avLst>
              <a:gd name="adj1" fmla="val 808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24308884-0303-4960-647C-B1ADA6808C3B}"/>
              </a:ext>
            </a:extLst>
          </p:cNvPr>
          <p:cNvCxnSpPr>
            <a:cxnSpLocks/>
            <a:endCxn id="69" idx="1"/>
          </p:cNvCxnSpPr>
          <p:nvPr/>
        </p:nvCxnSpPr>
        <p:spPr>
          <a:xfrm>
            <a:off x="8924359" y="5803574"/>
            <a:ext cx="1216069" cy="16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02181AFC-5DF7-EC02-A6B7-6F1F9215EF9A}"/>
              </a:ext>
            </a:extLst>
          </p:cNvPr>
          <p:cNvSpPr/>
          <p:nvPr/>
        </p:nvSpPr>
        <p:spPr>
          <a:xfrm>
            <a:off x="3014623" y="5448899"/>
            <a:ext cx="105347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Inspector completes Inspection</a:t>
            </a:r>
          </a:p>
        </p:txBody>
      </p:sp>
      <p:cxnSp>
        <p:nvCxnSpPr>
          <p:cNvPr id="215" name="Straight Arrow Connector 214">
            <a:extLst>
              <a:ext uri="{FF2B5EF4-FFF2-40B4-BE49-F238E27FC236}">
                <a16:creationId xmlns:a16="http://schemas.microsoft.com/office/drawing/2014/main" id="{FD246EFD-0F9B-8805-6936-F1C34B43D971}"/>
              </a:ext>
            </a:extLst>
          </p:cNvPr>
          <p:cNvCxnSpPr>
            <a:cxnSpLocks/>
          </p:cNvCxnSpPr>
          <p:nvPr/>
        </p:nvCxnSpPr>
        <p:spPr>
          <a:xfrm>
            <a:off x="4075610" y="5775740"/>
            <a:ext cx="520503" cy="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4E3DF94A-08E0-E137-95E8-9B42449B3EB2}"/>
              </a:ext>
            </a:extLst>
          </p:cNvPr>
          <p:cNvCxnSpPr>
            <a:cxnSpLocks/>
          </p:cNvCxnSpPr>
          <p:nvPr/>
        </p:nvCxnSpPr>
        <p:spPr>
          <a:xfrm>
            <a:off x="3518019" y="6124029"/>
            <a:ext cx="6461" cy="246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60DD5D53-1428-101A-E488-0A50F666DD4C}"/>
              </a:ext>
            </a:extLst>
          </p:cNvPr>
          <p:cNvSpPr/>
          <p:nvPr/>
        </p:nvSpPr>
        <p:spPr>
          <a:xfrm>
            <a:off x="3015047" y="6396149"/>
            <a:ext cx="1054491" cy="3844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Inspection Corrections</a:t>
            </a:r>
          </a:p>
        </p:txBody>
      </p:sp>
      <p:sp>
        <p:nvSpPr>
          <p:cNvPr id="219" name="TextBox 218">
            <a:extLst>
              <a:ext uri="{FF2B5EF4-FFF2-40B4-BE49-F238E27FC236}">
                <a16:creationId xmlns:a16="http://schemas.microsoft.com/office/drawing/2014/main" id="{99CF07E1-7C8E-F7A8-CFCE-DD0E5F39AF0B}"/>
              </a:ext>
            </a:extLst>
          </p:cNvPr>
          <p:cNvSpPr txBox="1"/>
          <p:nvPr/>
        </p:nvSpPr>
        <p:spPr>
          <a:xfrm>
            <a:off x="3236181" y="6102495"/>
            <a:ext cx="614271" cy="215444"/>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sp>
        <p:nvSpPr>
          <p:cNvPr id="233" name="TextBox 232">
            <a:extLst>
              <a:ext uri="{FF2B5EF4-FFF2-40B4-BE49-F238E27FC236}">
                <a16:creationId xmlns:a16="http://schemas.microsoft.com/office/drawing/2014/main" id="{21113DDB-705A-7F0F-BB45-C909A3A9AF2A}"/>
              </a:ext>
            </a:extLst>
          </p:cNvPr>
          <p:cNvSpPr txBox="1"/>
          <p:nvPr/>
        </p:nvSpPr>
        <p:spPr>
          <a:xfrm>
            <a:off x="4016637" y="5604639"/>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05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2F34E-4C63-4CEB-9A17-11CB627BD295}"/>
              </a:ext>
            </a:extLst>
          </p:cNvPr>
          <p:cNvSpPr>
            <a:spLocks noGrp="1"/>
          </p:cNvSpPr>
          <p:nvPr>
            <p:ph type="title"/>
          </p:nvPr>
        </p:nvSpPr>
        <p:spPr/>
        <p:txBody>
          <a:bodyPr/>
          <a:lstStyle/>
          <a:p>
            <a:r>
              <a:rPr lang="en-US">
                <a:solidFill>
                  <a:schemeClr val="accent6"/>
                </a:solidFill>
                <a:latin typeface="Arial" panose="020B0604020202020204" pitchFamily="34" charset="0"/>
                <a:cs typeface="Arial" panose="020B0604020202020204" pitchFamily="34" charset="0"/>
              </a:rPr>
              <a:t>Agenda</a:t>
            </a:r>
          </a:p>
        </p:txBody>
      </p:sp>
      <p:sp>
        <p:nvSpPr>
          <p:cNvPr id="7" name="Content Placeholder 6">
            <a:extLst>
              <a:ext uri="{FF2B5EF4-FFF2-40B4-BE49-F238E27FC236}">
                <a16:creationId xmlns:a16="http://schemas.microsoft.com/office/drawing/2014/main" id="{49B3AAED-E709-4EBD-A091-2EC4B8DEA3DD}"/>
              </a:ext>
            </a:extLst>
          </p:cNvPr>
          <p:cNvSpPr>
            <a:spLocks noGrp="1"/>
          </p:cNvSpPr>
          <p:nvPr>
            <p:ph idx="1"/>
          </p:nvPr>
        </p:nvSpPr>
        <p:spPr/>
        <p:txBody>
          <a:bodyPr vert="horz" lIns="91440" tIns="45720" rIns="91440" bIns="45720" rtlCol="0" anchor="t">
            <a:normAutofit/>
          </a:bodyPr>
          <a:lstStyle/>
          <a:p>
            <a:pPr marL="456565" indent="-456565">
              <a:buFont typeface="Arial" panose="020B0604020202020204" pitchFamily="34" charset="0"/>
              <a:buChar char="•"/>
            </a:pPr>
            <a:r>
              <a:rPr lang="en-US" dirty="0">
                <a:latin typeface="Arial"/>
                <a:cs typeface="Arial"/>
              </a:rPr>
              <a:t>Quick Overview of ESS</a:t>
            </a:r>
          </a:p>
          <a:p>
            <a:pPr marL="456565" indent="-456565">
              <a:buFont typeface="Arial" panose="020B0604020202020204" pitchFamily="34" charset="0"/>
              <a:buChar char="•"/>
            </a:pPr>
            <a:r>
              <a:rPr lang="en-US" dirty="0">
                <a:latin typeface="Arial"/>
                <a:cs typeface="Arial"/>
              </a:rPr>
              <a:t>Incentive Calculator</a:t>
            </a:r>
          </a:p>
          <a:p>
            <a:pPr marL="456565" indent="-456565">
              <a:buFont typeface="Arial" panose="020B0604020202020204" pitchFamily="34" charset="0"/>
              <a:buChar char="•"/>
            </a:pPr>
            <a:r>
              <a:rPr lang="en-US" dirty="0">
                <a:latin typeface="Arial"/>
                <a:cs typeface="Arial"/>
              </a:rPr>
              <a:t>Salesforce Training</a:t>
            </a:r>
          </a:p>
          <a:p>
            <a:pPr marL="456565" indent="-456565">
              <a:buFont typeface="Arial" panose="020B0604020202020204" pitchFamily="34" charset="0"/>
              <a:buChar char="•"/>
            </a:pPr>
            <a:r>
              <a:rPr lang="en-US" dirty="0">
                <a:latin typeface="Arial"/>
                <a:cs typeface="Arial"/>
              </a:rPr>
              <a:t>Website Walkthrough</a:t>
            </a:r>
          </a:p>
        </p:txBody>
      </p:sp>
      <p:sp>
        <p:nvSpPr>
          <p:cNvPr id="5" name="Slide Number Placeholder 4">
            <a:extLst>
              <a:ext uri="{FF2B5EF4-FFF2-40B4-BE49-F238E27FC236}">
                <a16:creationId xmlns:a16="http://schemas.microsoft.com/office/drawing/2014/main" id="{D3C562E6-7971-4354-BBAC-9C6FCB1C6D22}"/>
              </a:ext>
            </a:extLst>
          </p:cNvPr>
          <p:cNvSpPr>
            <a:spLocks noGrp="1"/>
          </p:cNvSpPr>
          <p:nvPr>
            <p:ph type="sldNum" sz="quarter" idx="12"/>
          </p:nvPr>
        </p:nvSpPr>
        <p:spPr/>
        <p:txBody>
          <a:bodyPr/>
          <a:lstStyle/>
          <a:p>
            <a:fld id="{8635F78A-E13B-774D-ADB8-E6F6A9A5D201}" type="slidenum">
              <a:rPr lang="en-US" smtClean="0"/>
              <a:pPr/>
              <a:t>2</a:t>
            </a:fld>
            <a:endParaRPr lang="en-US"/>
          </a:p>
        </p:txBody>
      </p:sp>
      <p:pic>
        <p:nvPicPr>
          <p:cNvPr id="3" name="Picture 2">
            <a:extLst>
              <a:ext uri="{FF2B5EF4-FFF2-40B4-BE49-F238E27FC236}">
                <a16:creationId xmlns:a16="http://schemas.microsoft.com/office/drawing/2014/main" id="{9609E7C7-0982-44C1-B2E0-2A3D68C3D675}"/>
              </a:ext>
            </a:extLst>
          </p:cNvPr>
          <p:cNvPicPr>
            <a:picLocks noChangeAspect="1"/>
          </p:cNvPicPr>
          <p:nvPr/>
        </p:nvPicPr>
        <p:blipFill rotWithShape="1">
          <a:blip r:embed="rId3"/>
          <a:srcRect b="32072"/>
          <a:stretch/>
        </p:blipFill>
        <p:spPr>
          <a:xfrm>
            <a:off x="4343830" y="365126"/>
            <a:ext cx="7009970" cy="1392238"/>
          </a:xfrm>
          <a:prstGeom prst="rect">
            <a:avLst/>
          </a:prstGeom>
        </p:spPr>
      </p:pic>
      <p:pic>
        <p:nvPicPr>
          <p:cNvPr id="8" name="Picture 7">
            <a:extLst>
              <a:ext uri="{FF2B5EF4-FFF2-40B4-BE49-F238E27FC236}">
                <a16:creationId xmlns:a16="http://schemas.microsoft.com/office/drawing/2014/main" id="{8ED24C01-5361-8A28-6105-FDD830DE0E1D}"/>
              </a:ext>
            </a:extLst>
          </p:cNvPr>
          <p:cNvPicPr>
            <a:picLocks noChangeAspect="1"/>
          </p:cNvPicPr>
          <p:nvPr/>
        </p:nvPicPr>
        <p:blipFill>
          <a:blip r:embed="rId4"/>
          <a:stretch>
            <a:fillRect/>
          </a:stretch>
        </p:blipFill>
        <p:spPr>
          <a:xfrm>
            <a:off x="6482321" y="2797821"/>
            <a:ext cx="528637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84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20</a:t>
            </a:fld>
            <a:endParaRPr lang="en-US"/>
          </a:p>
        </p:txBody>
      </p:sp>
      <p:sp>
        <p:nvSpPr>
          <p:cNvPr id="60" name="Title 1">
            <a:extLst>
              <a:ext uri="{FF2B5EF4-FFF2-40B4-BE49-F238E27FC236}">
                <a16:creationId xmlns:a16="http://schemas.microsoft.com/office/drawing/2014/main" id="{97FC134E-1AA3-99E9-D988-DE1D7638FB48}"/>
              </a:ext>
            </a:extLst>
          </p:cNvPr>
          <p:cNvSpPr>
            <a:spLocks noGrp="1"/>
          </p:cNvSpPr>
          <p:nvPr>
            <p:ph type="title"/>
          </p:nvPr>
        </p:nvSpPr>
        <p:spPr>
          <a:xfrm>
            <a:off x="521508" y="48080"/>
            <a:ext cx="10515600" cy="1325563"/>
          </a:xfrm>
        </p:spPr>
        <p:txBody>
          <a:bodyPr/>
          <a:lstStyle/>
          <a:p>
            <a:r>
              <a:rPr lang="en-US">
                <a:solidFill>
                  <a:srgbClr val="00B050"/>
                </a:solidFill>
                <a:latin typeface="Arial" panose="020B0604020202020204" pitchFamily="34" charset="0"/>
                <a:cs typeface="Arial" panose="020B0604020202020204" pitchFamily="34" charset="0"/>
              </a:rPr>
              <a:t>Process Flow</a:t>
            </a:r>
          </a:p>
        </p:txBody>
      </p:sp>
      <p:pic>
        <p:nvPicPr>
          <p:cNvPr id="3" name="Picture 2" descr="Diagram&#10;&#10;Description automatically generated">
            <a:extLst>
              <a:ext uri="{FF2B5EF4-FFF2-40B4-BE49-F238E27FC236}">
                <a16:creationId xmlns:a16="http://schemas.microsoft.com/office/drawing/2014/main" id="{3D11F164-3943-C3C5-83BB-D708C6FBC95C}"/>
              </a:ext>
            </a:extLst>
          </p:cNvPr>
          <p:cNvPicPr>
            <a:picLocks noChangeAspect="1"/>
          </p:cNvPicPr>
          <p:nvPr/>
        </p:nvPicPr>
        <p:blipFill rotWithShape="1">
          <a:blip r:embed="rId3"/>
          <a:srcRect t="1619" r="927" b="6428"/>
          <a:stretch/>
        </p:blipFill>
        <p:spPr>
          <a:xfrm>
            <a:off x="521509" y="950976"/>
            <a:ext cx="10515600" cy="5222494"/>
          </a:xfrm>
          <a:prstGeom prst="rect">
            <a:avLst/>
          </a:prstGeom>
        </p:spPr>
      </p:pic>
      <p:sp>
        <p:nvSpPr>
          <p:cNvPr id="2" name="Rectangle 1">
            <a:extLst>
              <a:ext uri="{FF2B5EF4-FFF2-40B4-BE49-F238E27FC236}">
                <a16:creationId xmlns:a16="http://schemas.microsoft.com/office/drawing/2014/main" id="{99ABD721-997B-9240-F792-8B3D7297CE42}"/>
              </a:ext>
            </a:extLst>
          </p:cNvPr>
          <p:cNvSpPr/>
          <p:nvPr/>
        </p:nvSpPr>
        <p:spPr>
          <a:xfrm>
            <a:off x="1299410" y="6173470"/>
            <a:ext cx="8267308" cy="25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18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C8D6A4C-FFC2-12D1-BA6A-9488BE1E1390}"/>
              </a:ext>
            </a:extLst>
          </p:cNvPr>
          <p:cNvSpPr/>
          <p:nvPr/>
        </p:nvSpPr>
        <p:spPr>
          <a:xfrm>
            <a:off x="339669" y="454784"/>
            <a:ext cx="11750312" cy="640321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74EE786E-34F6-77AE-8B02-BD0FFF070F83}"/>
              </a:ext>
            </a:extLst>
          </p:cNvPr>
          <p:cNvSpPr/>
          <p:nvPr/>
        </p:nvSpPr>
        <p:spPr>
          <a:xfrm>
            <a:off x="347209" y="454783"/>
            <a:ext cx="634738" cy="64032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1910D80B-738D-2D2A-3B48-51C7A8549817}"/>
              </a:ext>
            </a:extLst>
          </p:cNvPr>
          <p:cNvSpPr/>
          <p:nvPr/>
        </p:nvSpPr>
        <p:spPr>
          <a:xfrm>
            <a:off x="1276933" y="2146078"/>
            <a:ext cx="1252930" cy="64810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Eligible Contractor Submits Project Application</a:t>
            </a:r>
          </a:p>
        </p:txBody>
      </p:sp>
      <p:sp>
        <p:nvSpPr>
          <p:cNvPr id="10" name="Rectangle 9">
            <a:extLst>
              <a:ext uri="{FF2B5EF4-FFF2-40B4-BE49-F238E27FC236}">
                <a16:creationId xmlns:a16="http://schemas.microsoft.com/office/drawing/2014/main" id="{84A00DFB-615B-B2BF-1ECA-4D187DFC9AF4}"/>
              </a:ext>
            </a:extLst>
          </p:cNvPr>
          <p:cNvSpPr/>
          <p:nvPr/>
        </p:nvSpPr>
        <p:spPr>
          <a:xfrm>
            <a:off x="2969812" y="2146075"/>
            <a:ext cx="1073932"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CGB Application Review</a:t>
            </a:r>
          </a:p>
        </p:txBody>
      </p:sp>
      <p:sp>
        <p:nvSpPr>
          <p:cNvPr id="11" name="Rectangle 10">
            <a:extLst>
              <a:ext uri="{FF2B5EF4-FFF2-40B4-BE49-F238E27FC236}">
                <a16:creationId xmlns:a16="http://schemas.microsoft.com/office/drawing/2014/main" id="{59C227E9-0E87-0A3D-7FB2-87880873819C}"/>
              </a:ext>
            </a:extLst>
          </p:cNvPr>
          <p:cNvSpPr/>
          <p:nvPr/>
        </p:nvSpPr>
        <p:spPr>
          <a:xfrm>
            <a:off x="2970585" y="3048443"/>
            <a:ext cx="1073932" cy="43131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Letter of Rejection</a:t>
            </a:r>
          </a:p>
        </p:txBody>
      </p:sp>
      <p:cxnSp>
        <p:nvCxnSpPr>
          <p:cNvPr id="12" name="Connector: Elbow 11">
            <a:extLst>
              <a:ext uri="{FF2B5EF4-FFF2-40B4-BE49-F238E27FC236}">
                <a16:creationId xmlns:a16="http://schemas.microsoft.com/office/drawing/2014/main" id="{8B80509D-0321-825B-A757-B9979EDF6D69}"/>
              </a:ext>
            </a:extLst>
          </p:cNvPr>
          <p:cNvCxnSpPr>
            <a:cxnSpLocks/>
            <a:stCxn id="11" idx="1"/>
            <a:endCxn id="9" idx="2"/>
          </p:cNvCxnSpPr>
          <p:nvPr/>
        </p:nvCxnSpPr>
        <p:spPr>
          <a:xfrm rot="10800000">
            <a:off x="1903399" y="2794186"/>
            <a:ext cx="1067187" cy="46991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7F6369-626B-9E39-730A-E3AD7DC1D9E0}"/>
              </a:ext>
            </a:extLst>
          </p:cNvPr>
          <p:cNvCxnSpPr>
            <a:cxnSpLocks/>
            <a:stCxn id="10" idx="2"/>
            <a:endCxn id="11" idx="0"/>
          </p:cNvCxnSpPr>
          <p:nvPr/>
        </p:nvCxnSpPr>
        <p:spPr>
          <a:xfrm>
            <a:off x="3506778" y="2794182"/>
            <a:ext cx="773" cy="254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C5F170-CFF4-65E4-3E66-B19731007A55}"/>
              </a:ext>
            </a:extLst>
          </p:cNvPr>
          <p:cNvCxnSpPr>
            <a:cxnSpLocks/>
            <a:stCxn id="9" idx="3"/>
            <a:endCxn id="10" idx="1"/>
          </p:cNvCxnSpPr>
          <p:nvPr/>
        </p:nvCxnSpPr>
        <p:spPr>
          <a:xfrm flipV="1">
            <a:off x="2529863" y="2470129"/>
            <a:ext cx="439949" cy="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116B8C-1F5D-693A-92C1-C7600E83C27A}"/>
              </a:ext>
            </a:extLst>
          </p:cNvPr>
          <p:cNvSpPr txBox="1"/>
          <p:nvPr/>
        </p:nvSpPr>
        <p:spPr>
          <a:xfrm>
            <a:off x="3223835" y="2797613"/>
            <a:ext cx="713819" cy="222548"/>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sp>
        <p:nvSpPr>
          <p:cNvPr id="19" name="Rectangle 18">
            <a:extLst>
              <a:ext uri="{FF2B5EF4-FFF2-40B4-BE49-F238E27FC236}">
                <a16:creationId xmlns:a16="http://schemas.microsoft.com/office/drawing/2014/main" id="{9747655F-DC9A-3804-8070-67D6CA82E188}"/>
              </a:ext>
            </a:extLst>
          </p:cNvPr>
          <p:cNvSpPr/>
          <p:nvPr/>
        </p:nvSpPr>
        <p:spPr>
          <a:xfrm>
            <a:off x="4973699" y="746395"/>
            <a:ext cx="1136483"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Program Admin Review</a:t>
            </a:r>
          </a:p>
        </p:txBody>
      </p:sp>
      <p:cxnSp>
        <p:nvCxnSpPr>
          <p:cNvPr id="20" name="Straight Arrow Connector 19">
            <a:extLst>
              <a:ext uri="{FF2B5EF4-FFF2-40B4-BE49-F238E27FC236}">
                <a16:creationId xmlns:a16="http://schemas.microsoft.com/office/drawing/2014/main" id="{D68A382F-AEF8-74E8-9D52-952D84413785}"/>
              </a:ext>
            </a:extLst>
          </p:cNvPr>
          <p:cNvCxnSpPr>
            <a:cxnSpLocks/>
            <a:stCxn id="57" idx="3"/>
            <a:endCxn id="19" idx="1"/>
          </p:cNvCxnSpPr>
          <p:nvPr/>
        </p:nvCxnSpPr>
        <p:spPr>
          <a:xfrm flipV="1">
            <a:off x="4596113" y="1070449"/>
            <a:ext cx="377586" cy="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2D5B27-66F4-A565-1181-C6928D9A89CD}"/>
              </a:ext>
            </a:extLst>
          </p:cNvPr>
          <p:cNvSpPr/>
          <p:nvPr/>
        </p:nvSpPr>
        <p:spPr>
          <a:xfrm>
            <a:off x="6475034" y="746394"/>
            <a:ext cx="129999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Technology</a:t>
            </a:r>
          </a:p>
          <a:p>
            <a:pPr algn="ctr"/>
            <a:r>
              <a:rPr lang="en-US" sz="1050">
                <a:solidFill>
                  <a:schemeClr val="tx1"/>
                </a:solidFill>
                <a:latin typeface="Arial" panose="020B0604020202020204" pitchFamily="34" charset="0"/>
                <a:cs typeface="Arial" panose="020B0604020202020204" pitchFamily="34" charset="0"/>
              </a:rPr>
              <a:t>Pre-Approval</a:t>
            </a:r>
          </a:p>
        </p:txBody>
      </p:sp>
      <p:cxnSp>
        <p:nvCxnSpPr>
          <p:cNvPr id="22" name="Straight Arrow Connector 21">
            <a:extLst>
              <a:ext uri="{FF2B5EF4-FFF2-40B4-BE49-F238E27FC236}">
                <a16:creationId xmlns:a16="http://schemas.microsoft.com/office/drawing/2014/main" id="{6A8C01D7-B130-B994-E18D-0ECBFCBB0DEA}"/>
              </a:ext>
            </a:extLst>
          </p:cNvPr>
          <p:cNvCxnSpPr>
            <a:cxnSpLocks/>
            <a:stCxn id="19" idx="3"/>
            <a:endCxn id="21" idx="1"/>
          </p:cNvCxnSpPr>
          <p:nvPr/>
        </p:nvCxnSpPr>
        <p:spPr>
          <a:xfrm flipV="1">
            <a:off x="6110182" y="1070448"/>
            <a:ext cx="3648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0E4E8A2-25B1-C847-1211-D58B3F0874D1}"/>
              </a:ext>
            </a:extLst>
          </p:cNvPr>
          <p:cNvSpPr/>
          <p:nvPr/>
        </p:nvSpPr>
        <p:spPr>
          <a:xfrm>
            <a:off x="4571240" y="2127994"/>
            <a:ext cx="1175367"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Reservation of Funds Letter</a:t>
            </a:r>
          </a:p>
        </p:txBody>
      </p:sp>
      <p:cxnSp>
        <p:nvCxnSpPr>
          <p:cNvPr id="24" name="Straight Arrow Connector 23">
            <a:extLst>
              <a:ext uri="{FF2B5EF4-FFF2-40B4-BE49-F238E27FC236}">
                <a16:creationId xmlns:a16="http://schemas.microsoft.com/office/drawing/2014/main" id="{E116CE9B-84C3-27B3-B352-8DB1D6674B50}"/>
              </a:ext>
            </a:extLst>
          </p:cNvPr>
          <p:cNvCxnSpPr>
            <a:cxnSpLocks/>
            <a:stCxn id="23" idx="3"/>
            <a:endCxn id="30" idx="1"/>
          </p:cNvCxnSpPr>
          <p:nvPr/>
        </p:nvCxnSpPr>
        <p:spPr>
          <a:xfrm flipV="1">
            <a:off x="5746607" y="2437451"/>
            <a:ext cx="527496" cy="145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9F3E6C-7F1E-E2BF-F8C5-D8D4FAD285D4}"/>
              </a:ext>
            </a:extLst>
          </p:cNvPr>
          <p:cNvCxnSpPr>
            <a:cxnSpLocks/>
          </p:cNvCxnSpPr>
          <p:nvPr/>
        </p:nvCxnSpPr>
        <p:spPr>
          <a:xfrm>
            <a:off x="955463" y="1023043"/>
            <a:ext cx="0" cy="52691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35E738-AD34-6059-01BE-A196940213E7}"/>
              </a:ext>
            </a:extLst>
          </p:cNvPr>
          <p:cNvSpPr txBox="1"/>
          <p:nvPr/>
        </p:nvSpPr>
        <p:spPr>
          <a:xfrm rot="16200000">
            <a:off x="49937" y="2767504"/>
            <a:ext cx="1298529" cy="304006"/>
          </a:xfrm>
          <a:prstGeom prst="rect">
            <a:avLst/>
          </a:prstGeom>
          <a:noFill/>
        </p:spPr>
        <p:txBody>
          <a:bodyPr wrap="none" rtlCol="0">
            <a:spAutoFit/>
          </a:bodyPr>
          <a:lstStyle/>
          <a:p>
            <a:r>
              <a:rPr lang="en-US" sz="1100">
                <a:solidFill>
                  <a:schemeClr val="bg1"/>
                </a:solidFill>
                <a:latin typeface="Arial Black" panose="020B0A04020102020204" pitchFamily="34" charset="0"/>
              </a:rPr>
              <a:t>APPLICATION</a:t>
            </a:r>
          </a:p>
        </p:txBody>
      </p:sp>
      <p:sp>
        <p:nvSpPr>
          <p:cNvPr id="29" name="TextBox 28">
            <a:extLst>
              <a:ext uri="{FF2B5EF4-FFF2-40B4-BE49-F238E27FC236}">
                <a16:creationId xmlns:a16="http://schemas.microsoft.com/office/drawing/2014/main" id="{C18543A4-A966-0B36-789B-90B9080E20EC}"/>
              </a:ext>
            </a:extLst>
          </p:cNvPr>
          <p:cNvSpPr txBox="1"/>
          <p:nvPr/>
        </p:nvSpPr>
        <p:spPr>
          <a:xfrm rot="16200000">
            <a:off x="58340" y="4479639"/>
            <a:ext cx="1275348" cy="304006"/>
          </a:xfrm>
          <a:prstGeom prst="rect">
            <a:avLst/>
          </a:prstGeom>
          <a:noFill/>
        </p:spPr>
        <p:txBody>
          <a:bodyPr wrap="none" rtlCol="0">
            <a:spAutoFit/>
          </a:bodyPr>
          <a:lstStyle/>
          <a:p>
            <a:r>
              <a:rPr lang="en-US" sz="1100">
                <a:solidFill>
                  <a:schemeClr val="bg1"/>
                </a:solidFill>
                <a:latin typeface="Arial Black" panose="020B0A04020102020204" pitchFamily="34" charset="0"/>
              </a:rPr>
              <a:t>COMPLETION</a:t>
            </a:r>
          </a:p>
        </p:txBody>
      </p:sp>
      <p:sp>
        <p:nvSpPr>
          <p:cNvPr id="30" name="Rectangle 29">
            <a:extLst>
              <a:ext uri="{FF2B5EF4-FFF2-40B4-BE49-F238E27FC236}">
                <a16:creationId xmlns:a16="http://schemas.microsoft.com/office/drawing/2014/main" id="{1044E13B-3790-809E-4AD1-BEA9B73E7E6D}"/>
              </a:ext>
            </a:extLst>
          </p:cNvPr>
          <p:cNvSpPr/>
          <p:nvPr/>
        </p:nvSpPr>
        <p:spPr>
          <a:xfrm>
            <a:off x="6274103" y="2113397"/>
            <a:ext cx="1168045" cy="64810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Installed &amp; Energized</a:t>
            </a:r>
          </a:p>
        </p:txBody>
      </p:sp>
      <p:sp>
        <p:nvSpPr>
          <p:cNvPr id="31" name="Rectangle 30">
            <a:extLst>
              <a:ext uri="{FF2B5EF4-FFF2-40B4-BE49-F238E27FC236}">
                <a16:creationId xmlns:a16="http://schemas.microsoft.com/office/drawing/2014/main" id="{A47FFCCC-2ADE-157E-DEB6-0C8F9CE0D240}"/>
              </a:ext>
            </a:extLst>
          </p:cNvPr>
          <p:cNvSpPr/>
          <p:nvPr/>
        </p:nvSpPr>
        <p:spPr>
          <a:xfrm>
            <a:off x="2989160" y="3777224"/>
            <a:ext cx="105347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CGB Completion Review</a:t>
            </a:r>
          </a:p>
        </p:txBody>
      </p:sp>
      <p:sp>
        <p:nvSpPr>
          <p:cNvPr id="32" name="Rectangle 31">
            <a:extLst>
              <a:ext uri="{FF2B5EF4-FFF2-40B4-BE49-F238E27FC236}">
                <a16:creationId xmlns:a16="http://schemas.microsoft.com/office/drawing/2014/main" id="{1EC9E43E-9EE2-1AF7-A082-054F6F0AA0CF}"/>
              </a:ext>
            </a:extLst>
          </p:cNvPr>
          <p:cNvSpPr/>
          <p:nvPr/>
        </p:nvSpPr>
        <p:spPr>
          <a:xfrm>
            <a:off x="2988145" y="4660916"/>
            <a:ext cx="1054491" cy="3844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Letter of Rejection</a:t>
            </a:r>
          </a:p>
        </p:txBody>
      </p:sp>
      <p:cxnSp>
        <p:nvCxnSpPr>
          <p:cNvPr id="33" name="Connector: Elbow 32">
            <a:extLst>
              <a:ext uri="{FF2B5EF4-FFF2-40B4-BE49-F238E27FC236}">
                <a16:creationId xmlns:a16="http://schemas.microsoft.com/office/drawing/2014/main" id="{338BE5DE-561C-F834-E1E7-B9EF5AD906E4}"/>
              </a:ext>
            </a:extLst>
          </p:cNvPr>
          <p:cNvCxnSpPr>
            <a:cxnSpLocks/>
            <a:stCxn id="32" idx="1"/>
            <a:endCxn id="45" idx="2"/>
          </p:cNvCxnSpPr>
          <p:nvPr/>
        </p:nvCxnSpPr>
        <p:spPr>
          <a:xfrm rot="10800000">
            <a:off x="1899603" y="4476446"/>
            <a:ext cx="1088543" cy="37670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75165D-B52B-0E60-4A8B-585D010DD765}"/>
              </a:ext>
            </a:extLst>
          </p:cNvPr>
          <p:cNvCxnSpPr>
            <a:cxnSpLocks/>
            <a:stCxn id="31" idx="2"/>
            <a:endCxn id="32" idx="0"/>
          </p:cNvCxnSpPr>
          <p:nvPr/>
        </p:nvCxnSpPr>
        <p:spPr>
          <a:xfrm flipH="1">
            <a:off x="3515391" y="4425331"/>
            <a:ext cx="507" cy="235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F1B308-3696-1BE5-A977-59B16275D3BF}"/>
              </a:ext>
            </a:extLst>
          </p:cNvPr>
          <p:cNvSpPr txBox="1"/>
          <p:nvPr/>
        </p:nvSpPr>
        <p:spPr>
          <a:xfrm>
            <a:off x="3236181" y="4420606"/>
            <a:ext cx="614271" cy="215444"/>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cxnSp>
        <p:nvCxnSpPr>
          <p:cNvPr id="37" name="Straight Arrow Connector 36">
            <a:extLst>
              <a:ext uri="{FF2B5EF4-FFF2-40B4-BE49-F238E27FC236}">
                <a16:creationId xmlns:a16="http://schemas.microsoft.com/office/drawing/2014/main" id="{667A3777-0563-D8FD-3CDA-26004E944A4A}"/>
              </a:ext>
            </a:extLst>
          </p:cNvPr>
          <p:cNvCxnSpPr>
            <a:cxnSpLocks/>
            <a:stCxn id="42" idx="3"/>
            <a:endCxn id="211" idx="1"/>
          </p:cNvCxnSpPr>
          <p:nvPr/>
        </p:nvCxnSpPr>
        <p:spPr>
          <a:xfrm flipV="1">
            <a:off x="2386120" y="5772953"/>
            <a:ext cx="628503" cy="10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38C7C3B-8636-8C37-B276-AB0D54B10854}"/>
              </a:ext>
            </a:extLst>
          </p:cNvPr>
          <p:cNvSpPr txBox="1"/>
          <p:nvPr/>
        </p:nvSpPr>
        <p:spPr>
          <a:xfrm>
            <a:off x="3991991" y="3897701"/>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669E385-EFC9-5547-2E85-B96062928FA3}"/>
              </a:ext>
            </a:extLst>
          </p:cNvPr>
          <p:cNvSpPr/>
          <p:nvPr/>
        </p:nvSpPr>
        <p:spPr>
          <a:xfrm>
            <a:off x="4598495" y="5449751"/>
            <a:ext cx="1048048"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Verification in DERMS</a:t>
            </a:r>
          </a:p>
        </p:txBody>
      </p:sp>
      <p:sp>
        <p:nvSpPr>
          <p:cNvPr id="40" name="Rectangle 39">
            <a:extLst>
              <a:ext uri="{FF2B5EF4-FFF2-40B4-BE49-F238E27FC236}">
                <a16:creationId xmlns:a16="http://schemas.microsoft.com/office/drawing/2014/main" id="{CD92CBB1-A598-3637-F70E-72ABA7D28E9C}"/>
              </a:ext>
            </a:extLst>
          </p:cNvPr>
          <p:cNvSpPr/>
          <p:nvPr/>
        </p:nvSpPr>
        <p:spPr>
          <a:xfrm>
            <a:off x="6189556" y="5448898"/>
            <a:ext cx="1152655"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Confirmation of Funds Letter</a:t>
            </a:r>
          </a:p>
        </p:txBody>
      </p:sp>
      <p:cxnSp>
        <p:nvCxnSpPr>
          <p:cNvPr id="41" name="Straight Arrow Connector 40">
            <a:extLst>
              <a:ext uri="{FF2B5EF4-FFF2-40B4-BE49-F238E27FC236}">
                <a16:creationId xmlns:a16="http://schemas.microsoft.com/office/drawing/2014/main" id="{2A434C14-D31A-FDE3-9B60-DDD4CA0BA2E3}"/>
              </a:ext>
            </a:extLst>
          </p:cNvPr>
          <p:cNvCxnSpPr>
            <a:cxnSpLocks/>
            <a:stCxn id="39" idx="3"/>
            <a:endCxn id="40" idx="1"/>
          </p:cNvCxnSpPr>
          <p:nvPr/>
        </p:nvCxnSpPr>
        <p:spPr>
          <a:xfrm flipV="1">
            <a:off x="5646543" y="5772952"/>
            <a:ext cx="543013" cy="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A2FA057-EBEC-3C34-E608-DBDAE48D0EA1}"/>
              </a:ext>
            </a:extLst>
          </p:cNvPr>
          <p:cNvSpPr/>
          <p:nvPr/>
        </p:nvSpPr>
        <p:spPr>
          <a:xfrm>
            <a:off x="1447813" y="5459462"/>
            <a:ext cx="938307" cy="64810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Project Inspection</a:t>
            </a:r>
          </a:p>
        </p:txBody>
      </p:sp>
      <p:cxnSp>
        <p:nvCxnSpPr>
          <p:cNvPr id="43" name="Straight Arrow Connector 42">
            <a:extLst>
              <a:ext uri="{FF2B5EF4-FFF2-40B4-BE49-F238E27FC236}">
                <a16:creationId xmlns:a16="http://schemas.microsoft.com/office/drawing/2014/main" id="{68675E44-5D5F-81F2-4AC7-623EBF5D6577}"/>
              </a:ext>
            </a:extLst>
          </p:cNvPr>
          <p:cNvCxnSpPr>
            <a:cxnSpLocks/>
            <a:stCxn id="45" idx="3"/>
            <a:endCxn id="31" idx="1"/>
          </p:cNvCxnSpPr>
          <p:nvPr/>
        </p:nvCxnSpPr>
        <p:spPr>
          <a:xfrm flipV="1">
            <a:off x="2526415" y="4101278"/>
            <a:ext cx="462745" cy="18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8F8B3F8-30A9-A5E8-ECD2-D944878A4B75}"/>
              </a:ext>
            </a:extLst>
          </p:cNvPr>
          <p:cNvSpPr/>
          <p:nvPr/>
        </p:nvSpPr>
        <p:spPr>
          <a:xfrm>
            <a:off x="1272789" y="3729781"/>
            <a:ext cx="1253626" cy="7466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Eligible Contractor Submits Completion Application</a:t>
            </a:r>
          </a:p>
        </p:txBody>
      </p:sp>
      <p:sp>
        <p:nvSpPr>
          <p:cNvPr id="57" name="Rectangle 56">
            <a:extLst>
              <a:ext uri="{FF2B5EF4-FFF2-40B4-BE49-F238E27FC236}">
                <a16:creationId xmlns:a16="http://schemas.microsoft.com/office/drawing/2014/main" id="{36F39196-5FF6-EE81-72CE-AABC86FADAA9}"/>
              </a:ext>
            </a:extLst>
          </p:cNvPr>
          <p:cNvSpPr/>
          <p:nvPr/>
        </p:nvSpPr>
        <p:spPr>
          <a:xfrm>
            <a:off x="3226129" y="748821"/>
            <a:ext cx="1369984" cy="64810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New Technology Application        </a:t>
            </a:r>
            <a:r>
              <a:rPr lang="en-US" sz="800">
                <a:solidFill>
                  <a:schemeClr val="tx1"/>
                </a:solidFill>
                <a:latin typeface="Arial" panose="020B0604020202020204" pitchFamily="34" charset="0"/>
                <a:cs typeface="Arial" panose="020B0604020202020204" pitchFamily="34" charset="0"/>
              </a:rPr>
              <a:t>(OEM Completes)</a:t>
            </a:r>
            <a:endParaRPr lang="en-US" sz="1050">
              <a:solidFill>
                <a:schemeClr val="tx1"/>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184DE2ED-541E-E631-8FE4-50833823FDC2}"/>
              </a:ext>
            </a:extLst>
          </p:cNvPr>
          <p:cNvSpPr/>
          <p:nvPr/>
        </p:nvSpPr>
        <p:spPr>
          <a:xfrm>
            <a:off x="7906203" y="5448897"/>
            <a:ext cx="1022613"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Upfront Incentive Payment to Contractor</a:t>
            </a:r>
          </a:p>
        </p:txBody>
      </p:sp>
      <p:cxnSp>
        <p:nvCxnSpPr>
          <p:cNvPr id="103" name="Straight Arrow Connector 102">
            <a:extLst>
              <a:ext uri="{FF2B5EF4-FFF2-40B4-BE49-F238E27FC236}">
                <a16:creationId xmlns:a16="http://schemas.microsoft.com/office/drawing/2014/main" id="{9AE3A091-BA96-CA69-D25F-CED5EB35AA70}"/>
              </a:ext>
            </a:extLst>
          </p:cNvPr>
          <p:cNvCxnSpPr>
            <a:cxnSpLocks/>
            <a:stCxn id="40" idx="3"/>
            <a:endCxn id="101" idx="1"/>
          </p:cNvCxnSpPr>
          <p:nvPr/>
        </p:nvCxnSpPr>
        <p:spPr>
          <a:xfrm flipV="1">
            <a:off x="7342211" y="5772951"/>
            <a:ext cx="5639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D81FBBEB-1F6B-FCD6-4E2F-0BBE30737E22}"/>
              </a:ext>
            </a:extLst>
          </p:cNvPr>
          <p:cNvCxnSpPr>
            <a:cxnSpLocks/>
            <a:stCxn id="10" idx="3"/>
            <a:endCxn id="23" idx="1"/>
          </p:cNvCxnSpPr>
          <p:nvPr/>
        </p:nvCxnSpPr>
        <p:spPr>
          <a:xfrm flipV="1">
            <a:off x="4043744" y="2452048"/>
            <a:ext cx="527496" cy="18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1EA78F-BDCF-BA1B-563B-F531430CE210}"/>
              </a:ext>
            </a:extLst>
          </p:cNvPr>
          <p:cNvSpPr txBox="1"/>
          <p:nvPr/>
        </p:nvSpPr>
        <p:spPr>
          <a:xfrm rot="16200000">
            <a:off x="115944" y="1126754"/>
            <a:ext cx="1169372" cy="304006"/>
          </a:xfrm>
          <a:prstGeom prst="rect">
            <a:avLst/>
          </a:prstGeom>
          <a:noFill/>
        </p:spPr>
        <p:txBody>
          <a:bodyPr wrap="none" rtlCol="0">
            <a:spAutoFit/>
          </a:bodyPr>
          <a:lstStyle/>
          <a:p>
            <a:r>
              <a:rPr lang="en-US" sz="1100">
                <a:solidFill>
                  <a:schemeClr val="bg1"/>
                </a:solidFill>
                <a:latin typeface="Arial Black" panose="020B0A04020102020204" pitchFamily="34" charset="0"/>
              </a:rPr>
              <a:t>ELIGIBILITY</a:t>
            </a:r>
          </a:p>
        </p:txBody>
      </p:sp>
      <p:sp>
        <p:nvSpPr>
          <p:cNvPr id="143" name="Cloud 142">
            <a:extLst>
              <a:ext uri="{FF2B5EF4-FFF2-40B4-BE49-F238E27FC236}">
                <a16:creationId xmlns:a16="http://schemas.microsoft.com/office/drawing/2014/main" id="{E60D38E6-25FB-E831-4FD8-9C09D4728D55}"/>
              </a:ext>
            </a:extLst>
          </p:cNvPr>
          <p:cNvSpPr/>
          <p:nvPr/>
        </p:nvSpPr>
        <p:spPr>
          <a:xfrm>
            <a:off x="1062715" y="751121"/>
            <a:ext cx="1653863" cy="648107"/>
          </a:xfrm>
          <a:prstGeom prst="clou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Check Eligible Battery List</a:t>
            </a:r>
          </a:p>
        </p:txBody>
      </p:sp>
      <p:cxnSp>
        <p:nvCxnSpPr>
          <p:cNvPr id="144" name="Straight Arrow Connector 143">
            <a:extLst>
              <a:ext uri="{FF2B5EF4-FFF2-40B4-BE49-F238E27FC236}">
                <a16:creationId xmlns:a16="http://schemas.microsoft.com/office/drawing/2014/main" id="{BE76D04D-BCA3-CA06-33D0-BC0B797F078C}"/>
              </a:ext>
            </a:extLst>
          </p:cNvPr>
          <p:cNvCxnSpPr>
            <a:cxnSpLocks/>
            <a:stCxn id="143" idx="1"/>
            <a:endCxn id="9" idx="0"/>
          </p:cNvCxnSpPr>
          <p:nvPr/>
        </p:nvCxnSpPr>
        <p:spPr>
          <a:xfrm>
            <a:off x="1889647" y="1398538"/>
            <a:ext cx="13751" cy="747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951E14AF-DAE8-CD85-6D17-BBFB4D9AF4FB}"/>
              </a:ext>
            </a:extLst>
          </p:cNvPr>
          <p:cNvSpPr txBox="1"/>
          <p:nvPr/>
        </p:nvSpPr>
        <p:spPr>
          <a:xfrm>
            <a:off x="1572817" y="1900376"/>
            <a:ext cx="754800" cy="222548"/>
          </a:xfrm>
          <a:prstGeom prst="rect">
            <a:avLst/>
          </a:prstGeom>
          <a:noFill/>
        </p:spPr>
        <p:txBody>
          <a:bodyPr wrap="none" rtlCol="0">
            <a:spAutoFit/>
          </a:bodyPr>
          <a:lstStyle/>
          <a:p>
            <a:r>
              <a:rPr lang="en-US" sz="800">
                <a:solidFill>
                  <a:srgbClr val="0070C0"/>
                </a:solidFill>
                <a:latin typeface="Arial" panose="020B0604020202020204" pitchFamily="34" charset="0"/>
                <a:cs typeface="Arial" panose="020B0604020202020204" pitchFamily="34" charset="0"/>
              </a:rPr>
              <a:t>On the list</a:t>
            </a:r>
          </a:p>
        </p:txBody>
      </p:sp>
      <p:sp>
        <p:nvSpPr>
          <p:cNvPr id="149" name="TextBox 148">
            <a:extLst>
              <a:ext uri="{FF2B5EF4-FFF2-40B4-BE49-F238E27FC236}">
                <a16:creationId xmlns:a16="http://schemas.microsoft.com/office/drawing/2014/main" id="{47527665-3E12-DC09-3C4F-96751163EE4A}"/>
              </a:ext>
            </a:extLst>
          </p:cNvPr>
          <p:cNvSpPr txBox="1"/>
          <p:nvPr/>
        </p:nvSpPr>
        <p:spPr>
          <a:xfrm>
            <a:off x="2611403" y="1351719"/>
            <a:ext cx="633718" cy="349719"/>
          </a:xfrm>
          <a:prstGeom prst="rect">
            <a:avLst/>
          </a:prstGeom>
          <a:noFill/>
        </p:spPr>
        <p:txBody>
          <a:bodyPr wrap="square" rtlCol="0">
            <a:spAutoFit/>
          </a:bodyPr>
          <a:lstStyle/>
          <a:p>
            <a:pPr algn="ctr"/>
            <a:r>
              <a:rPr lang="en-US" sz="800">
                <a:solidFill>
                  <a:srgbClr val="FF0000"/>
                </a:solidFill>
                <a:latin typeface="Arial" panose="020B0604020202020204" pitchFamily="34" charset="0"/>
                <a:cs typeface="Arial" panose="020B0604020202020204" pitchFamily="34" charset="0"/>
              </a:rPr>
              <a:t>Not on the list</a:t>
            </a:r>
          </a:p>
        </p:txBody>
      </p:sp>
      <p:cxnSp>
        <p:nvCxnSpPr>
          <p:cNvPr id="150" name="Straight Arrow Connector 149">
            <a:extLst>
              <a:ext uri="{FF2B5EF4-FFF2-40B4-BE49-F238E27FC236}">
                <a16:creationId xmlns:a16="http://schemas.microsoft.com/office/drawing/2014/main" id="{E70D8C9C-52EC-2CE7-4D5B-1DFCC5630D6D}"/>
              </a:ext>
            </a:extLst>
          </p:cNvPr>
          <p:cNvCxnSpPr>
            <a:cxnSpLocks/>
            <a:stCxn id="143" idx="0"/>
            <a:endCxn id="57" idx="1"/>
          </p:cNvCxnSpPr>
          <p:nvPr/>
        </p:nvCxnSpPr>
        <p:spPr>
          <a:xfrm flipV="1">
            <a:off x="2715200" y="1072875"/>
            <a:ext cx="510929" cy="2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or: Elbow 163">
            <a:extLst>
              <a:ext uri="{FF2B5EF4-FFF2-40B4-BE49-F238E27FC236}">
                <a16:creationId xmlns:a16="http://schemas.microsoft.com/office/drawing/2014/main" id="{828FCC8E-D945-6F43-D1FA-FDF392A4BBBE}"/>
              </a:ext>
            </a:extLst>
          </p:cNvPr>
          <p:cNvCxnSpPr>
            <a:cxnSpLocks/>
            <a:stCxn id="21" idx="2"/>
            <a:endCxn id="9" idx="0"/>
          </p:cNvCxnSpPr>
          <p:nvPr/>
        </p:nvCxnSpPr>
        <p:spPr>
          <a:xfrm rot="5400000">
            <a:off x="4138427" y="-840528"/>
            <a:ext cx="751577" cy="522163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2B917CE9-DD90-7498-C2E6-B3B8A9428C06}"/>
              </a:ext>
            </a:extLst>
          </p:cNvPr>
          <p:cNvCxnSpPr>
            <a:cxnSpLocks/>
            <a:stCxn id="30" idx="2"/>
            <a:endCxn id="45" idx="0"/>
          </p:cNvCxnSpPr>
          <p:nvPr/>
        </p:nvCxnSpPr>
        <p:spPr>
          <a:xfrm rot="5400000">
            <a:off x="3894726" y="766380"/>
            <a:ext cx="968277" cy="4958524"/>
          </a:xfrm>
          <a:prstGeom prst="bentConnector3">
            <a:avLst>
              <a:gd name="adj1" fmla="val 8699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BB05FA86-5219-5702-22D3-4B12637E91C0}"/>
              </a:ext>
            </a:extLst>
          </p:cNvPr>
          <p:cNvSpPr/>
          <p:nvPr/>
        </p:nvSpPr>
        <p:spPr>
          <a:xfrm>
            <a:off x="8186628" y="742786"/>
            <a:ext cx="1299996" cy="648107"/>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Integration with DERMS</a:t>
            </a:r>
          </a:p>
        </p:txBody>
      </p:sp>
      <p:cxnSp>
        <p:nvCxnSpPr>
          <p:cNvPr id="174" name="Straight Arrow Connector 173">
            <a:extLst>
              <a:ext uri="{FF2B5EF4-FFF2-40B4-BE49-F238E27FC236}">
                <a16:creationId xmlns:a16="http://schemas.microsoft.com/office/drawing/2014/main" id="{16D84FFA-DEA8-7A82-7FE4-DC0BCA8B626E}"/>
              </a:ext>
            </a:extLst>
          </p:cNvPr>
          <p:cNvCxnSpPr>
            <a:cxnSpLocks/>
            <a:stCxn id="21" idx="3"/>
            <a:endCxn id="173" idx="1"/>
          </p:cNvCxnSpPr>
          <p:nvPr/>
        </p:nvCxnSpPr>
        <p:spPr>
          <a:xfrm flipV="1">
            <a:off x="7775030" y="1066840"/>
            <a:ext cx="411598" cy="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276E01C7-C4BB-DE4E-F8F0-3BB8281C4B6C}"/>
              </a:ext>
            </a:extLst>
          </p:cNvPr>
          <p:cNvSpPr/>
          <p:nvPr/>
        </p:nvSpPr>
        <p:spPr>
          <a:xfrm>
            <a:off x="10406374" y="1087128"/>
            <a:ext cx="1561680" cy="1506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Program Admins</a:t>
            </a:r>
          </a:p>
        </p:txBody>
      </p:sp>
      <p:sp>
        <p:nvSpPr>
          <p:cNvPr id="178" name="Rectangle 177">
            <a:extLst>
              <a:ext uri="{FF2B5EF4-FFF2-40B4-BE49-F238E27FC236}">
                <a16:creationId xmlns:a16="http://schemas.microsoft.com/office/drawing/2014/main" id="{C8C25E4F-9C05-56B7-2955-2E3BA6B375F4}"/>
              </a:ext>
            </a:extLst>
          </p:cNvPr>
          <p:cNvSpPr/>
          <p:nvPr/>
        </p:nvSpPr>
        <p:spPr>
          <a:xfrm>
            <a:off x="10406373" y="1263814"/>
            <a:ext cx="1561680" cy="15065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Contractor</a:t>
            </a:r>
          </a:p>
        </p:txBody>
      </p:sp>
      <p:sp>
        <p:nvSpPr>
          <p:cNvPr id="179" name="Rectangle 178">
            <a:extLst>
              <a:ext uri="{FF2B5EF4-FFF2-40B4-BE49-F238E27FC236}">
                <a16:creationId xmlns:a16="http://schemas.microsoft.com/office/drawing/2014/main" id="{02765564-C5D9-CF18-05CC-023A60BFA6EB}"/>
              </a:ext>
            </a:extLst>
          </p:cNvPr>
          <p:cNvSpPr/>
          <p:nvPr/>
        </p:nvSpPr>
        <p:spPr>
          <a:xfrm>
            <a:off x="10406373" y="1438693"/>
            <a:ext cx="1561680" cy="15065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50">
                <a:solidFill>
                  <a:schemeClr val="tx1"/>
                </a:solidFill>
                <a:latin typeface="Arial"/>
                <a:cs typeface="Arial"/>
              </a:rPr>
              <a:t>Inspector</a:t>
            </a:r>
            <a:endParaRPr lang="en-US" sz="1050">
              <a:solidFill>
                <a:schemeClr val="tx1"/>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1F92F69D-2D7F-E9C0-EC41-2ED1695E06DD}"/>
              </a:ext>
            </a:extLst>
          </p:cNvPr>
          <p:cNvSpPr txBox="1"/>
          <p:nvPr/>
        </p:nvSpPr>
        <p:spPr>
          <a:xfrm>
            <a:off x="3978214" y="2247582"/>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
        <p:nvSpPr>
          <p:cNvPr id="259" name="Rectangle 258">
            <a:extLst>
              <a:ext uri="{FF2B5EF4-FFF2-40B4-BE49-F238E27FC236}">
                <a16:creationId xmlns:a16="http://schemas.microsoft.com/office/drawing/2014/main" id="{66C83484-8DA8-3304-FE2F-4886A69E4F0C}"/>
              </a:ext>
            </a:extLst>
          </p:cNvPr>
          <p:cNvSpPr/>
          <p:nvPr/>
        </p:nvSpPr>
        <p:spPr>
          <a:xfrm>
            <a:off x="10406373" y="1615087"/>
            <a:ext cx="1561680" cy="15065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Battery Vendor</a:t>
            </a:r>
          </a:p>
        </p:txBody>
      </p:sp>
      <p:sp>
        <p:nvSpPr>
          <p:cNvPr id="60" name="Title 1">
            <a:extLst>
              <a:ext uri="{FF2B5EF4-FFF2-40B4-BE49-F238E27FC236}">
                <a16:creationId xmlns:a16="http://schemas.microsoft.com/office/drawing/2014/main" id="{97FC134E-1AA3-99E9-D988-DE1D7638FB48}"/>
              </a:ext>
            </a:extLst>
          </p:cNvPr>
          <p:cNvSpPr>
            <a:spLocks noGrp="1"/>
          </p:cNvSpPr>
          <p:nvPr>
            <p:ph type="title"/>
          </p:nvPr>
        </p:nvSpPr>
        <p:spPr>
          <a:xfrm>
            <a:off x="-31531" y="-18299"/>
            <a:ext cx="6067828" cy="473082"/>
          </a:xfrm>
        </p:spPr>
        <p:txBody>
          <a:bodyPr>
            <a:normAutofit/>
          </a:bodyPr>
          <a:lstStyle/>
          <a:p>
            <a:r>
              <a:rPr lang="en-US" sz="2500">
                <a:solidFill>
                  <a:srgbClr val="00B050"/>
                </a:solidFill>
                <a:latin typeface="Arial" panose="020B0604020202020204" pitchFamily="34" charset="0"/>
                <a:cs typeface="Arial" panose="020B0604020202020204" pitchFamily="34" charset="0"/>
              </a:rPr>
              <a:t>Application Approval Process Flow</a:t>
            </a:r>
          </a:p>
        </p:txBody>
      </p:sp>
      <p:sp>
        <p:nvSpPr>
          <p:cNvPr id="69" name="Rectangle 68">
            <a:extLst>
              <a:ext uri="{FF2B5EF4-FFF2-40B4-BE49-F238E27FC236}">
                <a16:creationId xmlns:a16="http://schemas.microsoft.com/office/drawing/2014/main" id="{628D127F-A4BB-99E5-9A97-D2F7D723AC1C}"/>
              </a:ext>
            </a:extLst>
          </p:cNvPr>
          <p:cNvSpPr/>
          <p:nvPr/>
        </p:nvSpPr>
        <p:spPr>
          <a:xfrm>
            <a:off x="10144885" y="5376873"/>
            <a:ext cx="1048048" cy="88642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latin typeface="Arial" panose="020B0604020202020204" pitchFamily="34" charset="0"/>
                <a:cs typeface="Arial" panose="020B0604020202020204" pitchFamily="34" charset="0"/>
              </a:rPr>
              <a:t>Program Participation</a:t>
            </a:r>
          </a:p>
        </p:txBody>
      </p:sp>
      <p:sp>
        <p:nvSpPr>
          <p:cNvPr id="72" name="Rectangle 71">
            <a:extLst>
              <a:ext uri="{FF2B5EF4-FFF2-40B4-BE49-F238E27FC236}">
                <a16:creationId xmlns:a16="http://schemas.microsoft.com/office/drawing/2014/main" id="{38085945-3D93-D8A3-53A1-844884EF0AC7}"/>
              </a:ext>
            </a:extLst>
          </p:cNvPr>
          <p:cNvSpPr/>
          <p:nvPr/>
        </p:nvSpPr>
        <p:spPr>
          <a:xfrm>
            <a:off x="10406373" y="1791481"/>
            <a:ext cx="1561680" cy="150651"/>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latin typeface="Arial" panose="020B0604020202020204" pitchFamily="34" charset="0"/>
                <a:cs typeface="Arial" panose="020B0604020202020204" pitchFamily="34" charset="0"/>
              </a:rPr>
              <a:t>Host Customer</a:t>
            </a:r>
          </a:p>
        </p:txBody>
      </p:sp>
      <p:sp>
        <p:nvSpPr>
          <p:cNvPr id="3" name="TextBox 2">
            <a:extLst>
              <a:ext uri="{FF2B5EF4-FFF2-40B4-BE49-F238E27FC236}">
                <a16:creationId xmlns:a16="http://schemas.microsoft.com/office/drawing/2014/main" id="{9327FCE9-AF6D-B964-9662-2D8AA6D6E7C5}"/>
              </a:ext>
            </a:extLst>
          </p:cNvPr>
          <p:cNvSpPr txBox="1"/>
          <p:nvPr/>
        </p:nvSpPr>
        <p:spPr>
          <a:xfrm rot="16200000">
            <a:off x="-358726" y="5599644"/>
            <a:ext cx="2091404" cy="430887"/>
          </a:xfrm>
          <a:prstGeom prst="rect">
            <a:avLst/>
          </a:prstGeom>
          <a:noFill/>
        </p:spPr>
        <p:txBody>
          <a:bodyPr wrap="square" rtlCol="0">
            <a:spAutoFit/>
          </a:bodyPr>
          <a:lstStyle/>
          <a:p>
            <a:r>
              <a:rPr lang="en-US" sz="1100">
                <a:solidFill>
                  <a:schemeClr val="bg1"/>
                </a:solidFill>
                <a:latin typeface="Arial Black" panose="020B0A04020102020204" pitchFamily="34" charset="0"/>
              </a:rPr>
              <a:t>INSPECTION &amp; VERIFICATION</a:t>
            </a:r>
          </a:p>
        </p:txBody>
      </p:sp>
      <p:cxnSp>
        <p:nvCxnSpPr>
          <p:cNvPr id="169" name="Straight Arrow Connector 168">
            <a:extLst>
              <a:ext uri="{FF2B5EF4-FFF2-40B4-BE49-F238E27FC236}">
                <a16:creationId xmlns:a16="http://schemas.microsoft.com/office/drawing/2014/main" id="{8E0AF353-824A-F174-44B8-A76A7A84A93C}"/>
              </a:ext>
            </a:extLst>
          </p:cNvPr>
          <p:cNvCxnSpPr>
            <a:cxnSpLocks/>
          </p:cNvCxnSpPr>
          <p:nvPr/>
        </p:nvCxnSpPr>
        <p:spPr>
          <a:xfrm>
            <a:off x="4059123" y="4103114"/>
            <a:ext cx="520503" cy="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7041B848-636F-6EA3-56D0-7C0CB28C0295}"/>
              </a:ext>
            </a:extLst>
          </p:cNvPr>
          <p:cNvSpPr/>
          <p:nvPr/>
        </p:nvSpPr>
        <p:spPr>
          <a:xfrm>
            <a:off x="4596113" y="3771286"/>
            <a:ext cx="1175367"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Project moves into Inspection</a:t>
            </a:r>
          </a:p>
        </p:txBody>
      </p:sp>
      <p:cxnSp>
        <p:nvCxnSpPr>
          <p:cNvPr id="182" name="Connector: Elbow 181">
            <a:extLst>
              <a:ext uri="{FF2B5EF4-FFF2-40B4-BE49-F238E27FC236}">
                <a16:creationId xmlns:a16="http://schemas.microsoft.com/office/drawing/2014/main" id="{E3B8CF76-C1B7-F53F-EAB1-3E361EE62A14}"/>
              </a:ext>
            </a:extLst>
          </p:cNvPr>
          <p:cNvCxnSpPr>
            <a:cxnSpLocks/>
            <a:stCxn id="181" idx="2"/>
            <a:endCxn id="42" idx="0"/>
          </p:cNvCxnSpPr>
          <p:nvPr/>
        </p:nvCxnSpPr>
        <p:spPr>
          <a:xfrm rot="5400000">
            <a:off x="3030348" y="3306012"/>
            <a:ext cx="1040069" cy="3266830"/>
          </a:xfrm>
          <a:prstGeom prst="bentConnector3">
            <a:avLst>
              <a:gd name="adj1" fmla="val 808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24308884-0303-4960-647C-B1ADA6808C3B}"/>
              </a:ext>
            </a:extLst>
          </p:cNvPr>
          <p:cNvCxnSpPr>
            <a:cxnSpLocks/>
            <a:endCxn id="69" idx="1"/>
          </p:cNvCxnSpPr>
          <p:nvPr/>
        </p:nvCxnSpPr>
        <p:spPr>
          <a:xfrm>
            <a:off x="8928816" y="5803574"/>
            <a:ext cx="1216069" cy="16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02181AFC-5DF7-EC02-A6B7-6F1F9215EF9A}"/>
              </a:ext>
            </a:extLst>
          </p:cNvPr>
          <p:cNvSpPr/>
          <p:nvPr/>
        </p:nvSpPr>
        <p:spPr>
          <a:xfrm>
            <a:off x="3014623" y="5448899"/>
            <a:ext cx="1053476" cy="6481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Inspector completes Inspection</a:t>
            </a:r>
          </a:p>
        </p:txBody>
      </p:sp>
      <p:cxnSp>
        <p:nvCxnSpPr>
          <p:cNvPr id="215" name="Straight Arrow Connector 214">
            <a:extLst>
              <a:ext uri="{FF2B5EF4-FFF2-40B4-BE49-F238E27FC236}">
                <a16:creationId xmlns:a16="http://schemas.microsoft.com/office/drawing/2014/main" id="{FD246EFD-0F9B-8805-6936-F1C34B43D971}"/>
              </a:ext>
            </a:extLst>
          </p:cNvPr>
          <p:cNvCxnSpPr>
            <a:cxnSpLocks/>
          </p:cNvCxnSpPr>
          <p:nvPr/>
        </p:nvCxnSpPr>
        <p:spPr>
          <a:xfrm>
            <a:off x="4075610" y="5775740"/>
            <a:ext cx="520503" cy="4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4E3DF94A-08E0-E137-95E8-9B42449B3EB2}"/>
              </a:ext>
            </a:extLst>
          </p:cNvPr>
          <p:cNvCxnSpPr>
            <a:cxnSpLocks/>
          </p:cNvCxnSpPr>
          <p:nvPr/>
        </p:nvCxnSpPr>
        <p:spPr>
          <a:xfrm>
            <a:off x="3518019" y="6124029"/>
            <a:ext cx="6461" cy="246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Rectangle 217">
            <a:extLst>
              <a:ext uri="{FF2B5EF4-FFF2-40B4-BE49-F238E27FC236}">
                <a16:creationId xmlns:a16="http://schemas.microsoft.com/office/drawing/2014/main" id="{60DD5D53-1428-101A-E488-0A50F666DD4C}"/>
              </a:ext>
            </a:extLst>
          </p:cNvPr>
          <p:cNvSpPr/>
          <p:nvPr/>
        </p:nvSpPr>
        <p:spPr>
          <a:xfrm>
            <a:off x="3015047" y="6396149"/>
            <a:ext cx="1054491" cy="3844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latin typeface="Arial" panose="020B0604020202020204" pitchFamily="34" charset="0"/>
                <a:cs typeface="Arial" panose="020B0604020202020204" pitchFamily="34" charset="0"/>
              </a:rPr>
              <a:t>Inspection Corrections</a:t>
            </a:r>
          </a:p>
        </p:txBody>
      </p:sp>
      <p:sp>
        <p:nvSpPr>
          <p:cNvPr id="219" name="TextBox 218">
            <a:extLst>
              <a:ext uri="{FF2B5EF4-FFF2-40B4-BE49-F238E27FC236}">
                <a16:creationId xmlns:a16="http://schemas.microsoft.com/office/drawing/2014/main" id="{99CF07E1-7C8E-F7A8-CFCE-DD0E5F39AF0B}"/>
              </a:ext>
            </a:extLst>
          </p:cNvPr>
          <p:cNvSpPr txBox="1"/>
          <p:nvPr/>
        </p:nvSpPr>
        <p:spPr>
          <a:xfrm>
            <a:off x="3236181" y="6102495"/>
            <a:ext cx="614271" cy="215444"/>
          </a:xfrm>
          <a:prstGeom prst="rect">
            <a:avLst/>
          </a:prstGeom>
          <a:noFill/>
        </p:spPr>
        <p:txBody>
          <a:bodyPr wrap="none" rtlCol="0">
            <a:spAutoFit/>
          </a:bodyPr>
          <a:lstStyle/>
          <a:p>
            <a:r>
              <a:rPr lang="en-US" sz="800">
                <a:solidFill>
                  <a:srgbClr val="FF0000"/>
                </a:solidFill>
                <a:latin typeface="Arial" panose="020B0604020202020204" pitchFamily="34" charset="0"/>
                <a:cs typeface="Arial" panose="020B0604020202020204" pitchFamily="34" charset="0"/>
              </a:rPr>
              <a:t>Rejection</a:t>
            </a:r>
          </a:p>
        </p:txBody>
      </p:sp>
      <p:sp>
        <p:nvSpPr>
          <p:cNvPr id="233" name="TextBox 232">
            <a:extLst>
              <a:ext uri="{FF2B5EF4-FFF2-40B4-BE49-F238E27FC236}">
                <a16:creationId xmlns:a16="http://schemas.microsoft.com/office/drawing/2014/main" id="{21113DDB-705A-7F0F-BB45-C909A3A9AF2A}"/>
              </a:ext>
            </a:extLst>
          </p:cNvPr>
          <p:cNvSpPr txBox="1"/>
          <p:nvPr/>
        </p:nvSpPr>
        <p:spPr>
          <a:xfrm>
            <a:off x="4016637" y="5604639"/>
            <a:ext cx="591829" cy="215444"/>
          </a:xfrm>
          <a:prstGeom prst="rect">
            <a:avLst/>
          </a:prstGeom>
          <a:noFill/>
        </p:spPr>
        <p:txBody>
          <a:bodyPr wrap="none" rtlCol="0">
            <a:spAutoFit/>
          </a:bodyPr>
          <a:lstStyle/>
          <a:p>
            <a:r>
              <a:rPr lang="en-US" sz="800">
                <a:solidFill>
                  <a:schemeClr val="accent1"/>
                </a:solidFill>
                <a:latin typeface="Arial" panose="020B0604020202020204" pitchFamily="34" charset="0"/>
                <a:cs typeface="Arial" panose="020B0604020202020204" pitchFamily="34" charset="0"/>
              </a:rPr>
              <a:t>Approval</a:t>
            </a:r>
            <a:endParaRPr lang="en-US" sz="9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7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22</a:t>
            </a:fld>
            <a:endParaRPr lang="en-US"/>
          </a:p>
        </p:txBody>
      </p:sp>
      <p:grpSp>
        <p:nvGrpSpPr>
          <p:cNvPr id="6" name="Group 5">
            <a:extLst>
              <a:ext uri="{FF2B5EF4-FFF2-40B4-BE49-F238E27FC236}">
                <a16:creationId xmlns:a16="http://schemas.microsoft.com/office/drawing/2014/main" id="{D12E7FAB-BFDE-C56C-1388-F120BADF8FE2}"/>
              </a:ext>
            </a:extLst>
          </p:cNvPr>
          <p:cNvGrpSpPr/>
          <p:nvPr/>
        </p:nvGrpSpPr>
        <p:grpSpPr>
          <a:xfrm>
            <a:off x="739813" y="1041903"/>
            <a:ext cx="10613987" cy="5679572"/>
            <a:chOff x="739813" y="1041903"/>
            <a:chExt cx="10613987" cy="5679572"/>
          </a:xfrm>
        </p:grpSpPr>
        <p:pic>
          <p:nvPicPr>
            <p:cNvPr id="8" name="Picture 7" descr="Diagram&#10;&#10;Description automatically generated">
              <a:extLst>
                <a:ext uri="{FF2B5EF4-FFF2-40B4-BE49-F238E27FC236}">
                  <a16:creationId xmlns:a16="http://schemas.microsoft.com/office/drawing/2014/main" id="{D4FEED39-EC35-1587-8DED-B51B6EB8CC5A}"/>
                </a:ext>
              </a:extLst>
            </p:cNvPr>
            <p:cNvPicPr>
              <a:picLocks noChangeAspect="1"/>
            </p:cNvPicPr>
            <p:nvPr/>
          </p:nvPicPr>
          <p:blipFill>
            <a:blip r:embed="rId3"/>
            <a:stretch>
              <a:fillRect/>
            </a:stretch>
          </p:blipFill>
          <p:spPr>
            <a:xfrm>
              <a:off x="739813" y="1041903"/>
              <a:ext cx="10613987" cy="5679572"/>
            </a:xfrm>
            <a:prstGeom prst="rect">
              <a:avLst/>
            </a:prstGeom>
          </p:spPr>
        </p:pic>
        <p:sp>
          <p:nvSpPr>
            <p:cNvPr id="16" name="Rectangle 15">
              <a:extLst>
                <a:ext uri="{FF2B5EF4-FFF2-40B4-BE49-F238E27FC236}">
                  <a16:creationId xmlns:a16="http://schemas.microsoft.com/office/drawing/2014/main" id="{6AE5CEA6-E4D0-45A1-131F-EE0C5A55CB81}"/>
                </a:ext>
              </a:extLst>
            </p:cNvPr>
            <p:cNvSpPr/>
            <p:nvPr/>
          </p:nvSpPr>
          <p:spPr>
            <a:xfrm>
              <a:off x="1517715" y="6356350"/>
              <a:ext cx="8267308" cy="25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15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a:xfrm>
            <a:off x="743857" y="350611"/>
            <a:ext cx="10515600" cy="1325563"/>
          </a:xfrm>
        </p:spPr>
        <p:txBody>
          <a:bodyPr/>
          <a:lstStyle/>
          <a:p>
            <a:r>
              <a:rPr lang="en-US" dirty="0">
                <a:solidFill>
                  <a:srgbClr val="00B050"/>
                </a:solidFill>
                <a:latin typeface="Arial" panose="020B0604020202020204" pitchFamily="34" charset="0"/>
                <a:cs typeface="Arial" panose="020B0604020202020204" pitchFamily="34" charset="0"/>
              </a:rPr>
              <a:t>PURA Updates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747267" y="1476092"/>
            <a:ext cx="10976324" cy="4342920"/>
          </a:xfrm>
        </p:spPr>
        <p:txBody>
          <a:bodyPr vert="horz" lIns="91440" tIns="45720" rIns="91440" bIns="45720" rtlCol="0" anchor="t">
            <a:normAutofit fontScale="92500" lnSpcReduction="20000"/>
          </a:bodyPr>
          <a:lstStyle/>
          <a:p>
            <a:pPr marL="0" indent="0" fontAlgn="base">
              <a:spcAft>
                <a:spcPts val="1600"/>
              </a:spcAft>
              <a:buNone/>
            </a:pPr>
            <a:r>
              <a:rPr lang="en-US" sz="3600" dirty="0">
                <a:ea typeface="Calibri"/>
                <a:cs typeface="Calibri"/>
              </a:rPr>
              <a:t>C&amp;I Upfront Incentive Approval Pause</a:t>
            </a:r>
            <a:endParaRPr lang="en-US" sz="3600">
              <a:ea typeface="Calibri" panose="020F0502020204030204"/>
              <a:cs typeface="Calibri" panose="020F0502020204030204"/>
            </a:endParaRPr>
          </a:p>
          <a:p>
            <a:pPr marL="0" indent="0">
              <a:spcAft>
                <a:spcPts val="1600"/>
              </a:spcAft>
              <a:buNone/>
            </a:pPr>
            <a:r>
              <a:rPr lang="en-US" sz="2400" i="1" dirty="0">
                <a:ea typeface="Calibri"/>
                <a:cs typeface="Calibri"/>
              </a:rPr>
              <a:t>"...</a:t>
            </a:r>
            <a:r>
              <a:rPr lang="en-US" sz="2400" i="1" dirty="0">
                <a:ea typeface="+mn-lt"/>
                <a:cs typeface="+mn-lt"/>
              </a:rPr>
              <a:t>on June 15th, 2024, the Program Administrators shall pause all commercial passive dispatch enrollments in the Program until the Authority determines the commercial upfront incentives for the remainder of Tranche 2 and for Tranche 3."</a:t>
            </a:r>
          </a:p>
          <a:p>
            <a:pPr marL="342900" indent="-342900">
              <a:spcAft>
                <a:spcPts val="1600"/>
              </a:spcAft>
            </a:pPr>
            <a:r>
              <a:rPr lang="en-US" sz="2400" dirty="0">
                <a:ea typeface="Calibri"/>
                <a:cs typeface="Calibri"/>
              </a:rPr>
              <a:t>Passive dispatch enrollments will pause until a decision is made during the Year 4 Program Review in </a:t>
            </a:r>
            <a:r>
              <a:rPr lang="en-US" sz="2400" err="1">
                <a:ea typeface="Calibri"/>
                <a:cs typeface="Calibri"/>
              </a:rPr>
              <a:t>Dkt</a:t>
            </a:r>
            <a:r>
              <a:rPr lang="en-US" sz="2400" dirty="0">
                <a:ea typeface="Calibri"/>
                <a:cs typeface="Calibri"/>
              </a:rPr>
              <a:t>. No. 24-08-05</a:t>
            </a:r>
          </a:p>
          <a:p>
            <a:pPr marL="0" indent="0">
              <a:spcAft>
                <a:spcPts val="1600"/>
              </a:spcAft>
              <a:buNone/>
            </a:pPr>
            <a:r>
              <a:rPr lang="en-US" sz="3600" dirty="0">
                <a:ea typeface="Calibri"/>
                <a:cs typeface="Calibri"/>
              </a:rPr>
              <a:t>Application Submission Timelines</a:t>
            </a:r>
          </a:p>
          <a:p>
            <a:pPr marL="342900" indent="-342900">
              <a:spcAft>
                <a:spcPts val="1600"/>
              </a:spcAft>
            </a:pPr>
            <a:r>
              <a:rPr lang="en-US" sz="2000" dirty="0">
                <a:ea typeface="Calibri"/>
                <a:cs typeface="Calibri"/>
              </a:rPr>
              <a:t>Estimated Upfront Incentive </a:t>
            </a:r>
            <a:r>
              <a:rPr lang="en-US" sz="2000" b="1" u="sng" dirty="0">
                <a:ea typeface="Calibri"/>
                <a:cs typeface="Calibri"/>
              </a:rPr>
              <a:t>&lt; $500,000</a:t>
            </a:r>
            <a:r>
              <a:rPr lang="en-US" sz="2000" dirty="0">
                <a:ea typeface="Calibri"/>
                <a:cs typeface="Calibri"/>
              </a:rPr>
              <a:t>: Submit complete  incentive application by </a:t>
            </a:r>
            <a:r>
              <a:rPr lang="en-US" sz="2000" b="1" u="sng" dirty="0">
                <a:ea typeface="Calibri"/>
                <a:cs typeface="Calibri"/>
              </a:rPr>
              <a:t>May 31</a:t>
            </a:r>
          </a:p>
          <a:p>
            <a:pPr marL="342900" indent="-342900">
              <a:spcAft>
                <a:spcPts val="1600"/>
              </a:spcAft>
            </a:pPr>
            <a:r>
              <a:rPr lang="en-US" sz="2000" dirty="0">
                <a:ea typeface="Calibri"/>
                <a:cs typeface="Calibri"/>
              </a:rPr>
              <a:t>Estimated Upfront Incentive </a:t>
            </a:r>
            <a:r>
              <a:rPr lang="en-US" sz="2000" b="1" u="sng" dirty="0">
                <a:ea typeface="Calibri"/>
                <a:cs typeface="Calibri"/>
              </a:rPr>
              <a:t>≥ $500,000</a:t>
            </a:r>
            <a:r>
              <a:rPr lang="en-US" sz="2000" dirty="0">
                <a:ea typeface="Calibri"/>
                <a:cs typeface="Calibri"/>
              </a:rPr>
              <a:t>: Submit complete incentive application by </a:t>
            </a:r>
            <a:r>
              <a:rPr lang="en-US" sz="2000" b="1" u="sng" dirty="0">
                <a:ea typeface="Calibri"/>
                <a:cs typeface="Calibri"/>
              </a:rPr>
              <a:t>May 8</a:t>
            </a: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3</a:t>
            </a:fld>
            <a:endParaRPr lang="en-US"/>
          </a:p>
        </p:txBody>
      </p:sp>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219" y="4138196"/>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64955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A2A4-7147-5AEF-4E88-5AA1A6D1D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7FFF-A8F7-A6DE-69B9-86D00905703C}"/>
              </a:ext>
            </a:extLst>
          </p:cNvPr>
          <p:cNvSpPr>
            <a:spLocks noGrp="1"/>
          </p:cNvSpPr>
          <p:nvPr>
            <p:ph type="title"/>
          </p:nvPr>
        </p:nvSpPr>
        <p:spPr/>
        <p:txBody>
          <a:bodyPr/>
          <a:lstStyle/>
          <a:p>
            <a:r>
              <a:rPr lang="en-US" dirty="0">
                <a:solidFill>
                  <a:srgbClr val="00B050"/>
                </a:solidFill>
                <a:latin typeface="Arial" panose="020B0604020202020204" pitchFamily="34" charset="0"/>
                <a:cs typeface="Arial" panose="020B0604020202020204" pitchFamily="34" charset="0"/>
              </a:rPr>
              <a:t>PURA Updates</a:t>
            </a:r>
          </a:p>
        </p:txBody>
      </p:sp>
      <p:sp>
        <p:nvSpPr>
          <p:cNvPr id="3" name="Content Placeholder 2">
            <a:extLst>
              <a:ext uri="{FF2B5EF4-FFF2-40B4-BE49-F238E27FC236}">
                <a16:creationId xmlns:a16="http://schemas.microsoft.com/office/drawing/2014/main" id="{7CD69C10-89D8-3E85-2A2C-BEC37ABEEDE2}"/>
              </a:ext>
            </a:extLst>
          </p:cNvPr>
          <p:cNvSpPr>
            <a:spLocks noGrp="1"/>
          </p:cNvSpPr>
          <p:nvPr>
            <p:ph idx="1"/>
          </p:nvPr>
        </p:nvSpPr>
        <p:spPr>
          <a:xfrm>
            <a:off x="747267" y="1476092"/>
            <a:ext cx="10993772" cy="2473604"/>
          </a:xfrm>
        </p:spPr>
        <p:txBody>
          <a:bodyPr vert="horz" lIns="91440" tIns="45720" rIns="91440" bIns="45720" rtlCol="0" anchor="t">
            <a:normAutofit/>
          </a:bodyPr>
          <a:lstStyle/>
          <a:p>
            <a:pPr marL="0" indent="0" fontAlgn="base">
              <a:spcAft>
                <a:spcPts val="1600"/>
              </a:spcAft>
              <a:buNone/>
            </a:pPr>
            <a:r>
              <a:rPr lang="en-US" dirty="0">
                <a:ea typeface="Calibri"/>
                <a:cs typeface="Calibri"/>
                <a:hlinkClick r:id="rId3"/>
              </a:rPr>
              <a:t>Application Process Working Group (APWG)</a:t>
            </a:r>
            <a:endParaRPr lang="en-US" dirty="0">
              <a:ea typeface="Calibri"/>
              <a:cs typeface="Calibri"/>
            </a:endParaRPr>
          </a:p>
          <a:p>
            <a:pPr marL="457200" indent="-457200">
              <a:spcAft>
                <a:spcPts val="1600"/>
              </a:spcAft>
            </a:pPr>
            <a:r>
              <a:rPr lang="en-US" dirty="0">
                <a:ea typeface="Calibri"/>
                <a:cs typeface="Calibri"/>
              </a:rPr>
              <a:t>APWG Report submitted to PURA on March 15th</a:t>
            </a:r>
          </a:p>
          <a:p>
            <a:pPr marL="914400" lvl="1" indent="-457200">
              <a:spcAft>
                <a:spcPts val="1600"/>
              </a:spcAft>
              <a:buFont typeface="Courier New" panose="020B0604020202020204" pitchFamily="34" charset="0"/>
              <a:buChar char="o"/>
            </a:pPr>
            <a:r>
              <a:rPr lang="en-US" dirty="0">
                <a:ea typeface="Calibri"/>
                <a:cs typeface="Calibri"/>
              </a:rPr>
              <a:t>Report still under review</a:t>
            </a:r>
          </a:p>
          <a:p>
            <a:pPr marL="914400" lvl="1" indent="-457200">
              <a:spcAft>
                <a:spcPts val="1600"/>
              </a:spcAft>
              <a:buFont typeface="Courier New" panose="020B0604020202020204" pitchFamily="34" charset="0"/>
              <a:buChar char="o"/>
            </a:pPr>
            <a:r>
              <a:rPr lang="en-US" dirty="0">
                <a:ea typeface="Calibri"/>
                <a:cs typeface="Calibri"/>
              </a:rPr>
              <a:t>Expect some changes to the application flow</a:t>
            </a:r>
            <a:endParaRPr lang="en-US" dirty="0"/>
          </a:p>
        </p:txBody>
      </p:sp>
      <p:sp>
        <p:nvSpPr>
          <p:cNvPr id="4" name="Slide Number Placeholder 3">
            <a:extLst>
              <a:ext uri="{FF2B5EF4-FFF2-40B4-BE49-F238E27FC236}">
                <a16:creationId xmlns:a16="http://schemas.microsoft.com/office/drawing/2014/main" id="{6DD4C19B-1012-1D6A-4353-AB69CB229053}"/>
              </a:ext>
            </a:extLst>
          </p:cNvPr>
          <p:cNvSpPr>
            <a:spLocks noGrp="1"/>
          </p:cNvSpPr>
          <p:nvPr>
            <p:ph type="sldNum" sz="quarter" idx="12"/>
          </p:nvPr>
        </p:nvSpPr>
        <p:spPr/>
        <p:txBody>
          <a:bodyPr/>
          <a:lstStyle/>
          <a:p>
            <a:fld id="{8635F78A-E13B-774D-ADB8-E6F6A9A5D201}" type="slidenum">
              <a:rPr lang="en-US" smtClean="0"/>
              <a:pPr/>
              <a:t>4</a:t>
            </a:fld>
            <a:endParaRPr lang="en-US"/>
          </a:p>
        </p:txBody>
      </p:sp>
      <p:sp>
        <p:nvSpPr>
          <p:cNvPr id="6" name="Rectangle 1">
            <a:extLst>
              <a:ext uri="{FF2B5EF4-FFF2-40B4-BE49-F238E27FC236}">
                <a16:creationId xmlns:a16="http://schemas.microsoft.com/office/drawing/2014/main" id="{B87CFE71-3B41-2CCA-5668-A7020E5ECA17}"/>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377092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Energy Storage Solutions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747267" y="1476092"/>
            <a:ext cx="10972800" cy="2685091"/>
          </a:xfrm>
        </p:spPr>
        <p:txBody>
          <a:bodyPr/>
          <a:lstStyle/>
          <a:p>
            <a:pPr marL="380990" indent="-380990" fontAlgn="base">
              <a:spcAft>
                <a:spcPts val="1600"/>
              </a:spcAft>
            </a:pPr>
            <a:r>
              <a:rPr lang="en-US" sz="2400" dirty="0">
                <a:solidFill>
                  <a:srgbClr val="000000"/>
                </a:solidFill>
                <a:latin typeface="Arial" panose="020B0604020202020204" pitchFamily="34" charset="0"/>
              </a:rPr>
              <a:t>9-year declining incentives – Goal of 580 MW behind-the-meter storage for residential and non-residential end-use customers</a:t>
            </a:r>
          </a:p>
          <a:p>
            <a:pPr marL="380990" indent="-380990" fontAlgn="base">
              <a:spcAft>
                <a:spcPts val="1600"/>
              </a:spcAft>
            </a:pPr>
            <a:r>
              <a:rPr lang="en-US" sz="2400" dirty="0">
                <a:solidFill>
                  <a:srgbClr val="000000"/>
                </a:solidFill>
                <a:latin typeface="Arial" panose="020B0604020202020204" pitchFamily="34" charset="0"/>
              </a:rPr>
              <a:t>Statewide goal of 1000 MW, including front-of-the-meter</a:t>
            </a: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5</a:t>
            </a:fld>
            <a:endParaRPr lang="en-US"/>
          </a:p>
        </p:txBody>
      </p:sp>
      <p:graphicFrame>
        <p:nvGraphicFramePr>
          <p:cNvPr id="5" name="Table 4">
            <a:extLst>
              <a:ext uri="{FF2B5EF4-FFF2-40B4-BE49-F238E27FC236}">
                <a16:creationId xmlns:a16="http://schemas.microsoft.com/office/drawing/2014/main" id="{D2E4A8E5-AE44-403C-B914-2737DFF92E67}"/>
              </a:ext>
            </a:extLst>
          </p:cNvPr>
          <p:cNvGraphicFramePr>
            <a:graphicFrameLocks noGrp="1"/>
          </p:cNvGraphicFramePr>
          <p:nvPr>
            <p:extLst>
              <p:ext uri="{D42A27DB-BD31-4B8C-83A1-F6EECF244321}">
                <p14:modId xmlns:p14="http://schemas.microsoft.com/office/powerpoint/2010/main" val="2877188395"/>
              </p:ext>
            </p:extLst>
          </p:nvPr>
        </p:nvGraphicFramePr>
        <p:xfrm>
          <a:off x="628650" y="3203640"/>
          <a:ext cx="10934700" cy="1727200"/>
        </p:xfrm>
        <a:graphic>
          <a:graphicData uri="http://schemas.openxmlformats.org/drawingml/2006/table">
            <a:tbl>
              <a:tblPr/>
              <a:tblGrid>
                <a:gridCol w="3644900">
                  <a:extLst>
                    <a:ext uri="{9D8B030D-6E8A-4147-A177-3AD203B41FA5}">
                      <a16:colId xmlns:a16="http://schemas.microsoft.com/office/drawing/2014/main" val="2315985910"/>
                    </a:ext>
                  </a:extLst>
                </a:gridCol>
                <a:gridCol w="1689100">
                  <a:extLst>
                    <a:ext uri="{9D8B030D-6E8A-4147-A177-3AD203B41FA5}">
                      <a16:colId xmlns:a16="http://schemas.microsoft.com/office/drawing/2014/main" val="3985886836"/>
                    </a:ext>
                  </a:extLst>
                </a:gridCol>
                <a:gridCol w="1638300">
                  <a:extLst>
                    <a:ext uri="{9D8B030D-6E8A-4147-A177-3AD203B41FA5}">
                      <a16:colId xmlns:a16="http://schemas.microsoft.com/office/drawing/2014/main" val="3889269399"/>
                    </a:ext>
                  </a:extLst>
                </a:gridCol>
                <a:gridCol w="1638300">
                  <a:extLst>
                    <a:ext uri="{9D8B030D-6E8A-4147-A177-3AD203B41FA5}">
                      <a16:colId xmlns:a16="http://schemas.microsoft.com/office/drawing/2014/main" val="3761024024"/>
                    </a:ext>
                  </a:extLst>
                </a:gridCol>
                <a:gridCol w="2324100">
                  <a:extLst>
                    <a:ext uri="{9D8B030D-6E8A-4147-A177-3AD203B41FA5}">
                      <a16:colId xmlns:a16="http://schemas.microsoft.com/office/drawing/2014/main" val="2450288577"/>
                    </a:ext>
                  </a:extLst>
                </a:gridCol>
              </a:tblGrid>
              <a:tr h="431800">
                <a:tc>
                  <a:txBody>
                    <a:bodyPr/>
                    <a:lstStyle/>
                    <a:p>
                      <a:pPr algn="ctr" fontAlgn="base"/>
                      <a:r>
                        <a:rPr lang="en-US" sz="1600" b="1" i="0" dirty="0">
                          <a:solidFill>
                            <a:srgbClr val="FFFFFF"/>
                          </a:solidFill>
                          <a:effectLst/>
                          <a:latin typeface="Arial" panose="020B0604020202020204" pitchFamily="34" charset="0"/>
                        </a:rPr>
                        <a:t>CUSTOMER CLASS​</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2022-2024​</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2025-2027​</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a:solidFill>
                            <a:srgbClr val="FFFFFF"/>
                          </a:solidFill>
                          <a:effectLst/>
                          <a:latin typeface="Arial" panose="020B0604020202020204" pitchFamily="34" charset="0"/>
                        </a:rPr>
                        <a:t>2028-2030​</a:t>
                      </a:r>
                      <a:endParaRPr lang="en-US" sz="2100" b="1" i="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a:solidFill>
                            <a:srgbClr val="FFFFFF"/>
                          </a:solidFill>
                          <a:effectLst/>
                          <a:latin typeface="Arial" panose="020B0604020202020204" pitchFamily="34" charset="0"/>
                        </a:rPr>
                        <a:t>TOTAL​</a:t>
                      </a:r>
                      <a:endParaRPr lang="en-US" sz="2100" b="1" i="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3563322231"/>
                  </a:ext>
                </a:extLst>
              </a:tr>
              <a:tr h="431800">
                <a:tc>
                  <a:txBody>
                    <a:bodyPr/>
                    <a:lstStyle/>
                    <a:p>
                      <a:pPr algn="l" fontAlgn="base"/>
                      <a:r>
                        <a:rPr lang="en-US" sz="1900" b="0" i="0">
                          <a:solidFill>
                            <a:srgbClr val="000000"/>
                          </a:solidFill>
                          <a:effectLst/>
                          <a:latin typeface="Arial" panose="020B0604020202020204" pitchFamily="34" charset="0"/>
                        </a:rPr>
                        <a:t>Residential​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100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140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a:solidFill>
                            <a:srgbClr val="000000"/>
                          </a:solidFill>
                          <a:effectLst/>
                          <a:latin typeface="Arial" panose="020B0604020202020204" pitchFamily="34" charset="0"/>
                        </a:rPr>
                        <a:t>290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167821210"/>
                  </a:ext>
                </a:extLst>
              </a:tr>
              <a:tr h="431800">
                <a:tc>
                  <a:txBody>
                    <a:bodyPr/>
                    <a:lstStyle/>
                    <a:p>
                      <a:pPr algn="l" fontAlgn="base"/>
                      <a:r>
                        <a:rPr lang="en-US" sz="1900" b="0" i="0">
                          <a:solidFill>
                            <a:srgbClr val="000000"/>
                          </a:solidFill>
                          <a:effectLst/>
                          <a:latin typeface="Arial" panose="020B0604020202020204" pitchFamily="34" charset="0"/>
                        </a:rPr>
                        <a:t>Commercial and Industrial​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a:solidFill>
                            <a:srgbClr val="000000"/>
                          </a:solidFill>
                          <a:effectLst/>
                          <a:latin typeface="Arial" panose="020B0604020202020204" pitchFamily="34" charset="0"/>
                        </a:rPr>
                        <a:t>100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140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290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extLst>
                  <a:ext uri="{0D108BD9-81ED-4DB2-BD59-A6C34878D82A}">
                    <a16:rowId xmlns:a16="http://schemas.microsoft.com/office/drawing/2014/main" val="3658192335"/>
                  </a:ext>
                </a:extLst>
              </a:tr>
              <a:tr h="431800">
                <a:tc>
                  <a:txBody>
                    <a:bodyPr/>
                    <a:lstStyle/>
                    <a:p>
                      <a:pPr algn="l" fontAlgn="base"/>
                      <a:r>
                        <a:rPr lang="en-US" sz="1900" b="1" i="0">
                          <a:solidFill>
                            <a:srgbClr val="000000"/>
                          </a:solidFill>
                          <a:effectLst/>
                          <a:latin typeface="Arial" panose="020B0604020202020204" pitchFamily="34" charset="0"/>
                        </a:rPr>
                        <a:t>Total</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100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200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280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580 MW </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652343902"/>
                  </a:ext>
                </a:extLst>
              </a:tr>
            </a:tbl>
          </a:graphicData>
        </a:graphic>
      </p:graphicFrame>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11367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Program Design</a:t>
            </a:r>
          </a:p>
        </p:txBody>
      </p:sp>
      <p:sp>
        <p:nvSpPr>
          <p:cNvPr id="3" name="Content Placeholder 2">
            <a:extLst>
              <a:ext uri="{FF2B5EF4-FFF2-40B4-BE49-F238E27FC236}">
                <a16:creationId xmlns:a16="http://schemas.microsoft.com/office/drawing/2014/main" id="{C4D53E56-0343-4506-8D7F-09E269E49424}"/>
              </a:ext>
            </a:extLst>
          </p:cNvPr>
          <p:cNvSpPr>
            <a:spLocks noGrp="1"/>
          </p:cNvSpPr>
          <p:nvPr>
            <p:ph idx="1"/>
          </p:nvPr>
        </p:nvSpPr>
        <p:spPr>
          <a:xfrm>
            <a:off x="747267" y="1422400"/>
            <a:ext cx="10972800" cy="2006600"/>
          </a:xfrm>
        </p:spPr>
        <p:txBody>
          <a:bodyPr>
            <a:normAutofit/>
          </a:bodyPr>
          <a:lstStyle/>
          <a:p>
            <a:pPr marL="380990" indent="-380990"/>
            <a:r>
              <a:rPr lang="en-US" sz="2000">
                <a:latin typeface="Arial" panose="020B0604020202020204" pitchFamily="34" charset="0"/>
                <a:cs typeface="Arial" panose="020B0604020202020204" pitchFamily="34" charset="0"/>
              </a:rPr>
              <a:t>Customer Classes:</a:t>
            </a:r>
          </a:p>
          <a:p>
            <a:pPr marL="683667" lvl="1" indent="-380990"/>
            <a:r>
              <a:rPr lang="en-US" sz="2000">
                <a:latin typeface="Arial" panose="020B0604020202020204" pitchFamily="34" charset="0"/>
                <a:cs typeface="Arial" panose="020B0604020202020204" pitchFamily="34" charset="0"/>
              </a:rPr>
              <a:t>Residential customer classes: Standard, Underserved, and Low-Income Households</a:t>
            </a:r>
          </a:p>
          <a:p>
            <a:pPr marL="683667" lvl="1" indent="-380990"/>
            <a:r>
              <a:rPr lang="en-US" sz="2000">
                <a:latin typeface="Arial" panose="020B0604020202020204" pitchFamily="34" charset="0"/>
                <a:cs typeface="Arial" panose="020B0604020202020204" pitchFamily="34" charset="0"/>
              </a:rPr>
              <a:t>Commercial/industrial customer classes: Small, Medium, Large (based on demand)</a:t>
            </a:r>
          </a:p>
          <a:p>
            <a:pPr marL="380990" indent="-380990"/>
            <a:r>
              <a:rPr lang="en-US" sz="2000">
                <a:latin typeface="Arial" panose="020B0604020202020204" pitchFamily="34" charset="0"/>
                <a:cs typeface="Arial" panose="020B0604020202020204" pitchFamily="34" charset="0"/>
              </a:rPr>
              <a:t>Systems installed through this program can receive two incentives:</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6</a:t>
            </a:fld>
            <a:endParaRPr lang="en-US"/>
          </a:p>
        </p:txBody>
      </p:sp>
      <p:graphicFrame>
        <p:nvGraphicFramePr>
          <p:cNvPr id="6" name="Table 5">
            <a:extLst>
              <a:ext uri="{FF2B5EF4-FFF2-40B4-BE49-F238E27FC236}">
                <a16:creationId xmlns:a16="http://schemas.microsoft.com/office/drawing/2014/main" id="{F3990BBF-046F-4CD8-9F1C-724880FFE245}"/>
              </a:ext>
            </a:extLst>
          </p:cNvPr>
          <p:cNvGraphicFramePr>
            <a:graphicFrameLocks noGrp="1"/>
          </p:cNvGraphicFramePr>
          <p:nvPr>
            <p:extLst>
              <p:ext uri="{D42A27DB-BD31-4B8C-83A1-F6EECF244321}">
                <p14:modId xmlns:p14="http://schemas.microsoft.com/office/powerpoint/2010/main" val="847020259"/>
              </p:ext>
            </p:extLst>
          </p:nvPr>
        </p:nvGraphicFramePr>
        <p:xfrm>
          <a:off x="675989" y="3200443"/>
          <a:ext cx="10768744" cy="3299426"/>
        </p:xfrm>
        <a:graphic>
          <a:graphicData uri="http://schemas.openxmlformats.org/drawingml/2006/table">
            <a:tbl>
              <a:tblPr firstRow="1" firstCol="1" bandRow="1">
                <a:tableStyleId>{5C22544A-7EE6-4342-B048-85BDC9FD1C3A}</a:tableStyleId>
              </a:tblPr>
              <a:tblGrid>
                <a:gridCol w="2047756">
                  <a:extLst>
                    <a:ext uri="{9D8B030D-6E8A-4147-A177-3AD203B41FA5}">
                      <a16:colId xmlns:a16="http://schemas.microsoft.com/office/drawing/2014/main" val="3862789390"/>
                    </a:ext>
                  </a:extLst>
                </a:gridCol>
                <a:gridCol w="3190260">
                  <a:extLst>
                    <a:ext uri="{9D8B030D-6E8A-4147-A177-3AD203B41FA5}">
                      <a16:colId xmlns:a16="http://schemas.microsoft.com/office/drawing/2014/main" val="3990618880"/>
                    </a:ext>
                  </a:extLst>
                </a:gridCol>
                <a:gridCol w="2993396">
                  <a:extLst>
                    <a:ext uri="{9D8B030D-6E8A-4147-A177-3AD203B41FA5}">
                      <a16:colId xmlns:a16="http://schemas.microsoft.com/office/drawing/2014/main" val="2692978879"/>
                    </a:ext>
                  </a:extLst>
                </a:gridCol>
                <a:gridCol w="2537332">
                  <a:extLst>
                    <a:ext uri="{9D8B030D-6E8A-4147-A177-3AD203B41FA5}">
                      <a16:colId xmlns:a16="http://schemas.microsoft.com/office/drawing/2014/main" val="1984232855"/>
                    </a:ext>
                  </a:extLst>
                </a:gridCol>
              </a:tblGrid>
              <a:tr h="383140">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Program Element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Design Item</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Summer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Winter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extLst>
                  <a:ext uri="{0D108BD9-81ED-4DB2-BD59-A6C34878D82A}">
                    <a16:rowId xmlns:a16="http://schemas.microsoft.com/office/drawing/2014/main" val="3846393504"/>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059775358"/>
                  </a:ext>
                </a:extLst>
              </a:tr>
              <a:tr h="32754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Upfront Incentive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(Passive Dispatch)</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T w="3175" cap="flat" cmpd="sng" algn="ctr">
                      <a:no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All non-holiday weekdays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extLst>
                  <a:ext uri="{0D108BD9-81ED-4DB2-BD59-A6C34878D82A}">
                    <a16:rowId xmlns:a16="http://schemas.microsoft.com/office/drawing/2014/main" val="184824392"/>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July &amp; August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91086326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5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45174893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 PM to 8 PM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927140315"/>
                  </a:ext>
                </a:extLst>
              </a:tr>
              <a:tr h="0">
                <a:tc gridSpan="4">
                  <a:txBody>
                    <a:bodyPr/>
                    <a:lstStyle/>
                    <a:p>
                      <a:pPr marL="0" marR="0" algn="just">
                        <a:lnSpc>
                          <a:spcPct val="115000"/>
                        </a:lnSpc>
                        <a:spcBef>
                          <a:spcPts val="0"/>
                        </a:spcBef>
                        <a:spcAft>
                          <a:spcPts val="0"/>
                        </a:spcAft>
                      </a:pPr>
                      <a:endParaRPr lang="en-US" sz="8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473347807"/>
                  </a:ext>
                </a:extLst>
              </a:tr>
              <a:tr h="327547">
                <a:tc rowSpan="4">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Performance-Based Incentive</a:t>
                      </a:r>
                    </a:p>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(Active Dispatch)</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30 to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to 5</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619016437"/>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through September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November through March</a:t>
                      </a:r>
                      <a:r>
                        <a:rPr lang="en-US" sz="1300">
                          <a:effectLst/>
                          <a:latin typeface="Arial" panose="020B0604020202020204" pitchFamily="34" charset="0"/>
                          <a:cs typeface="Arial" panose="020B0604020202020204" pitchFamily="34" charset="0"/>
                        </a:rPr>
                        <a:t>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2765964381"/>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746212198"/>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Noon to 9 PM (All Days)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Noon to 9 PM (All Days)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817903098"/>
                  </a:ext>
                </a:extLst>
              </a:tr>
            </a:tbl>
          </a:graphicData>
        </a:graphic>
      </p:graphicFrame>
    </p:spTree>
    <p:extLst>
      <p:ext uri="{BB962C8B-B14F-4D97-AF65-F5344CB8AC3E}">
        <p14:creationId xmlns:p14="http://schemas.microsoft.com/office/powerpoint/2010/main" val="287585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9026"/>
            <a:r>
              <a:rPr lang="en-US" sz="3200" b="1">
                <a:solidFill>
                  <a:schemeClr val="accent1"/>
                </a:solidFill>
                <a:latin typeface="Arial" panose="020B0604020202020204" pitchFamily="34" charset="0"/>
                <a:cs typeface="Arial" panose="020B0604020202020204" pitchFamily="34" charset="0"/>
              </a:rPr>
              <a:t>Residential Incentive Levels </a:t>
            </a:r>
          </a:p>
        </p:txBody>
      </p:sp>
      <p:graphicFrame>
        <p:nvGraphicFramePr>
          <p:cNvPr id="6" name="Table 5">
            <a:extLst>
              <a:ext uri="{FF2B5EF4-FFF2-40B4-BE49-F238E27FC236}">
                <a16:creationId xmlns:a16="http://schemas.microsoft.com/office/drawing/2014/main" id="{772C1BC2-C1F2-4E39-8716-0C194449CF6B}"/>
              </a:ext>
            </a:extLst>
          </p:cNvPr>
          <p:cNvGraphicFramePr>
            <a:graphicFrameLocks noGrp="1"/>
          </p:cNvGraphicFramePr>
          <p:nvPr/>
        </p:nvGraphicFramePr>
        <p:xfrm>
          <a:off x="609594" y="1245580"/>
          <a:ext cx="10607048" cy="2985283"/>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(Installed 2022-2024)*</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algn="ctr"/>
                      <a:r>
                        <a:rPr lang="en-US" sz="1900" b="1" dirty="0">
                          <a:latin typeface="Arial"/>
                          <a:cs typeface="Arial"/>
                        </a:rPr>
                        <a:t>Capacity Block (MW)</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Standard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Underserved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Low-Income</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10</a:t>
                      </a:r>
                    </a:p>
                  </a:txBody>
                  <a:tcPr marL="0" marR="0" marT="0" marB="0" anchor="ctr">
                    <a:lnL w="12700" cmpd="sng">
                      <a:noFill/>
                      <a:prstDash val="soli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$212.5/kWh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515092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25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$162.5/kWh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2977728"/>
                  </a:ext>
                </a:extLst>
              </a:tr>
              <a:tr h="459300">
                <a:tc>
                  <a:txBody>
                    <a:bodyPr/>
                    <a:lstStyle/>
                    <a:p>
                      <a:pPr marL="0" lvl="0" algn="ctr">
                        <a:buNone/>
                      </a:pPr>
                      <a:r>
                        <a:rPr lang="en-US" sz="1900" kern="1200" dirty="0">
                          <a:solidFill>
                            <a:schemeClr val="dk1"/>
                          </a:solidFill>
                          <a:latin typeface="Arial"/>
                          <a:ea typeface="+mn-ea"/>
                          <a:cs typeface="Arial"/>
                        </a:rPr>
                        <a:t>Grid-Edge Adder</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+50%</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extLst>
                  <a:ext uri="{0D108BD9-81ED-4DB2-BD59-A6C34878D82A}">
                    <a16:rowId xmlns:a16="http://schemas.microsoft.com/office/drawing/2014/main" val="1180705424"/>
                  </a:ext>
                </a:extLst>
              </a:tr>
            </a:tbl>
          </a:graphicData>
        </a:graphic>
      </p:graphicFrame>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4053242959"/>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 (Installed 2022-2024)</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*Residential Upfront Incentive capped at $16,000 or 50% of total cost (whichever is less)</a:t>
            </a:r>
          </a:p>
        </p:txBody>
      </p:sp>
    </p:spTree>
    <p:extLst>
      <p:ext uri="{BB962C8B-B14F-4D97-AF65-F5344CB8AC3E}">
        <p14:creationId xmlns:p14="http://schemas.microsoft.com/office/powerpoint/2010/main" val="22391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8610"/>
            <a:r>
              <a:rPr lang="en-US" sz="3200" b="1" dirty="0">
                <a:solidFill>
                  <a:schemeClr val="accent1"/>
                </a:solidFill>
                <a:latin typeface="Arial"/>
                <a:cs typeface="Arial"/>
              </a:rPr>
              <a:t>Commercial Incentive Levels </a:t>
            </a:r>
            <a:endParaRPr lang="en-US"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 (Installed 2022-2024)</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*Commercial and Industrial project approvals will pause on June 15th, 2024; Upfront Incentive capped at 50% of total cost</a:t>
            </a:r>
          </a:p>
        </p:txBody>
      </p:sp>
      <p:sp>
        <p:nvSpPr>
          <p:cNvPr id="13" name="TextBox 12">
            <a:extLst>
              <a:ext uri="{FF2B5EF4-FFF2-40B4-BE49-F238E27FC236}">
                <a16:creationId xmlns:a16="http://schemas.microsoft.com/office/drawing/2014/main" id="{66685240-A66D-A7D4-5AA3-9BAF82DCEAAD}"/>
              </a:ext>
            </a:extLst>
          </p:cNvPr>
          <p:cNvSpPr txBox="1"/>
          <p:nvPr/>
        </p:nvSpPr>
        <p:spPr>
          <a:xfrm>
            <a:off x="609062" y="1356128"/>
            <a:ext cx="8907887" cy="415498"/>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solidFill>
                  <a:srgbClr val="FFFFFF"/>
                </a:solidFill>
                <a:latin typeface="Arial"/>
                <a:cs typeface="Arial"/>
              </a:rPr>
              <a:t>Upfront Incentive (Installed 2022-2024)* </a:t>
            </a:r>
            <a:endParaRPr lang="en-US" dirty="0"/>
          </a:p>
        </p:txBody>
      </p:sp>
      <p:graphicFrame>
        <p:nvGraphicFramePr>
          <p:cNvPr id="4" name="Table 3">
            <a:extLst>
              <a:ext uri="{FF2B5EF4-FFF2-40B4-BE49-F238E27FC236}">
                <a16:creationId xmlns:a16="http://schemas.microsoft.com/office/drawing/2014/main" id="{F504E3C5-4B83-DE1F-5F71-7FCD4E42B1F5}"/>
              </a:ext>
            </a:extLst>
          </p:cNvPr>
          <p:cNvGraphicFramePr>
            <a:graphicFrameLocks noGrp="1"/>
          </p:cNvGraphicFramePr>
          <p:nvPr/>
        </p:nvGraphicFramePr>
        <p:xfrm>
          <a:off x="609594" y="1245580"/>
          <a:ext cx="10607048" cy="2732091"/>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(Installed 2022-2024)*</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lvl="0" algn="ctr">
                        <a:buNone/>
                      </a:pPr>
                      <a:r>
                        <a:rPr lang="en-US" sz="1900" b="1" dirty="0">
                          <a:latin typeface="Arial"/>
                          <a:cs typeface="Arial"/>
                        </a:rPr>
                        <a:t>Customer Class</a:t>
                      </a:r>
                      <a:endParaRPr lang="en-US" dirty="0"/>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Small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Medium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Large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25771">
                <a:tc>
                  <a:txBody>
                    <a:bodyPr/>
                    <a:lstStyle/>
                    <a:p>
                      <a:pPr lvl="0" algn="ctr">
                        <a:buNone/>
                      </a:pPr>
                      <a:r>
                        <a:rPr lang="en-US" sz="1500" i="1" dirty="0">
                          <a:latin typeface="Arial"/>
                          <a:cs typeface="Arial"/>
                        </a:rPr>
                        <a:t>Peak Demand</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&lt;200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200-500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&gt;500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0158029"/>
                  </a:ext>
                </a:extLst>
              </a:tr>
              <a:tr h="459301">
                <a:tc>
                  <a:txBody>
                    <a:bodyPr/>
                    <a:lstStyle/>
                    <a:p>
                      <a:pPr marL="0" algn="ctr" rtl="0" eaLnBrk="1" fontAlgn="b" latinLnBrk="0" hangingPunct="1"/>
                      <a:r>
                        <a:rPr lang="en-US" sz="1900" kern="1200" dirty="0">
                          <a:solidFill>
                            <a:schemeClr val="dk1"/>
                          </a:solidFill>
                          <a:latin typeface="Arial"/>
                          <a:ea typeface="+mn-ea"/>
                          <a:cs typeface="Arial"/>
                        </a:rPr>
                        <a:t>Step 2 Incentive Rates</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$175/kWh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0">
                <a:tc>
                  <a:txBody>
                    <a:bodyPr/>
                    <a:lstStyle/>
                    <a:p>
                      <a:pPr marL="0" lvl="0" algn="ctr">
                        <a:buNone/>
                      </a:pPr>
                      <a:r>
                        <a:rPr lang="en-US" sz="1900" kern="1200" dirty="0">
                          <a:solidFill>
                            <a:schemeClr val="dk1"/>
                          </a:solidFill>
                          <a:latin typeface="Arial"/>
                          <a:ea typeface="+mn-ea"/>
                          <a:cs typeface="Arial"/>
                        </a:rPr>
                        <a:t> Priority Customer Adder</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+25%</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extLst>
                  <a:ext uri="{0D108BD9-81ED-4DB2-BD59-A6C34878D82A}">
                    <a16:rowId xmlns:a16="http://schemas.microsoft.com/office/drawing/2014/main" val="2507696493"/>
                  </a:ext>
                </a:extLst>
              </a:tr>
            </a:tbl>
          </a:graphicData>
        </a:graphic>
      </p:graphicFrame>
    </p:spTree>
    <p:extLst>
      <p:ext uri="{BB962C8B-B14F-4D97-AF65-F5344CB8AC3E}">
        <p14:creationId xmlns:p14="http://schemas.microsoft.com/office/powerpoint/2010/main" val="131468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Approved Technology</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9</a:t>
            </a:fld>
            <a:endParaRPr lang="en-US"/>
          </a:p>
        </p:txBody>
      </p:sp>
      <p:sp>
        <p:nvSpPr>
          <p:cNvPr id="13" name="TextBox 12">
            <a:extLst>
              <a:ext uri="{FF2B5EF4-FFF2-40B4-BE49-F238E27FC236}">
                <a16:creationId xmlns:a16="http://schemas.microsoft.com/office/drawing/2014/main" id="{5DD7034C-6895-5B14-15F0-3D5FD7332048}"/>
              </a:ext>
            </a:extLst>
          </p:cNvPr>
          <p:cNvSpPr txBox="1"/>
          <p:nvPr/>
        </p:nvSpPr>
        <p:spPr>
          <a:xfrm>
            <a:off x="875829" y="1513918"/>
            <a:ext cx="7603273" cy="5539978"/>
          </a:xfrm>
          <a:prstGeom prst="rect">
            <a:avLst/>
          </a:prstGeom>
          <a:noFill/>
        </p:spPr>
        <p:txBody>
          <a:bodyPr wrap="square" lIns="91440" tIns="45720" rIns="91440" bIns="45720" rtlCol="0" anchor="t">
            <a:spAutoFit/>
          </a:bodyPr>
          <a:lstStyle/>
          <a:p>
            <a:r>
              <a:rPr lang="en-US" dirty="0">
                <a:latin typeface="Arial"/>
                <a:cs typeface="Arial"/>
                <a:hlinkClick r:id="rId3"/>
              </a:rPr>
              <a:t>Eligible Equipment List</a:t>
            </a:r>
            <a:r>
              <a:rPr lang="en-US" dirty="0">
                <a:latin typeface="Arial"/>
                <a:cs typeface="Arial"/>
              </a:rPr>
              <a:t> </a:t>
            </a:r>
            <a:endParaRPr lang="en-US"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Residential BESS OEMs:</a:t>
            </a:r>
          </a:p>
          <a:p>
            <a:pPr marL="228600" indent="-228600">
              <a:buFontTx/>
              <a:buAutoNum type="arabicPeriod"/>
            </a:pPr>
            <a:r>
              <a:rPr lang="en-US" sz="1200" dirty="0">
                <a:latin typeface="Arial" panose="020B0604020202020204" pitchFamily="34" charset="0"/>
                <a:cs typeface="Arial" panose="020B0604020202020204" pitchFamily="34" charset="0"/>
              </a:rPr>
              <a:t>Enphase</a:t>
            </a:r>
          </a:p>
          <a:p>
            <a:pPr marL="228600" indent="-228600">
              <a:buAutoNum type="arabicPeriod"/>
            </a:pPr>
            <a:r>
              <a:rPr lang="en-US" sz="1200" dirty="0">
                <a:latin typeface="Arial" panose="020B0604020202020204" pitchFamily="34" charset="0"/>
                <a:cs typeface="Arial" panose="020B0604020202020204" pitchFamily="34" charset="0"/>
              </a:rPr>
              <a:t>Generac</a:t>
            </a:r>
          </a:p>
          <a:p>
            <a:pPr marL="228600" indent="-228600">
              <a:buAutoNum type="arabicPeriod"/>
            </a:pPr>
            <a:r>
              <a:rPr lang="en-US" sz="1200" dirty="0">
                <a:latin typeface="Arial"/>
                <a:cs typeface="Arial"/>
              </a:rPr>
              <a:t>Fortress</a:t>
            </a:r>
          </a:p>
          <a:p>
            <a:pPr marL="228600" indent="-228600">
              <a:buAutoNum type="arabicPeriod"/>
            </a:pPr>
            <a:r>
              <a:rPr lang="en-US" sz="1200" dirty="0">
                <a:latin typeface="Arial" panose="020B0604020202020204" pitchFamily="34" charset="0"/>
                <a:cs typeface="Arial" panose="020B0604020202020204" pitchFamily="34" charset="0"/>
              </a:rPr>
              <a:t>Franklin WH </a:t>
            </a:r>
          </a:p>
          <a:p>
            <a:pPr marL="228600" indent="-228600">
              <a:buAutoNum type="arabicPeriod"/>
            </a:pPr>
            <a:r>
              <a:rPr lang="en-US" sz="1200" dirty="0">
                <a:latin typeface="Arial" panose="020B0604020202020204" pitchFamily="34" charset="0"/>
                <a:cs typeface="Arial" panose="020B0604020202020204" pitchFamily="34" charset="0"/>
              </a:rPr>
              <a:t>SunPower</a:t>
            </a:r>
          </a:p>
          <a:p>
            <a:pPr marL="228600" indent="-228600">
              <a:buAutoNum type="arabicPeriod"/>
            </a:pPr>
            <a:r>
              <a:rPr lang="en-US" sz="1200" dirty="0">
                <a:latin typeface="Arial"/>
                <a:cs typeface="Arial"/>
              </a:rPr>
              <a:t>Cadenza Innovation</a:t>
            </a:r>
          </a:p>
          <a:p>
            <a:pPr marL="228600" indent="-228600">
              <a:buAutoNum type="arabicPeriod"/>
            </a:pPr>
            <a:r>
              <a:rPr lang="en-US" sz="1200" err="1">
                <a:latin typeface="Arial"/>
                <a:cs typeface="Arial"/>
              </a:rPr>
              <a:t>Electriq</a:t>
            </a:r>
            <a:r>
              <a:rPr lang="en-US" sz="1200" dirty="0">
                <a:latin typeface="Arial"/>
                <a:cs typeface="Arial"/>
              </a:rPr>
              <a:t> Power</a:t>
            </a:r>
          </a:p>
          <a:p>
            <a:pPr marL="228600" indent="-228600">
              <a:buAutoNum type="arabicPeriod"/>
            </a:pPr>
            <a:r>
              <a:rPr lang="en-US" sz="1200" dirty="0" err="1">
                <a:latin typeface="Arial"/>
                <a:cs typeface="Arial"/>
              </a:rPr>
              <a:t>Homegrid</a:t>
            </a:r>
            <a:r>
              <a:rPr lang="en-US" sz="1200" dirty="0">
                <a:latin typeface="Arial"/>
                <a:cs typeface="Arial"/>
              </a:rPr>
              <a:t> Energy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err="1">
                <a:latin typeface="Arial"/>
                <a:cs typeface="Arial"/>
              </a:rPr>
              <a:t>PylonTech</a:t>
            </a:r>
            <a:endParaRPr lang="en-US" sz="1200">
              <a:latin typeface="Arial"/>
              <a:cs typeface="Arial"/>
            </a:endParaRPr>
          </a:p>
          <a:p>
            <a:pPr marL="228600" indent="-228600">
              <a:buAutoNum type="arabicPeriod"/>
            </a:pPr>
            <a:r>
              <a:rPr lang="en-US" sz="1200" dirty="0" err="1">
                <a:latin typeface="Arial"/>
                <a:cs typeface="Arial"/>
              </a:rPr>
              <a:t>Stackrack</a:t>
            </a:r>
            <a:endParaRPr lang="en-US" sz="1200" dirty="0" err="1">
              <a:latin typeface="Arial" panose="020B0604020202020204" pitchFamily="34" charset="0"/>
              <a:cs typeface="Arial" panose="020B0604020202020204" pitchFamily="34" charset="0"/>
            </a:endParaRPr>
          </a:p>
          <a:p>
            <a:pPr marL="228600" indent="-228600">
              <a:buAutoNum type="arabicPeriod"/>
            </a:pPr>
            <a:r>
              <a:rPr lang="en-US" sz="1200" dirty="0">
                <a:latin typeface="Arial"/>
                <a:cs typeface="Arial"/>
              </a:rPr>
              <a:t>Sol-Ark (battery-agnostic inverter)</a:t>
            </a:r>
            <a:endParaRPr lang="en-US" sz="1200" dirty="0">
              <a:latin typeface="Arial" panose="020B0604020202020204" pitchFamily="34" charset="0"/>
              <a:cs typeface="Arial" panose="020B0604020202020204" pitchFamily="34" charset="0"/>
            </a:endParaRP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C&amp;I BESS OEMs:</a:t>
            </a:r>
          </a:p>
          <a:p>
            <a:pPr marL="228600" indent="-228600">
              <a:buAutoNum type="arabicPeriod"/>
            </a:pPr>
            <a:r>
              <a:rPr lang="en-US" sz="1200" dirty="0">
                <a:latin typeface="Arial" panose="020B0604020202020204" pitchFamily="34" charset="0"/>
                <a:cs typeface="Arial" panose="020B0604020202020204" pitchFamily="34" charset="0"/>
              </a:rPr>
              <a:t>Cadenza</a:t>
            </a:r>
          </a:p>
          <a:p>
            <a:pPr marL="228600" indent="-228600">
              <a:buAutoNum type="arabicPeriod"/>
            </a:pPr>
            <a:r>
              <a:rPr lang="en-US" sz="1200" dirty="0">
                <a:latin typeface="Arial" panose="020B0604020202020204" pitchFamily="34" charset="0"/>
                <a:cs typeface="Arial" panose="020B0604020202020204" pitchFamily="34" charset="0"/>
              </a:rPr>
              <a:t>Caterpillar</a:t>
            </a:r>
          </a:p>
          <a:p>
            <a:pPr marL="228600" indent="-228600">
              <a:buFontTx/>
              <a:buAutoNum type="arabicPeriod"/>
            </a:pPr>
            <a:r>
              <a:rPr lang="en-US" sz="1200" dirty="0">
                <a:latin typeface="Arial" panose="020B0604020202020204" pitchFamily="34" charset="0"/>
                <a:cs typeface="Arial" panose="020B0604020202020204" pitchFamily="34" charset="0"/>
              </a:rPr>
              <a:t>ELM </a:t>
            </a:r>
            <a:r>
              <a:rPr lang="en-US" sz="1200" dirty="0" err="1">
                <a:latin typeface="Arial" panose="020B0604020202020204" pitchFamily="34" charset="0"/>
                <a:cs typeface="Arial" panose="020B0604020202020204" pitchFamily="34" charset="0"/>
              </a:rPr>
              <a:t>Fieldsight</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Milton CAT</a:t>
            </a:r>
          </a:p>
          <a:p>
            <a:pPr marL="228600" indent="-228600">
              <a:buFontTx/>
              <a:buAutoNum type="arabicPeriod"/>
            </a:pPr>
            <a:r>
              <a:rPr lang="en-US" sz="1200" dirty="0" err="1">
                <a:latin typeface="Arial" panose="020B0604020202020204" pitchFamily="34" charset="0"/>
                <a:cs typeface="Arial" panose="020B0604020202020204" pitchFamily="34" charset="0"/>
              </a:rPr>
              <a:t>Socomec</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Tesla (Megapack only)</a:t>
            </a:r>
          </a:p>
          <a:p>
            <a:pPr marL="228600" indent="-228600">
              <a:buFontTx/>
              <a:buAutoNum type="arabicPeriod"/>
            </a:pPr>
            <a:r>
              <a:rPr lang="en-US" sz="1200" dirty="0">
                <a:latin typeface="Arial"/>
                <a:cs typeface="Arial"/>
              </a:rPr>
              <a:t>BYD Energy Storage</a:t>
            </a:r>
          </a:p>
          <a:p>
            <a:pPr marL="228600" indent="-228600">
              <a:buFontTx/>
              <a:buAutoNum type="arabicPeriod"/>
            </a:pPr>
            <a:r>
              <a:rPr lang="en-US" sz="1200" dirty="0">
                <a:latin typeface="Arial"/>
                <a:cs typeface="Arial"/>
              </a:rPr>
              <a:t>Canadian Solar</a:t>
            </a:r>
          </a:p>
          <a:p>
            <a:pPr marL="228600" indent="-228600">
              <a:buFontTx/>
              <a:buAutoNum type="arabicPeriod"/>
            </a:pPr>
            <a:r>
              <a:rPr lang="en-US" sz="1200" dirty="0">
                <a:latin typeface="Arial"/>
                <a:cs typeface="Arial"/>
              </a:rPr>
              <a:t>Generac Power Systems</a:t>
            </a:r>
          </a:p>
          <a:p>
            <a:pPr marL="228600" indent="-228600">
              <a:buFontTx/>
              <a:buAutoNum type="arabicPeriod"/>
            </a:pPr>
            <a:r>
              <a:rPr lang="en-US" sz="1200" dirty="0" err="1">
                <a:latin typeface="Arial"/>
                <a:cs typeface="Arial"/>
              </a:rPr>
              <a:t>Relyion</a:t>
            </a:r>
            <a:r>
              <a:rPr lang="en-US" sz="1200" dirty="0">
                <a:latin typeface="Arial"/>
                <a:cs typeface="Arial"/>
              </a:rPr>
              <a:t> Energy</a:t>
            </a:r>
          </a:p>
          <a:p>
            <a:pPr marL="228600" indent="-228600">
              <a:buFontTx/>
              <a:buAutoNum type="arabicPeriod"/>
            </a:pPr>
            <a:endParaRPr lang="en-US" sz="1200" dirty="0">
              <a:latin typeface="Arial"/>
              <a:cs typeface="Arial"/>
            </a:endParaRPr>
          </a:p>
        </p:txBody>
      </p:sp>
      <p:pic>
        <p:nvPicPr>
          <p:cNvPr id="3" name="Picture 2">
            <a:extLst>
              <a:ext uri="{FF2B5EF4-FFF2-40B4-BE49-F238E27FC236}">
                <a16:creationId xmlns:a16="http://schemas.microsoft.com/office/drawing/2014/main" id="{4A322793-8E81-5357-96E2-AA7D63CA7B5D}"/>
              </a:ext>
            </a:extLst>
          </p:cNvPr>
          <p:cNvPicPr>
            <a:picLocks noChangeAspect="1"/>
          </p:cNvPicPr>
          <p:nvPr/>
        </p:nvPicPr>
        <p:blipFill rotWithShape="1">
          <a:blip r:embed="rId4"/>
          <a:srcRect l="23299" t="29954"/>
          <a:stretch/>
        </p:blipFill>
        <p:spPr>
          <a:xfrm>
            <a:off x="4778484" y="2953512"/>
            <a:ext cx="5581650" cy="2928937"/>
          </a:xfrm>
          <a:prstGeom prst="rect">
            <a:avLst/>
          </a:prstGeom>
        </p:spPr>
      </p:pic>
    </p:spTree>
    <p:extLst>
      <p:ext uri="{BB962C8B-B14F-4D97-AF65-F5344CB8AC3E}">
        <p14:creationId xmlns:p14="http://schemas.microsoft.com/office/powerpoint/2010/main" val="32500510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7B34A"/>
      </a:accent1>
      <a:accent2>
        <a:srgbClr val="F90C80"/>
      </a:accent2>
      <a:accent3>
        <a:srgbClr val="383B9B"/>
      </a:accent3>
      <a:accent4>
        <a:srgbClr val="00A0D1"/>
      </a:accent4>
      <a:accent5>
        <a:srgbClr val="FB6D3F"/>
      </a:accent5>
      <a:accent6>
        <a:srgbClr val="3E46AB"/>
      </a:accent6>
      <a:hlink>
        <a:srgbClr val="90CC6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30647e-2852-4824-8010-b226207861fa">
      <UserInfo>
        <DisplayName>Robert Schmitt</DisplayName>
        <AccountId>87</AccountId>
        <AccountType/>
      </UserInfo>
      <UserInfo>
        <DisplayName>Andrea Janecko</DisplayName>
        <AccountId>84</AccountId>
        <AccountType/>
      </UserInfo>
      <UserInfo>
        <DisplayName>Emma Saavedra</DisplayName>
        <AccountId>21</AccountId>
        <AccountType/>
      </UserInfo>
      <UserInfo>
        <DisplayName>Sergio Carrillo</DisplayName>
        <AccountId>26</AccountId>
        <AccountType/>
      </UserInfo>
      <UserInfo>
        <DisplayName>Bill Colonis</DisplayName>
        <AccountId>28</AccountId>
        <AccountType/>
      </UserInfo>
      <UserInfo>
        <DisplayName>Mary Vigil</DisplayName>
        <AccountId>389</AccountId>
        <AccountType/>
      </UserInfo>
      <UserInfo>
        <DisplayName>Lynne Lewis</DisplayName>
        <AccountId>366</AccountId>
        <AccountType/>
      </UserInfo>
      <UserInfo>
        <DisplayName>Will DeTeso</DisplayName>
        <AccountId>358</AccountId>
        <AccountType/>
      </UserInfo>
    </SharedWithUsers>
    <TaxCatchAll xmlns="1b30647e-2852-4824-8010-b226207861fa" xsi:nil="true"/>
    <lcf76f155ced4ddcb4097134ff3c332f xmlns="f2870893-db66-4aa3-85e9-3efb17b0b0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E48F674D6A6E4B968E3E1FAE1B9692" ma:contentTypeVersion="18" ma:contentTypeDescription="Create a new document." ma:contentTypeScope="" ma:versionID="ca70d90cb3e1a05e625558ecbc8c7918">
  <xsd:schema xmlns:xsd="http://www.w3.org/2001/XMLSchema" xmlns:xs="http://www.w3.org/2001/XMLSchema" xmlns:p="http://schemas.microsoft.com/office/2006/metadata/properties" xmlns:ns2="f2870893-db66-4aa3-85e9-3efb17b0b061" xmlns:ns3="1b30647e-2852-4824-8010-b226207861fa" targetNamespace="http://schemas.microsoft.com/office/2006/metadata/properties" ma:root="true" ma:fieldsID="b598d93aa413354d1cd50c492a733296" ns2:_="" ns3:_="">
    <xsd:import namespace="f2870893-db66-4aa3-85e9-3efb17b0b061"/>
    <xsd:import namespace="1b30647e-2852-4824-8010-b226207861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70893-db66-4aa3-85e9-3efb17b0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8dfaa-981b-4fef-ae8f-77207eb7bc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0647e-2852-4824-8010-b22620786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dface4-0c15-4f14-bd0b-80d2248220b1}" ma:internalName="TaxCatchAll" ma:showField="CatchAllData" ma:web="1b30647e-2852-4824-8010-b22620786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1E0FD-9BF6-4230-A6EA-DA549D516344}">
  <ds:schemaRefs>
    <ds:schemaRef ds:uri="f2870893-db66-4aa3-85e9-3efb17b0b06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purl.org/dc/elements/1.1/"/>
    <ds:schemaRef ds:uri="http://schemas.microsoft.com/office/infopath/2007/PartnerControls"/>
    <ds:schemaRef ds:uri="1b30647e-2852-4824-8010-b226207861fa"/>
    <ds:schemaRef ds:uri="http://www.w3.org/XML/1998/namespace"/>
  </ds:schemaRefs>
</ds:datastoreItem>
</file>

<file path=customXml/itemProps2.xml><?xml version="1.0" encoding="utf-8"?>
<ds:datastoreItem xmlns:ds="http://schemas.openxmlformats.org/officeDocument/2006/customXml" ds:itemID="{4331CB25-55A3-4BDF-82EA-EC3909A18A7D}">
  <ds:schemaRefs>
    <ds:schemaRef ds:uri="http://schemas.microsoft.com/sharepoint/v3/contenttype/forms"/>
  </ds:schemaRefs>
</ds:datastoreItem>
</file>

<file path=customXml/itemProps3.xml><?xml version="1.0" encoding="utf-8"?>
<ds:datastoreItem xmlns:ds="http://schemas.openxmlformats.org/officeDocument/2006/customXml" ds:itemID="{AD26F0B8-D678-42D4-B641-2E9D51330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70893-db66-4aa3-85e9-3efb17b0b061"/>
    <ds:schemaRef ds:uri="1b30647e-2852-4824-8010-b2262078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5912</TotalTime>
  <Words>953</Words>
  <Application>Microsoft Office PowerPoint</Application>
  <PresentationFormat>Widescreen</PresentationFormat>
  <Paragraphs>242</Paragraphs>
  <Slides>22</Slides>
  <Notes>19</Notes>
  <HiddenSlides>7</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Energy Storage Solutions March 2024 Contractor Training</vt:lpstr>
      <vt:lpstr>Agenda</vt:lpstr>
      <vt:lpstr>PURA Updates</vt:lpstr>
      <vt:lpstr>PURA Updates</vt:lpstr>
      <vt:lpstr>Energy Storage Solutions</vt:lpstr>
      <vt:lpstr>Program Design</vt:lpstr>
      <vt:lpstr>Residential Incentive Levels </vt:lpstr>
      <vt:lpstr>Commercial Incentive Levels </vt:lpstr>
      <vt:lpstr>Approved Technology</vt:lpstr>
      <vt:lpstr>Incentive Reservations &amp; Estimates</vt:lpstr>
      <vt:lpstr>Website Walkthrough</vt:lpstr>
      <vt:lpstr>Incentive Calculator</vt:lpstr>
      <vt:lpstr>Salesforce Demo</vt:lpstr>
      <vt:lpstr>Energy Storage Solutions Cobranding</vt:lpstr>
      <vt:lpstr>Questions?</vt:lpstr>
      <vt:lpstr>Appendix</vt:lpstr>
      <vt:lpstr>PowerPoint Presentation</vt:lpstr>
      <vt:lpstr>Battery Configurations</vt:lpstr>
      <vt:lpstr>Application Approval Process Flow (without Salesforce stage names)</vt:lpstr>
      <vt:lpstr>Process Flow</vt:lpstr>
      <vt:lpstr>Application Approval Process Flow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Energy Storage Solutions</dc:title>
  <dc:creator>Andrea Janecko</dc:creator>
  <cp:lastModifiedBy>Sara Pyne</cp:lastModifiedBy>
  <cp:revision>247</cp:revision>
  <cp:lastPrinted>2021-12-09T12:58:37Z</cp:lastPrinted>
  <dcterms:created xsi:type="dcterms:W3CDTF">2021-12-02T14:17:29Z</dcterms:created>
  <dcterms:modified xsi:type="dcterms:W3CDTF">2024-03-28T19:23:19Z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0x01010048E48F674D6A6E4B968E3E1FAE1B9692</vt:lpwstr>
  </property>
  <property fmtid="{D5CDD505-2E9C-101B-9397-08002B2CF9AE}" pid="3" name="MediaServiceImageTags">
    <vt:lpwstr/>
  </property>
</Properties>
</file>