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1212" r:id="rId6"/>
    <p:sldId id="1268" r:id="rId7"/>
    <p:sldId id="1269" r:id="rId8"/>
    <p:sldId id="1197" r:id="rId9"/>
    <p:sldId id="1235" r:id="rId10"/>
    <p:sldId id="1238" r:id="rId11"/>
    <p:sldId id="1255" r:id="rId12"/>
    <p:sldId id="1253" r:id="rId13"/>
    <p:sldId id="1256" r:id="rId14"/>
    <p:sldId id="271" r:id="rId15"/>
    <p:sldId id="1249" r:id="rId16"/>
    <p:sldId id="1258" r:id="rId17"/>
    <p:sldId id="1266" r:id="rId18"/>
    <p:sldId id="1260" r:id="rId19"/>
    <p:sldId id="1259" r:id="rId20"/>
    <p:sldId id="1265" r:id="rId21"/>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29CB3-3C04-F632-CF36-E8A9B8BCB1EE}" name="Tangredi, Paul P" initials="TPP" userId="S::paul.tangredi@eversource.com::c99bc6d4-5c63-42bb-9894-ee8a0e3dd3b3" providerId="AD"/>
  <p188:author id="{1FD485BF-693D-5BAC-ABBE-441CB84EDBF6}" name="Edward P. Kranich" initials="EPK" userId="S::EKranich@ctgreenbank.com::cab80148-e854-4768-8929-740607f8759c" providerId="AD"/>
  <p188:author id="{11A4C9BF-33DC-46C0-324A-CE9C16A251B7}" name="Sara Harari" initials="SH" userId="S::sharari@ctgreenbank.com::ff75f37f-2abf-412d-b226-9af32c4bcf74" providerId="AD"/>
  <p188:author id="{61100CEB-A17A-F571-734D-515950D9B3C7}" name="Bryan Garcia" initials="BG" userId="S::BGarcia@ctgreenbank.com::91504e27-b8fb-4ef9-80b4-0f67b4d3b5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93A"/>
    <a:srgbClr val="786B54"/>
    <a:srgbClr val="ED7D31"/>
    <a:srgbClr val="383B9B"/>
    <a:srgbClr val="000000"/>
    <a:srgbClr val="2F318C"/>
    <a:srgbClr val="00B050"/>
    <a:srgbClr val="8E90DA"/>
    <a:srgbClr val="BABBE8"/>
    <a:srgbClr val="6264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16" autoAdjust="0"/>
  </p:normalViewPr>
  <p:slideViewPr>
    <p:cSldViewPr snapToGrid="0">
      <p:cViewPr varScale="1">
        <p:scale>
          <a:sx n="47" d="100"/>
          <a:sy n="47" d="100"/>
        </p:scale>
        <p:origin x="203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Taylor" userId="3fe9ebd3-a1da-426b-a76f-37a75dc8d236" providerId="ADAL" clId="{71C79797-5826-427D-A514-6088506393FF}"/>
    <pc:docChg chg="delSld modSld">
      <pc:chgData name="Lawrence Taylor" userId="3fe9ebd3-a1da-426b-a76f-37a75dc8d236" providerId="ADAL" clId="{71C79797-5826-427D-A514-6088506393FF}" dt="2024-07-25T18:33:02.814" v="10" actId="2696"/>
      <pc:docMkLst>
        <pc:docMk/>
      </pc:docMkLst>
      <pc:sldChg chg="modNotesTx">
        <pc:chgData name="Lawrence Taylor" userId="3fe9ebd3-a1da-426b-a76f-37a75dc8d236" providerId="ADAL" clId="{71C79797-5826-427D-A514-6088506393FF}" dt="2024-07-25T18:32:05.378" v="0" actId="20577"/>
        <pc:sldMkLst>
          <pc:docMk/>
          <pc:sldMk cId="1876804888" sldId="257"/>
        </pc:sldMkLst>
      </pc:sldChg>
      <pc:sldChg chg="modNotesTx">
        <pc:chgData name="Lawrence Taylor" userId="3fe9ebd3-a1da-426b-a76f-37a75dc8d236" providerId="ADAL" clId="{71C79797-5826-427D-A514-6088506393FF}" dt="2024-07-25T18:32:19.276" v="4" actId="20577"/>
        <pc:sldMkLst>
          <pc:docMk/>
          <pc:sldMk cId="1136706939" sldId="1197"/>
        </pc:sldMkLst>
      </pc:sldChg>
      <pc:sldChg chg="modNotesTx">
        <pc:chgData name="Lawrence Taylor" userId="3fe9ebd3-a1da-426b-a76f-37a75dc8d236" providerId="ADAL" clId="{71C79797-5826-427D-A514-6088506393FF}" dt="2024-07-25T18:32:08.419" v="1" actId="20577"/>
        <pc:sldMkLst>
          <pc:docMk/>
          <pc:sldMk cId="474845936" sldId="1212"/>
        </pc:sldMkLst>
      </pc:sldChg>
      <pc:sldChg chg="modNotesTx">
        <pc:chgData name="Lawrence Taylor" userId="3fe9ebd3-a1da-426b-a76f-37a75dc8d236" providerId="ADAL" clId="{71C79797-5826-427D-A514-6088506393FF}" dt="2024-07-25T18:32:25.182" v="5" actId="20577"/>
        <pc:sldMkLst>
          <pc:docMk/>
          <pc:sldMk cId="2875859549" sldId="1235"/>
        </pc:sldMkLst>
      </pc:sldChg>
      <pc:sldChg chg="modNotesTx">
        <pc:chgData name="Lawrence Taylor" userId="3fe9ebd3-a1da-426b-a76f-37a75dc8d236" providerId="ADAL" clId="{71C79797-5826-427D-A514-6088506393FF}" dt="2024-07-25T18:32:29.472" v="6" actId="20577"/>
        <pc:sldMkLst>
          <pc:docMk/>
          <pc:sldMk cId="223911725" sldId="1238"/>
        </pc:sldMkLst>
      </pc:sldChg>
      <pc:sldChg chg="modNotesTx">
        <pc:chgData name="Lawrence Taylor" userId="3fe9ebd3-a1da-426b-a76f-37a75dc8d236" providerId="ADAL" clId="{71C79797-5826-427D-A514-6088506393FF}" dt="2024-07-25T18:32:37.731" v="8" actId="20577"/>
        <pc:sldMkLst>
          <pc:docMk/>
          <pc:sldMk cId="3250051036" sldId="1253"/>
        </pc:sldMkLst>
      </pc:sldChg>
      <pc:sldChg chg="del">
        <pc:chgData name="Lawrence Taylor" userId="3fe9ebd3-a1da-426b-a76f-37a75dc8d236" providerId="ADAL" clId="{71C79797-5826-427D-A514-6088506393FF}" dt="2024-07-25T18:33:02.814" v="10" actId="2696"/>
        <pc:sldMkLst>
          <pc:docMk/>
          <pc:sldMk cId="3274823000" sldId="1254"/>
        </pc:sldMkLst>
      </pc:sldChg>
      <pc:sldChg chg="modNotesTx">
        <pc:chgData name="Lawrence Taylor" userId="3fe9ebd3-a1da-426b-a76f-37a75dc8d236" providerId="ADAL" clId="{71C79797-5826-427D-A514-6088506393FF}" dt="2024-07-25T18:32:34.016" v="7" actId="20577"/>
        <pc:sldMkLst>
          <pc:docMk/>
          <pc:sldMk cId="1314680743" sldId="1255"/>
        </pc:sldMkLst>
      </pc:sldChg>
      <pc:sldChg chg="modNotesTx">
        <pc:chgData name="Lawrence Taylor" userId="3fe9ebd3-a1da-426b-a76f-37a75dc8d236" providerId="ADAL" clId="{71C79797-5826-427D-A514-6088506393FF}" dt="2024-07-25T18:32:42.566" v="9" actId="20577"/>
        <pc:sldMkLst>
          <pc:docMk/>
          <pc:sldMk cId="3554906997" sldId="1256"/>
        </pc:sldMkLst>
      </pc:sldChg>
      <pc:sldChg chg="del">
        <pc:chgData name="Lawrence Taylor" userId="3fe9ebd3-a1da-426b-a76f-37a75dc8d236" providerId="ADAL" clId="{71C79797-5826-427D-A514-6088506393FF}" dt="2024-07-25T18:33:02.814" v="10" actId="2696"/>
        <pc:sldMkLst>
          <pc:docMk/>
          <pc:sldMk cId="3231186829" sldId="1261"/>
        </pc:sldMkLst>
      </pc:sldChg>
      <pc:sldChg chg="del">
        <pc:chgData name="Lawrence Taylor" userId="3fe9ebd3-a1da-426b-a76f-37a75dc8d236" providerId="ADAL" clId="{71C79797-5826-427D-A514-6088506393FF}" dt="2024-07-25T18:33:02.814" v="10" actId="2696"/>
        <pc:sldMkLst>
          <pc:docMk/>
          <pc:sldMk cId="2178055037" sldId="1262"/>
        </pc:sldMkLst>
      </pc:sldChg>
      <pc:sldChg chg="del">
        <pc:chgData name="Lawrence Taylor" userId="3fe9ebd3-a1da-426b-a76f-37a75dc8d236" providerId="ADAL" clId="{71C79797-5826-427D-A514-6088506393FF}" dt="2024-07-25T18:33:02.814" v="10" actId="2696"/>
        <pc:sldMkLst>
          <pc:docMk/>
          <pc:sldMk cId="1651587515" sldId="1263"/>
        </pc:sldMkLst>
      </pc:sldChg>
      <pc:sldChg chg="del">
        <pc:chgData name="Lawrence Taylor" userId="3fe9ebd3-a1da-426b-a76f-37a75dc8d236" providerId="ADAL" clId="{71C79797-5826-427D-A514-6088506393FF}" dt="2024-07-25T18:33:02.814" v="10" actId="2696"/>
        <pc:sldMkLst>
          <pc:docMk/>
          <pc:sldMk cId="2067870087" sldId="1264"/>
        </pc:sldMkLst>
      </pc:sldChg>
      <pc:sldChg chg="modNotesTx">
        <pc:chgData name="Lawrence Taylor" userId="3fe9ebd3-a1da-426b-a76f-37a75dc8d236" providerId="ADAL" clId="{71C79797-5826-427D-A514-6088506393FF}" dt="2024-07-25T18:32:11.617" v="2" actId="20577"/>
        <pc:sldMkLst>
          <pc:docMk/>
          <pc:sldMk cId="649551765" sldId="1268"/>
        </pc:sldMkLst>
      </pc:sldChg>
      <pc:sldChg chg="modNotesTx">
        <pc:chgData name="Lawrence Taylor" userId="3fe9ebd3-a1da-426b-a76f-37a75dc8d236" providerId="ADAL" clId="{71C79797-5826-427D-A514-6088506393FF}" dt="2024-07-25T18:32:15.212" v="3" actId="20577"/>
        <pc:sldMkLst>
          <pc:docMk/>
          <pc:sldMk cId="3770923587" sldId="1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3763" cy="463647"/>
          </a:xfrm>
          <a:prstGeom prst="rect">
            <a:avLst/>
          </a:prstGeom>
        </p:spPr>
        <p:txBody>
          <a:bodyPr vert="horz" lIns="92538" tIns="46269" rIns="92538" bIns="46269" rtlCol="0"/>
          <a:lstStyle>
            <a:lvl1pPr algn="l">
              <a:defRPr sz="1200"/>
            </a:lvl1pPr>
          </a:lstStyle>
          <a:p>
            <a:endParaRPr lang="en-US"/>
          </a:p>
        </p:txBody>
      </p:sp>
      <p:sp>
        <p:nvSpPr>
          <p:cNvPr id="3" name="Date Placeholder 2"/>
          <p:cNvSpPr>
            <a:spLocks noGrp="1"/>
          </p:cNvSpPr>
          <p:nvPr>
            <p:ph type="dt" idx="1"/>
          </p:nvPr>
        </p:nvSpPr>
        <p:spPr>
          <a:xfrm>
            <a:off x="3939467" y="0"/>
            <a:ext cx="3013763" cy="463647"/>
          </a:xfrm>
          <a:prstGeom prst="rect">
            <a:avLst/>
          </a:prstGeom>
        </p:spPr>
        <p:txBody>
          <a:bodyPr vert="horz" lIns="92538" tIns="46269" rIns="92538" bIns="46269" rtlCol="0"/>
          <a:lstStyle>
            <a:lvl1pPr algn="r">
              <a:defRPr sz="1200"/>
            </a:lvl1pPr>
          </a:lstStyle>
          <a:p>
            <a:fld id="{862D8B45-DF07-4264-93FD-57F48C60ECC7}" type="datetimeFigureOut">
              <a:rPr lang="en-US" smtClean="0"/>
              <a:t>7/25/2024</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92538" tIns="46269" rIns="92538" bIns="46269" rtlCol="0" anchor="ctr"/>
          <a:lstStyle/>
          <a:p>
            <a:endParaRPr lang="en-US"/>
          </a:p>
        </p:txBody>
      </p:sp>
      <p:sp>
        <p:nvSpPr>
          <p:cNvPr id="5" name="Notes Placeholder 4"/>
          <p:cNvSpPr>
            <a:spLocks noGrp="1"/>
          </p:cNvSpPr>
          <p:nvPr>
            <p:ph type="body" sz="quarter" idx="3"/>
          </p:nvPr>
        </p:nvSpPr>
        <p:spPr>
          <a:xfrm>
            <a:off x="695485" y="4447156"/>
            <a:ext cx="5563870" cy="3638579"/>
          </a:xfrm>
          <a:prstGeom prst="rect">
            <a:avLst/>
          </a:prstGeom>
        </p:spPr>
        <p:txBody>
          <a:bodyPr vert="horz" lIns="92538" tIns="46269" rIns="92538"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7194"/>
            <a:ext cx="3013763" cy="463646"/>
          </a:xfrm>
          <a:prstGeom prst="rect">
            <a:avLst/>
          </a:prstGeom>
        </p:spPr>
        <p:txBody>
          <a:bodyPr vert="horz" lIns="92538" tIns="46269" rIns="92538"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4"/>
            <a:ext cx="3013763" cy="463646"/>
          </a:xfrm>
          <a:prstGeom prst="rect">
            <a:avLst/>
          </a:prstGeom>
        </p:spPr>
        <p:txBody>
          <a:bodyPr vert="horz" lIns="92538" tIns="46269" rIns="92538" bIns="46269" rtlCol="0" anchor="b"/>
          <a:lstStyle>
            <a:lvl1pPr algn="r">
              <a:defRPr sz="1200"/>
            </a:lvl1pPr>
          </a:lstStyle>
          <a:p>
            <a:fld id="{BD94E6F7-4218-481F-A9D0-C1B74FB646F0}" type="slidenum">
              <a:rPr lang="en-US" smtClean="0"/>
              <a:t>‹#›</a:t>
            </a:fld>
            <a:endParaRPr lang="en-US"/>
          </a:p>
        </p:txBody>
      </p:sp>
    </p:spTree>
    <p:extLst>
      <p:ext uri="{BB962C8B-B14F-4D97-AF65-F5344CB8AC3E}">
        <p14:creationId xmlns:p14="http://schemas.microsoft.com/office/powerpoint/2010/main" val="3255265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1</a:t>
            </a:fld>
            <a:endParaRPr lang="en-US"/>
          </a:p>
        </p:txBody>
      </p:sp>
    </p:spTree>
    <p:extLst>
      <p:ext uri="{BB962C8B-B14F-4D97-AF65-F5344CB8AC3E}">
        <p14:creationId xmlns:p14="http://schemas.microsoft.com/office/powerpoint/2010/main" val="2461177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94E6F7-4218-481F-A9D0-C1B74FB646F0}" type="slidenum">
              <a:rPr lang="en-US" smtClean="0"/>
              <a:t>10</a:t>
            </a:fld>
            <a:endParaRPr lang="en-US"/>
          </a:p>
        </p:txBody>
      </p:sp>
    </p:spTree>
    <p:extLst>
      <p:ext uri="{BB962C8B-B14F-4D97-AF65-F5344CB8AC3E}">
        <p14:creationId xmlns:p14="http://schemas.microsoft.com/office/powerpoint/2010/main" val="301598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4E6F7-4218-481F-A9D0-C1B74FB646F0}" type="slidenum">
              <a:rPr lang="en-US" smtClean="0"/>
              <a:t>11</a:t>
            </a:fld>
            <a:endParaRPr lang="en-US"/>
          </a:p>
        </p:txBody>
      </p:sp>
    </p:spTree>
    <p:extLst>
      <p:ext uri="{BB962C8B-B14F-4D97-AF65-F5344CB8AC3E}">
        <p14:creationId xmlns:p14="http://schemas.microsoft.com/office/powerpoint/2010/main" val="2366039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12</a:t>
            </a:fld>
            <a:endParaRPr lang="en-US"/>
          </a:p>
        </p:txBody>
      </p:sp>
    </p:spTree>
    <p:extLst>
      <p:ext uri="{BB962C8B-B14F-4D97-AF65-F5344CB8AC3E}">
        <p14:creationId xmlns:p14="http://schemas.microsoft.com/office/powerpoint/2010/main" val="1405438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take a quick look at the incentive calculator on our website, located under Contractor Resources. </a:t>
            </a:r>
          </a:p>
          <a:p>
            <a:endParaRPr lang="en-US" dirty="0"/>
          </a:p>
          <a:p>
            <a:r>
              <a:rPr lang="en-US" dirty="0"/>
              <a:t>Some key things to note: </a:t>
            </a:r>
          </a:p>
          <a:p>
            <a:pPr marL="171536" indent="-171536">
              <a:buFontTx/>
              <a:buChar char="-"/>
            </a:pPr>
            <a:r>
              <a:rPr lang="en-US" dirty="0"/>
              <a:t>ensure you are on the correct sheet within the workbook, one is for residential and the other is C&amp;I; </a:t>
            </a:r>
          </a:p>
          <a:p>
            <a:pPr marL="171536" indent="-171536">
              <a:buFontTx/>
              <a:buChar char="-"/>
            </a:pPr>
            <a:r>
              <a:rPr lang="en-US" dirty="0"/>
              <a:t>also, the upfront incentive is accurate to utilize with sales agreements so long as you are inputting accurate data for the kWh, total battery cost, and customer class inputs;</a:t>
            </a:r>
          </a:p>
          <a:p>
            <a:pPr marL="171536" indent="-171536">
              <a:buFontTx/>
              <a:buChar char="-"/>
            </a:pPr>
            <a:r>
              <a:rPr lang="en-US" dirty="0"/>
              <a:t>the 10-year performance incentive total (nominal) is less accurate and should be disclosed as such to customers if you are presenting that in your sales process – this is due to many variables that can alter the performance incentive (number and timing of events called by the EDCs, recharge rate, weather, customer opt-outs). It is imperative that you convey to customers the performance-based incentive is solely an estimate and does not reflect actual expected payouts. </a:t>
            </a:r>
          </a:p>
          <a:p>
            <a:pPr marL="171536" indent="-171536">
              <a:buFontTx/>
              <a:buChar char="-"/>
            </a:pPr>
            <a:r>
              <a:rPr lang="en-US" dirty="0"/>
              <a:t>For the C&amp;I upfront incentive, cell C16 will confirm if the incentive cap is exceeded – </a:t>
            </a:r>
            <a:r>
              <a:rPr lang="en-US" strike="sngStrike" baseline="0" dirty="0"/>
              <a:t>C&amp;I systems are limited in power (kW) and eligible to receive an upfront incentive up to 150% of the customer’s annual peak demand or 2 MW, whichever is greater; if the project exceeds this cap, the project must be redesigned, or the contractor may request a prorated Upfront incentive.  </a:t>
            </a:r>
          </a:p>
        </p:txBody>
      </p:sp>
      <p:sp>
        <p:nvSpPr>
          <p:cNvPr id="4" name="Slide Number Placeholder 3"/>
          <p:cNvSpPr>
            <a:spLocks noGrp="1"/>
          </p:cNvSpPr>
          <p:nvPr>
            <p:ph type="sldNum" sz="quarter" idx="5"/>
          </p:nvPr>
        </p:nvSpPr>
        <p:spPr/>
        <p:txBody>
          <a:bodyPr/>
          <a:lstStyle/>
          <a:p>
            <a:fld id="{BD94E6F7-4218-481F-A9D0-C1B74FB646F0}" type="slidenum">
              <a:rPr lang="en-US" smtClean="0"/>
              <a:t>13</a:t>
            </a:fld>
            <a:endParaRPr lang="en-US"/>
          </a:p>
        </p:txBody>
      </p:sp>
    </p:spTree>
    <p:extLst>
      <p:ext uri="{BB962C8B-B14F-4D97-AF65-F5344CB8AC3E}">
        <p14:creationId xmlns:p14="http://schemas.microsoft.com/office/powerpoint/2010/main" val="2664897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have Energy Storage Solutions Cobranding for eligible contractors, third-party owners, and eligible equipment providers! You can sign up and request these badges via our website and filling out the simple form for our review and approval after reading and accepting the terms and conditions. </a:t>
            </a:r>
          </a:p>
        </p:txBody>
      </p:sp>
      <p:sp>
        <p:nvSpPr>
          <p:cNvPr id="4" name="Slide Number Placeholder 3"/>
          <p:cNvSpPr>
            <a:spLocks noGrp="1"/>
          </p:cNvSpPr>
          <p:nvPr>
            <p:ph type="sldNum" sz="quarter" idx="5"/>
          </p:nvPr>
        </p:nvSpPr>
        <p:spPr/>
        <p:txBody>
          <a:bodyPr/>
          <a:lstStyle/>
          <a:p>
            <a:fld id="{BD94E6F7-4218-481F-A9D0-C1B74FB646F0}" type="slidenum">
              <a:rPr lang="en-US" smtClean="0"/>
              <a:t>14</a:t>
            </a:fld>
            <a:endParaRPr lang="en-US"/>
          </a:p>
        </p:txBody>
      </p:sp>
    </p:spTree>
    <p:extLst>
      <p:ext uri="{BB962C8B-B14F-4D97-AF65-F5344CB8AC3E}">
        <p14:creationId xmlns:p14="http://schemas.microsoft.com/office/powerpoint/2010/main" val="12230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15</a:t>
            </a:fld>
            <a:endParaRPr lang="en-US"/>
          </a:p>
        </p:txBody>
      </p:sp>
    </p:spTree>
    <p:extLst>
      <p:ext uri="{BB962C8B-B14F-4D97-AF65-F5344CB8AC3E}">
        <p14:creationId xmlns:p14="http://schemas.microsoft.com/office/powerpoint/2010/main" val="2334606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BD94E6F7-4218-481F-A9D0-C1B74FB646F0}" type="slidenum">
              <a:rPr lang="en-US" smtClean="0"/>
              <a:t>16</a:t>
            </a:fld>
            <a:endParaRPr lang="en-US"/>
          </a:p>
        </p:txBody>
      </p:sp>
    </p:spTree>
    <p:extLst>
      <p:ext uri="{BB962C8B-B14F-4D97-AF65-F5344CB8AC3E}">
        <p14:creationId xmlns:p14="http://schemas.microsoft.com/office/powerpoint/2010/main" val="4034723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94E6F7-4218-481F-A9D0-C1B74FB646F0}" type="slidenum">
              <a:rPr lang="en-US" smtClean="0"/>
              <a:t>17</a:t>
            </a:fld>
            <a:endParaRPr lang="en-US"/>
          </a:p>
        </p:txBody>
      </p:sp>
    </p:spTree>
    <p:extLst>
      <p:ext uri="{BB962C8B-B14F-4D97-AF65-F5344CB8AC3E}">
        <p14:creationId xmlns:p14="http://schemas.microsoft.com/office/powerpoint/2010/main" val="173033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2</a:t>
            </a:fld>
            <a:endParaRPr lang="en-US"/>
          </a:p>
        </p:txBody>
      </p:sp>
    </p:spTree>
    <p:extLst>
      <p:ext uri="{BB962C8B-B14F-4D97-AF65-F5344CB8AC3E}">
        <p14:creationId xmlns:p14="http://schemas.microsoft.com/office/powerpoint/2010/main" val="2150650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none"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3</a:t>
            </a:fld>
            <a:endParaRPr lang="en-US"/>
          </a:p>
        </p:txBody>
      </p:sp>
    </p:spTree>
    <p:extLst>
      <p:ext uri="{BB962C8B-B14F-4D97-AF65-F5344CB8AC3E}">
        <p14:creationId xmlns:p14="http://schemas.microsoft.com/office/powerpoint/2010/main" val="57944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9CE16-6493-5C59-3A85-9FCD17BE41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0F6A2-4BBB-491F-1C56-90355F4E29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5E62E-7EDA-9331-3E39-1C0E25A3C45A}"/>
              </a:ext>
            </a:extLst>
          </p:cNvPr>
          <p:cNvSpPr>
            <a:spLocks noGrp="1"/>
          </p:cNvSpPr>
          <p:nvPr>
            <p:ph type="body" idx="1"/>
          </p:nvPr>
        </p:nvSpPr>
        <p:spPr/>
        <p:txBody>
          <a:bodyPr>
            <a:normAutofit/>
          </a:bodyPr>
          <a:lstStyle/>
          <a:p>
            <a:endParaRPr lang="en-US" b="1" u="none" dirty="0">
              <a:cs typeface="Calibri" panose="020F0502020204030204"/>
            </a:endParaRPr>
          </a:p>
        </p:txBody>
      </p:sp>
      <p:sp>
        <p:nvSpPr>
          <p:cNvPr id="4" name="Slide Number Placeholder 3">
            <a:extLst>
              <a:ext uri="{FF2B5EF4-FFF2-40B4-BE49-F238E27FC236}">
                <a16:creationId xmlns:a16="http://schemas.microsoft.com/office/drawing/2014/main" id="{7CDFEE22-D251-8F8B-6FEF-D63D0F20CB65}"/>
              </a:ext>
            </a:extLst>
          </p:cNvPr>
          <p:cNvSpPr>
            <a:spLocks noGrp="1"/>
          </p:cNvSpPr>
          <p:nvPr>
            <p:ph type="sldNum" sz="quarter" idx="5"/>
          </p:nvPr>
        </p:nvSpPr>
        <p:spPr/>
        <p:txBody>
          <a:bodyPr/>
          <a:lstStyle/>
          <a:p>
            <a:fld id="{48BDEEAE-A8A4-48AC-A977-CAEC5EDEB5EA}" type="slidenum">
              <a:rPr lang="en-US" smtClean="0"/>
              <a:pPr/>
              <a:t>4</a:t>
            </a:fld>
            <a:endParaRPr lang="en-US"/>
          </a:p>
        </p:txBody>
      </p:sp>
    </p:spTree>
    <p:extLst>
      <p:ext uri="{BB962C8B-B14F-4D97-AF65-F5344CB8AC3E}">
        <p14:creationId xmlns:p14="http://schemas.microsoft.com/office/powerpoint/2010/main" val="2259355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u="none" dirty="0">
              <a:cs typeface="Calibri" panose="020F0502020204030204"/>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5</a:t>
            </a:fld>
            <a:endParaRPr lang="en-US"/>
          </a:p>
        </p:txBody>
      </p:sp>
    </p:spTree>
    <p:extLst>
      <p:ext uri="{BB962C8B-B14F-4D97-AF65-F5344CB8AC3E}">
        <p14:creationId xmlns:p14="http://schemas.microsoft.com/office/powerpoint/2010/main" val="1377582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b="1" dirty="0">
              <a:latin typeface="+mn-lt"/>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6</a:t>
            </a:fld>
            <a:endParaRPr lang="en-US"/>
          </a:p>
        </p:txBody>
      </p:sp>
    </p:spTree>
    <p:extLst>
      <p:ext uri="{BB962C8B-B14F-4D97-AF65-F5344CB8AC3E}">
        <p14:creationId xmlns:p14="http://schemas.microsoft.com/office/powerpoint/2010/main" val="374968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7</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8</a:t>
            </a:fld>
            <a:endParaRPr lang="en-US"/>
          </a:p>
        </p:txBody>
      </p:sp>
    </p:spTree>
    <p:extLst>
      <p:ext uri="{BB962C8B-B14F-4D97-AF65-F5344CB8AC3E}">
        <p14:creationId xmlns:p14="http://schemas.microsoft.com/office/powerpoint/2010/main" val="385221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8BDEEAE-A8A4-48AC-A977-CAEC5EDEB5EA}" type="slidenum">
              <a:rPr lang="en-US" smtClean="0"/>
              <a:pPr/>
              <a:t>9</a:t>
            </a:fld>
            <a:endParaRPr lang="en-US"/>
          </a:p>
        </p:txBody>
      </p:sp>
    </p:spTree>
    <p:extLst>
      <p:ext uri="{BB962C8B-B14F-4D97-AF65-F5344CB8AC3E}">
        <p14:creationId xmlns:p14="http://schemas.microsoft.com/office/powerpoint/2010/main" val="139337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7457-2832-4BCD-8532-9D2C1D499E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CB220-B31B-434C-8A7F-13760A4A4D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F9CABE-68BD-4D46-A1E2-E9FCCD3294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F3FD233-2BF0-4313-8702-C5D0AE50A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D3041-CCA3-45A4-94F9-1E4E41043ACD}"/>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77744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F12D-62E6-4BA9-92EE-7D00BB0F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FBCC00-2F8F-45A7-8CB6-BE55A7B9E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CA83B-F149-4EA9-8BCE-B91E7F10681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F947AA-A805-4621-ABB5-B18420D16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0A46-1CA6-4373-8904-49A6A7761298}"/>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4216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2907F-3A8B-49E3-B480-871C4D0C44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DFCD78-728F-4C3A-B5D8-9FEEBB7EA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DA334-1ACD-41AC-B9DE-234B55EB98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3C59CD4-3C73-453A-B603-7BF9D6F50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102BC-73E7-49C1-B366-6B78B220E1D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0783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2282356" y="2422201"/>
            <a:ext cx="8005019" cy="446293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2224087"/>
              <a:gd name="connsiteY0" fmla="*/ 2124398 h 3038798"/>
              <a:gd name="connsiteX1" fmla="*/ 2224087 w 2224087"/>
              <a:gd name="connsiteY1" fmla="*/ 0 h 3038798"/>
              <a:gd name="connsiteX2" fmla="*/ 914400 w 2224087"/>
              <a:gd name="connsiteY2" fmla="*/ 3038798 h 3038798"/>
              <a:gd name="connsiteX3" fmla="*/ 0 w 2224087"/>
              <a:gd name="connsiteY3" fmla="*/ 3038798 h 3038798"/>
              <a:gd name="connsiteX4" fmla="*/ 0 w 2224087"/>
              <a:gd name="connsiteY4" fmla="*/ 2124398 h 3038798"/>
              <a:gd name="connsiteX0" fmla="*/ 257953 w 2482040"/>
              <a:gd name="connsiteY0" fmla="*/ 2124398 h 4435798"/>
              <a:gd name="connsiteX1" fmla="*/ 2482040 w 2482040"/>
              <a:gd name="connsiteY1" fmla="*/ 0 h 4435798"/>
              <a:gd name="connsiteX2" fmla="*/ 1805672 w 2482040"/>
              <a:gd name="connsiteY2" fmla="*/ 4435798 h 4435798"/>
              <a:gd name="connsiteX3" fmla="*/ 257953 w 2482040"/>
              <a:gd name="connsiteY3" fmla="*/ 3038798 h 4435798"/>
              <a:gd name="connsiteX4" fmla="*/ 257953 w 2482040"/>
              <a:gd name="connsiteY4" fmla="*/ 2124398 h 4435798"/>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124398 h 4789864"/>
              <a:gd name="connsiteX1" fmla="*/ 2336815 w 2336815"/>
              <a:gd name="connsiteY1" fmla="*/ 0 h 4789864"/>
              <a:gd name="connsiteX2" fmla="*/ 1660447 w 2336815"/>
              <a:gd name="connsiteY2" fmla="*/ 4435798 h 4789864"/>
              <a:gd name="connsiteX3" fmla="*/ 112728 w 2336815"/>
              <a:gd name="connsiteY3" fmla="*/ 2124398 h 4789864"/>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36815"/>
              <a:gd name="connsiteY0" fmla="*/ 2509631 h 5175097"/>
              <a:gd name="connsiteX1" fmla="*/ 2336815 w 2336815"/>
              <a:gd name="connsiteY1" fmla="*/ 385233 h 5175097"/>
              <a:gd name="connsiteX2" fmla="*/ 1660447 w 2336815"/>
              <a:gd name="connsiteY2" fmla="*/ 4821031 h 5175097"/>
              <a:gd name="connsiteX3" fmla="*/ 112728 w 2336815"/>
              <a:gd name="connsiteY3" fmla="*/ 2509631 h 5175097"/>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112728 w 2349796"/>
              <a:gd name="connsiteY0" fmla="*/ 2124398 h 4789864"/>
              <a:gd name="connsiteX1" fmla="*/ 2336815 w 2349796"/>
              <a:gd name="connsiteY1" fmla="*/ 0 h 4789864"/>
              <a:gd name="connsiteX2" fmla="*/ 1660447 w 2349796"/>
              <a:gd name="connsiteY2" fmla="*/ 4435798 h 4789864"/>
              <a:gd name="connsiteX3" fmla="*/ 112728 w 2349796"/>
              <a:gd name="connsiteY3" fmla="*/ 2124398 h 4789864"/>
              <a:gd name="connsiteX0" fmla="*/ 0 w 2237068"/>
              <a:gd name="connsiteY0" fmla="*/ 2124398 h 4789864"/>
              <a:gd name="connsiteX1" fmla="*/ 2224087 w 2237068"/>
              <a:gd name="connsiteY1" fmla="*/ 0 h 4789864"/>
              <a:gd name="connsiteX2" fmla="*/ 1547719 w 2237068"/>
              <a:gd name="connsiteY2" fmla="*/ 4435798 h 4789864"/>
              <a:gd name="connsiteX3" fmla="*/ 0 w 2237068"/>
              <a:gd name="connsiteY3" fmla="*/ 2124398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3055731 h 4789864"/>
              <a:gd name="connsiteX1" fmla="*/ 3630084 w 3643065"/>
              <a:gd name="connsiteY1" fmla="*/ 0 h 4789864"/>
              <a:gd name="connsiteX2" fmla="*/ 2953716 w 3643065"/>
              <a:gd name="connsiteY2" fmla="*/ 4435798 h 4789864"/>
              <a:gd name="connsiteX3" fmla="*/ 0 w 3643065"/>
              <a:gd name="connsiteY3" fmla="*/ 3055731 h 4789864"/>
              <a:gd name="connsiteX0" fmla="*/ 0 w 3643065"/>
              <a:gd name="connsiteY0" fmla="*/ 2818664 h 4789864"/>
              <a:gd name="connsiteX1" fmla="*/ 3630084 w 3643065"/>
              <a:gd name="connsiteY1" fmla="*/ 0 h 4789864"/>
              <a:gd name="connsiteX2" fmla="*/ 2953716 w 3643065"/>
              <a:gd name="connsiteY2" fmla="*/ 4435798 h 4789864"/>
              <a:gd name="connsiteX3" fmla="*/ 0 w 3643065"/>
              <a:gd name="connsiteY3" fmla="*/ 2818664 h 4789864"/>
              <a:gd name="connsiteX0" fmla="*/ 0 w 3643065"/>
              <a:gd name="connsiteY0" fmla="*/ 3098064 h 4789864"/>
              <a:gd name="connsiteX1" fmla="*/ 3630084 w 3643065"/>
              <a:gd name="connsiteY1" fmla="*/ 0 h 4789864"/>
              <a:gd name="connsiteX2" fmla="*/ 2953716 w 3643065"/>
              <a:gd name="connsiteY2" fmla="*/ 4435798 h 4789864"/>
              <a:gd name="connsiteX3" fmla="*/ 0 w 3643065"/>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3645798"/>
              <a:gd name="connsiteY0" fmla="*/ 3098064 h 4789864"/>
              <a:gd name="connsiteX1" fmla="*/ 3632817 w 3645798"/>
              <a:gd name="connsiteY1" fmla="*/ 0 h 4789864"/>
              <a:gd name="connsiteX2" fmla="*/ 2956449 w 3645798"/>
              <a:gd name="connsiteY2" fmla="*/ 4435798 h 4789864"/>
              <a:gd name="connsiteX3" fmla="*/ 2733 w 3645798"/>
              <a:gd name="connsiteY3" fmla="*/ 3098064 h 4789864"/>
              <a:gd name="connsiteX0" fmla="*/ 2733 w 6003764"/>
              <a:gd name="connsiteY0" fmla="*/ 4440238 h 4789864"/>
              <a:gd name="connsiteX1" fmla="*/ 5990783 w 6003764"/>
              <a:gd name="connsiteY1" fmla="*/ 0 h 4789864"/>
              <a:gd name="connsiteX2" fmla="*/ 5314415 w 6003764"/>
              <a:gd name="connsiteY2" fmla="*/ 4435798 h 4789864"/>
              <a:gd name="connsiteX3" fmla="*/ 2733 w 6003764"/>
              <a:gd name="connsiteY3" fmla="*/ 4440238 h 4789864"/>
              <a:gd name="connsiteX0" fmla="*/ 2733 w 6003764"/>
              <a:gd name="connsiteY0" fmla="*/ 4440238 h 4462938"/>
              <a:gd name="connsiteX1" fmla="*/ 5990783 w 6003764"/>
              <a:gd name="connsiteY1" fmla="*/ 0 h 4462938"/>
              <a:gd name="connsiteX2" fmla="*/ 5314415 w 6003764"/>
              <a:gd name="connsiteY2" fmla="*/ 4435798 h 4462938"/>
              <a:gd name="connsiteX3" fmla="*/ 2733 w 6003764"/>
              <a:gd name="connsiteY3" fmla="*/ 4440238 h 4462938"/>
            </a:gdLst>
            <a:ahLst/>
            <a:cxnLst>
              <a:cxn ang="0">
                <a:pos x="connsiteX0" y="connsiteY0"/>
              </a:cxn>
              <a:cxn ang="0">
                <a:pos x="connsiteX1" y="connsiteY1"/>
              </a:cxn>
              <a:cxn ang="0">
                <a:pos x="connsiteX2" y="connsiteY2"/>
              </a:cxn>
              <a:cxn ang="0">
                <a:pos x="connsiteX3" y="connsiteY3"/>
              </a:cxn>
            </a:cxnLst>
            <a:rect l="l" t="t" r="r" b="b"/>
            <a:pathLst>
              <a:path w="6003764" h="4462938">
                <a:moveTo>
                  <a:pt x="2733" y="4440238"/>
                </a:moveTo>
                <a:cubicBezTo>
                  <a:pt x="13861" y="4462938"/>
                  <a:pt x="6003764" y="33132"/>
                  <a:pt x="5990783" y="0"/>
                </a:cubicBezTo>
                <a:cubicBezTo>
                  <a:pt x="5765327" y="1478599"/>
                  <a:pt x="5294338" y="4438866"/>
                  <a:pt x="5314415" y="4435798"/>
                </a:cubicBezTo>
                <a:cubicBezTo>
                  <a:pt x="5299994" y="4441736"/>
                  <a:pt x="0" y="4434663"/>
                  <a:pt x="2733" y="4440238"/>
                </a:cubicBezTo>
                <a:close/>
              </a:path>
            </a:pathLst>
          </a:custGeom>
          <a:solidFill>
            <a:schemeClr val="bg1">
              <a:lumMod val="75000"/>
            </a:schemeClr>
          </a:solidFill>
          <a:ln>
            <a:noFill/>
          </a:ln>
        </p:spPr>
        <p:txBody>
          <a:bodyPr anchor="b"/>
          <a:lstStyle>
            <a:lvl1pPr algn="ctr">
              <a:defRPr baseline="0"/>
            </a:lvl1pPr>
          </a:lstStyle>
          <a:p>
            <a:r>
              <a:rPr lang="en-US"/>
              <a:t>Image Area</a:t>
            </a:r>
          </a:p>
          <a:p>
            <a:endParaRPr lang="en-US"/>
          </a:p>
          <a:p>
            <a:endParaRPr lang="en-US"/>
          </a:p>
        </p:txBody>
      </p:sp>
      <p:sp>
        <p:nvSpPr>
          <p:cNvPr id="2" name="Title 1"/>
          <p:cNvSpPr>
            <a:spLocks noGrp="1"/>
          </p:cNvSpPr>
          <p:nvPr>
            <p:ph type="ctrTitle"/>
          </p:nvPr>
        </p:nvSpPr>
        <p:spPr>
          <a:xfrm>
            <a:off x="691723" y="2002853"/>
            <a:ext cx="7969100" cy="1121835"/>
          </a:xfrm>
        </p:spPr>
        <p:txBody>
          <a:bodyPr anchor="b" anchorCtr="0">
            <a:normAutofit/>
          </a:bodyPr>
          <a:lstStyle>
            <a:lvl1pPr algn="l">
              <a:defRPr sz="4267"/>
            </a:lvl1pPr>
          </a:lstStyle>
          <a:p>
            <a:r>
              <a:rPr lang="en-US"/>
              <a:t>Click to edit Master title style</a:t>
            </a:r>
          </a:p>
        </p:txBody>
      </p:sp>
      <p:sp>
        <p:nvSpPr>
          <p:cNvPr id="3" name="Subtitle 2"/>
          <p:cNvSpPr>
            <a:spLocks noGrp="1"/>
          </p:cNvSpPr>
          <p:nvPr>
            <p:ph type="subTitle" idx="1"/>
          </p:nvPr>
        </p:nvSpPr>
        <p:spPr>
          <a:xfrm>
            <a:off x="691719" y="3254700"/>
            <a:ext cx="6470112" cy="867389"/>
          </a:xfrm>
        </p:spPr>
        <p:txBody>
          <a:bodyPr lIns="0" tIns="0" rIns="0" bIns="0">
            <a:noAutofit/>
          </a:bodyPr>
          <a:lstStyle>
            <a:lvl1pPr marL="0" indent="0" algn="l">
              <a:buNone/>
              <a:defRPr sz="2400">
                <a:solidFill>
                  <a:srgbClr val="32A93A"/>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0357" y="218403"/>
            <a:ext cx="2247769" cy="1699760"/>
          </a:xfrm>
          <a:prstGeom prst="rect">
            <a:avLst/>
          </a:prstGeom>
        </p:spPr>
      </p:pic>
      <p:sp>
        <p:nvSpPr>
          <p:cNvPr id="11" name="AutoShape 30"/>
          <p:cNvSpPr>
            <a:spLocks/>
          </p:cNvSpPr>
          <p:nvPr userDrawn="1"/>
        </p:nvSpPr>
        <p:spPr bwMode="auto">
          <a:xfrm>
            <a:off x="10354733" y="2"/>
            <a:ext cx="1837267" cy="2273300"/>
          </a:xfrm>
          <a:custGeom>
            <a:avLst/>
            <a:gdLst/>
            <a:ahLst/>
            <a:cxnLst/>
            <a:rect l="0" t="0" r="r" b="b"/>
            <a:pathLst>
              <a:path w="21600" h="21600">
                <a:moveTo>
                  <a:pt x="21600" y="4990"/>
                </a:moveTo>
                <a:lnTo>
                  <a:pt x="11049" y="9793"/>
                </a:lnTo>
                <a:lnTo>
                  <a:pt x="13073" y="0"/>
                </a:lnTo>
                <a:lnTo>
                  <a:pt x="4544" y="0"/>
                </a:lnTo>
                <a:lnTo>
                  <a:pt x="0" y="21600"/>
                </a:lnTo>
                <a:lnTo>
                  <a:pt x="21600" y="11390"/>
                </a:lnTo>
                <a:cubicBezTo>
                  <a:pt x="21600" y="11390"/>
                  <a:pt x="21600" y="4990"/>
                  <a:pt x="21600" y="4990"/>
                </a:cubicBezTo>
                <a:close/>
                <a:moveTo>
                  <a:pt x="21600" y="4990"/>
                </a:moveTo>
              </a:path>
            </a:pathLst>
          </a:custGeom>
          <a:solidFill>
            <a:schemeClr val="accent1"/>
          </a:solidFill>
          <a:ln>
            <a:noFill/>
          </a:ln>
        </p:spPr>
        <p:txBody>
          <a:bodyPr lIns="0" tIns="0" rIns="0" bIns="0"/>
          <a:lstStyle/>
          <a:p>
            <a:endParaRPr lang="en-US" sz="2400"/>
          </a:p>
        </p:txBody>
      </p:sp>
      <p:sp>
        <p:nvSpPr>
          <p:cNvPr id="16" name="Text Placeholder 15"/>
          <p:cNvSpPr>
            <a:spLocks noGrp="1"/>
          </p:cNvSpPr>
          <p:nvPr>
            <p:ph type="body" sz="quarter" idx="12" hasCustomPrompt="1"/>
          </p:nvPr>
        </p:nvSpPr>
        <p:spPr>
          <a:xfrm>
            <a:off x="677336" y="5961193"/>
            <a:ext cx="2976033" cy="427347"/>
          </a:xfrm>
        </p:spPr>
        <p:txBody>
          <a:bodyPr lIns="0" tIns="0" rIns="0" bIns="0"/>
          <a:lstStyle>
            <a:lvl1pPr marL="0" algn="l" defTabSz="609585" rtl="0" eaLnBrk="1" latinLnBrk="0" hangingPunct="1">
              <a:defRPr lang="en-US" sz="1600" kern="1200" dirty="0" smtClean="0">
                <a:solidFill>
                  <a:schemeClr val="tx1"/>
                </a:solidFill>
                <a:latin typeface="+mn-lt"/>
                <a:ea typeface="+mn-ea"/>
                <a:cs typeface="+mn-cs"/>
              </a:defRPr>
            </a:lvl1pPr>
          </a:lstStyle>
          <a:p>
            <a:pPr lvl="0"/>
            <a:r>
              <a:rPr lang="en-US"/>
              <a:t>Date here</a:t>
            </a:r>
          </a:p>
        </p:txBody>
      </p:sp>
    </p:spTree>
    <p:extLst>
      <p:ext uri="{BB962C8B-B14F-4D97-AF65-F5344CB8AC3E}">
        <p14:creationId xmlns:p14="http://schemas.microsoft.com/office/powerpoint/2010/main" val="3271113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114800" y="2438400"/>
            <a:ext cx="8077200" cy="4419600"/>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vert="horz" lIns="0" tIns="0" rIns="0" bIns="0" rtlCol="0" anchor="ctr">
            <a:noAutofit/>
          </a:bodyPr>
          <a:lstStyle>
            <a:lvl1pPr marL="0" marR="0" indent="0" algn="ctr" defTabSz="609585" rtl="0" eaLnBrk="1" fontAlgn="auto" latinLnBrk="0" hangingPunct="1">
              <a:lnSpc>
                <a:spcPct val="100000"/>
              </a:lnSpc>
              <a:spcBef>
                <a:spcPts val="0"/>
              </a:spcBef>
              <a:spcAft>
                <a:spcPts val="800"/>
              </a:spcAft>
              <a:buClrTx/>
              <a:buSzTx/>
              <a:buFont typeface="Arial"/>
              <a:buNone/>
              <a:tabLst/>
              <a:defRPr lang="en-US" sz="2400" kern="1200" baseline="0" dirty="0" smtClean="0">
                <a:solidFill>
                  <a:schemeClr val="tx1"/>
                </a:solidFill>
                <a:latin typeface="+mn-lt"/>
                <a:ea typeface="+mn-ea"/>
                <a:cs typeface="+mn-cs"/>
              </a:defRPr>
            </a:lvl1p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457189" indent="-457189">
              <a:buFont typeface="+mj-lt"/>
              <a:buAutoNum type="arabicPeriod"/>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635F78A-E13B-774D-ADB8-E6F6A9A5D201}" type="slidenum">
              <a:rPr lang="en-US" smtClean="0"/>
              <a:pPr/>
              <a:t>‹#›</a:t>
            </a:fld>
            <a:endParaRPr lang="en-US"/>
          </a:p>
        </p:txBody>
      </p:sp>
    </p:spTree>
    <p:extLst>
      <p:ext uri="{BB962C8B-B14F-4D97-AF65-F5344CB8AC3E}">
        <p14:creationId xmlns:p14="http://schemas.microsoft.com/office/powerpoint/2010/main" val="422191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7268" y="2419209"/>
            <a:ext cx="8884859" cy="1362075"/>
          </a:xfrm>
        </p:spPr>
        <p:txBody>
          <a:bodyPr anchor="t"/>
          <a:lstStyle>
            <a:lvl1pPr algn="l">
              <a:defRPr sz="4000" b="0" i="0" cap="none">
                <a:solidFill>
                  <a:schemeClr val="tx1"/>
                </a:solidFill>
              </a:defRPr>
            </a:lvl1pPr>
          </a:lstStyle>
          <a:p>
            <a:r>
              <a:rPr lang="en-US"/>
              <a:t>Click to edit Master title style</a:t>
            </a:r>
          </a:p>
        </p:txBody>
      </p:sp>
      <p:sp>
        <p:nvSpPr>
          <p:cNvPr id="8" name="AutoShape 1"/>
          <p:cNvSpPr>
            <a:spLocks/>
          </p:cNvSpPr>
          <p:nvPr userDrawn="1"/>
        </p:nvSpPr>
        <p:spPr bwMode="auto">
          <a:xfrm>
            <a:off x="321734" y="4200203"/>
            <a:ext cx="9298517" cy="2662239"/>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endParaRPr lang="en-US" sz="2400"/>
          </a:p>
        </p:txBody>
      </p:sp>
      <p:sp>
        <p:nvSpPr>
          <p:cNvPr id="9" name="AutoShape 2"/>
          <p:cNvSpPr>
            <a:spLocks/>
          </p:cNvSpPr>
          <p:nvPr userDrawn="1"/>
        </p:nvSpPr>
        <p:spPr bwMode="auto">
          <a:xfrm>
            <a:off x="9748942" y="215901"/>
            <a:ext cx="2442633" cy="3890963"/>
          </a:xfrm>
          <a:custGeom>
            <a:avLst/>
            <a:gdLst/>
            <a:ahLst/>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p:spPr>
        <p:txBody>
          <a:bodyPr lIns="0" tIns="0" rIns="0" bIns="0"/>
          <a:lstStyle/>
          <a:p>
            <a:endParaRPr lang="en-US" sz="2400"/>
          </a:p>
        </p:txBody>
      </p:sp>
    </p:spTree>
    <p:extLst>
      <p:ext uri="{BB962C8B-B14F-4D97-AF65-F5344CB8AC3E}">
        <p14:creationId xmlns:p14="http://schemas.microsoft.com/office/powerpoint/2010/main" val="325931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0"/>
            <a:ext cx="10972800" cy="944561"/>
          </a:xfrm>
          <a:prstGeom prst="rect">
            <a:avLst/>
          </a:prstGeom>
        </p:spPr>
        <p:txBody>
          <a:bodyPr vert="horz" lIns="91440" tIns="45720" rIns="91440" bIns="45720" rtlCol="0" anchor="b" anchorCtr="0">
            <a:normAutofit/>
          </a:bodyPr>
          <a:lstStyle/>
          <a:p>
            <a:r>
              <a:rPr lang="en-US"/>
              <a:t>Click to edit Master title style</a:t>
            </a:r>
          </a:p>
        </p:txBody>
      </p:sp>
      <p:sp>
        <p:nvSpPr>
          <p:cNvPr id="9" name="Text Placeholder 2"/>
          <p:cNvSpPr>
            <a:spLocks noGrp="1"/>
          </p:cNvSpPr>
          <p:nvPr>
            <p:ph idx="1"/>
          </p:nvPr>
        </p:nvSpPr>
        <p:spPr>
          <a:xfrm>
            <a:off x="609600" y="1371602"/>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737600" y="6492876"/>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82334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E8E4C-894F-408F-B5C2-FEF50D448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05959E-19AA-4F8E-AA69-47A55B924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8E13-6A32-4B74-BCC1-E10AE3F830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19AF7D1-3139-42C0-AB97-67E57D6CA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9EB57-8AB9-43E1-B693-2CB899A94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60899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8BA-5D09-4560-9EC1-02378B5093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2D042-CB94-4A74-B7DC-83DCED52A5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86A6FF-C06C-4417-B57F-FCA3C7F5DBE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C7753D-1479-41E1-B668-E75A0A13B9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78A64-9886-48BB-AD3A-A0525E54C432}"/>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1333806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A56AF-C22F-4C90-BCB1-9589EC728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033DF-7798-4DED-9257-7168916E5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7DC59-70C3-4B5C-AC00-AE99975625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91A2B-21D0-4D4C-B78C-BADEF931F4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9DE4F56-37CC-45DE-AF4A-5601DFAF2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48D45-1CFA-4122-9348-A77F864EE97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02842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2FE4-419D-45E4-B41B-EAD3AE7E67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FC6177-F2F6-48A1-AF86-42F929803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FF9C8A-9AD2-4E84-B678-839644F839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D777D4-AB10-422A-82B7-1386BCDF6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63CBF-BA4E-4225-B24C-159898960B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0F3653-D52D-4BA0-82F6-75E68C07E3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4A23787-A19F-4A2C-86CF-E9C57AC5EB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8203EE-EEF6-4D84-9645-7A1CF660BED7}"/>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1608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E864-B5AA-4272-9511-0D62900531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8ED826-FF6D-4A24-B1B3-DB744B5E88D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CDA014B-3C1A-4354-8AB3-83DF6A01B5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410B8-DA21-4842-A12B-1520250ED98F}"/>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240725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BFC43C-7D1C-42AF-A30C-0ACC48FEB48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29CF148-CB8D-451F-8D76-BE9D11AB16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279624-9767-4A18-8364-3F191CA2C416}"/>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315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7DA1-BCF3-4415-9726-7B05C9ADB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BFE8B-9DD8-47C4-8554-42BFDFEDD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2549A-75A6-4BB9-ADF8-DB73EB161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87BB02-E249-47E9-B316-040E9B4DB9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979964A-67EF-4D1B-8469-CB24D3DDB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C8A090-6875-40FA-931F-CD8C7CCFD48E}"/>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429267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8272-F16F-4D0D-A365-2B117F538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752DCE-736A-407C-8402-D2D50DE807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6E6A70-272C-485E-8C1B-73111DC6E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9FE72-8311-4092-A4DE-F0C772A3C2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755EA5-BA44-44B4-8EA8-9237855B3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F7ECC8-B814-41F5-9999-879D4D1AD7E5}"/>
              </a:ext>
            </a:extLst>
          </p:cNvPr>
          <p:cNvSpPr>
            <a:spLocks noGrp="1"/>
          </p:cNvSpPr>
          <p:nvPr>
            <p:ph type="sldNum" sz="quarter" idx="12"/>
          </p:nvPr>
        </p:nvSpPr>
        <p:spPr/>
        <p:txBody>
          <a:bodyPr/>
          <a:lstStyle/>
          <a:p>
            <a:fld id="{C8D2D1EF-3C94-4471-A175-8C9FBA0A255E}" type="slidenum">
              <a:rPr lang="en-US" smtClean="0"/>
              <a:t>‹#›</a:t>
            </a:fld>
            <a:endParaRPr lang="en-US"/>
          </a:p>
        </p:txBody>
      </p:sp>
    </p:spTree>
    <p:extLst>
      <p:ext uri="{BB962C8B-B14F-4D97-AF65-F5344CB8AC3E}">
        <p14:creationId xmlns:p14="http://schemas.microsoft.com/office/powerpoint/2010/main" val="356864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ADAEC-8C00-40E9-81CE-A8CF61DCF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3840FB-48CC-4D5F-B57F-695B278E3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3D741-F83C-4695-8C64-4BB44200DE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2E4CCA6-10CE-48BA-B0F5-5C311C5644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57BDB-C6AF-458A-B3FE-A4ECB480F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2D1EF-3C94-4471-A175-8C9FBA0A255E}" type="slidenum">
              <a:rPr lang="en-US" smtClean="0"/>
              <a:t>‹#›</a:t>
            </a:fld>
            <a:endParaRPr lang="en-US"/>
          </a:p>
        </p:txBody>
      </p:sp>
    </p:spTree>
    <p:extLst>
      <p:ext uri="{BB962C8B-B14F-4D97-AF65-F5344CB8AC3E}">
        <p14:creationId xmlns:p14="http://schemas.microsoft.com/office/powerpoint/2010/main" val="78806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s://energystoragect.com/enrollment-applic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nergystoragect.com/cobranding-terms-and-conditions-for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ergystoragect.com/application-process-working-grou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puc.state.ct.us/dockcurr.nsf/All/CA615213D2C0250F85258AF5004C046C?OpenDocume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energystoragect.com/new-technologies-request-application/" TargetMode="External"/><Relationship Id="rId4" Type="http://schemas.openxmlformats.org/officeDocument/2006/relationships/hyperlink" Target="https://energystoragect.com/submitted_ess_system_status_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52065" y="2195840"/>
            <a:ext cx="7969100" cy="1121835"/>
          </a:xfrm>
        </p:spPr>
        <p:txBody>
          <a:bodyPr>
            <a:noAutofit/>
          </a:bodyPr>
          <a:lstStyle/>
          <a:p>
            <a:pPr algn="ctr"/>
            <a:r>
              <a:rPr lang="en-US" sz="3600" dirty="0">
                <a:latin typeface="Arial"/>
                <a:cs typeface="Arial"/>
              </a:rPr>
              <a:t>Energy Storage Solutions</a:t>
            </a:r>
            <a:br>
              <a:rPr lang="en-US" sz="3600" dirty="0">
                <a:latin typeface="Arial"/>
                <a:cs typeface="Arial"/>
              </a:rPr>
            </a:br>
            <a:r>
              <a:rPr lang="en-US" sz="3600" dirty="0">
                <a:latin typeface="Arial"/>
                <a:cs typeface="Arial"/>
              </a:rPr>
              <a:t>July 2024 Contractor Training</a:t>
            </a:r>
            <a:endParaRPr lang="en-US" dirty="0"/>
          </a:p>
        </p:txBody>
      </p:sp>
      <p:pic>
        <p:nvPicPr>
          <p:cNvPr id="7" name="Picture 4" descr="Eversource Programs Available to Help Manage Energy Bills | Greenwich  Sentinel">
            <a:extLst>
              <a:ext uri="{FF2B5EF4-FFF2-40B4-BE49-F238E27FC236}">
                <a16:creationId xmlns:a16="http://schemas.microsoft.com/office/drawing/2014/main" id="{32A9401E-4316-4458-A2A2-80D09D017A12}"/>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273024" y="916388"/>
            <a:ext cx="3402653" cy="864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ared Clean Energy Facilities Program (SCEF Program) Year 1 Bidder&amp;#39;s  Conference">
            <a:extLst>
              <a:ext uri="{FF2B5EF4-FFF2-40B4-BE49-F238E27FC236}">
                <a16:creationId xmlns:a16="http://schemas.microsoft.com/office/drawing/2014/main" id="{E22B275C-C0D6-4F9F-AB53-DC06A53BAB9C}"/>
              </a:ext>
            </a:extLst>
          </p:cNvPr>
          <p:cNvPicPr>
            <a:picLocks noChangeAspect="1" noChangeArrowheads="1"/>
          </p:cNvPicPr>
          <p:nvPr/>
        </p:nvPicPr>
        <p:blipFill rotWithShape="1">
          <a:blip r:embed="rId4" cstate="hqprint">
            <a:extLst>
              <a:ext uri="{28A0092B-C50C-407E-A947-70E740481C1C}">
                <a14:useLocalDpi xmlns:a14="http://schemas.microsoft.com/office/drawing/2010/main"/>
              </a:ext>
            </a:extLst>
          </a:blip>
          <a:srcRect/>
          <a:stretch/>
        </p:blipFill>
        <p:spPr bwMode="auto">
          <a:xfrm>
            <a:off x="7085053" y="916389"/>
            <a:ext cx="3001392" cy="858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Placeholder 1">
            <a:extLst>
              <a:ext uri="{FF2B5EF4-FFF2-40B4-BE49-F238E27FC236}">
                <a16:creationId xmlns:a16="http://schemas.microsoft.com/office/drawing/2014/main" id="{0A8311AB-9AE3-ADDA-755C-8E77629A0959}"/>
              </a:ext>
            </a:extLst>
          </p:cNvPr>
          <p:cNvPicPr>
            <a:picLocks noChangeAspect="1"/>
          </p:cNvPicPr>
          <p:nvPr/>
        </p:nvPicPr>
        <p:blipFill rotWithShape="1">
          <a:blip r:embed="rId5">
            <a:extLst>
              <a:ext uri="{28A0092B-C50C-407E-A947-70E740481C1C}">
                <a14:useLocalDpi xmlns:a14="http://schemas.microsoft.com/office/drawing/2010/main" val="0"/>
              </a:ext>
            </a:extLst>
          </a:blip>
          <a:srcRect l="9221" t="102" r="36617" b="-102"/>
          <a:stretch/>
        </p:blipFill>
        <p:spPr>
          <a:xfrm>
            <a:off x="0" y="2395061"/>
            <a:ext cx="8005019" cy="4462939"/>
          </a:xfrm>
          <a:prstGeom prst="rtTriangle">
            <a:avLst/>
          </a:prstGeom>
        </p:spPr>
      </p:pic>
    </p:spTree>
    <p:extLst>
      <p:ext uri="{BB962C8B-B14F-4D97-AF65-F5344CB8AC3E}">
        <p14:creationId xmlns:p14="http://schemas.microsoft.com/office/powerpoint/2010/main" val="1876804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10</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Salesforce Demo</a:t>
            </a:r>
            <a:endParaRPr lang="en-US" sz="8800"/>
          </a:p>
        </p:txBody>
      </p:sp>
      <p:sp>
        <p:nvSpPr>
          <p:cNvPr id="5" name="Content Placeholder 2">
            <a:extLst>
              <a:ext uri="{FF2B5EF4-FFF2-40B4-BE49-F238E27FC236}">
                <a16:creationId xmlns:a16="http://schemas.microsoft.com/office/drawing/2014/main" id="{FBDD58BD-7E70-803B-3219-CCF4219D92C7}"/>
              </a:ext>
            </a:extLst>
          </p:cNvPr>
          <p:cNvSpPr>
            <a:spLocks noGrp="1"/>
          </p:cNvSpPr>
          <p:nvPr>
            <p:ph idx="1"/>
          </p:nvPr>
        </p:nvSpPr>
        <p:spPr>
          <a:xfrm>
            <a:off x="3267818" y="3022481"/>
            <a:ext cx="5656364" cy="2051636"/>
          </a:xfrm>
        </p:spPr>
        <p:txBody>
          <a:bodyPr vert="horz" lIns="91440" tIns="45720" rIns="91440" bIns="45720" rtlCol="0" anchor="t">
            <a:normAutofit/>
          </a:bodyPr>
          <a:lstStyle/>
          <a:p>
            <a:pPr marL="457200" lvl="1" indent="0" algn="ctr" fontAlgn="base">
              <a:spcAft>
                <a:spcPts val="1600"/>
              </a:spcAft>
              <a:buNone/>
            </a:pPr>
            <a:r>
              <a:rPr lang="en-US" sz="2800" dirty="0">
                <a:solidFill>
                  <a:schemeClr val="accent3"/>
                </a:solidFill>
                <a:latin typeface="Arial"/>
                <a:cs typeface="Arial"/>
                <a:hlinkClick r:id="rId3">
                  <a:extLst>
                    <a:ext uri="{A12FA001-AC4F-418D-AE19-62706E023703}">
                      <ahyp:hlinkClr xmlns:ahyp="http://schemas.microsoft.com/office/drawing/2018/hyperlinkcolor" val="tx"/>
                    </a:ext>
                  </a:extLst>
                </a:hlinkClick>
              </a:rPr>
              <a:t>Energy Storage Solutions Contractor Portal</a:t>
            </a:r>
            <a:endParaRPr lang="en-US" sz="280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90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lstStyle/>
          <a:p>
            <a:r>
              <a:rPr lang="en-US" sz="4000">
                <a:solidFill>
                  <a:srgbClr val="00B050"/>
                </a:solidFill>
                <a:latin typeface="Arial" panose="020B0604020202020204" pitchFamily="34" charset="0"/>
                <a:cs typeface="Arial" panose="020B0604020202020204" pitchFamily="34" charset="0"/>
              </a:rPr>
              <a:t>Website Walkthrough</a:t>
            </a:r>
          </a:p>
        </p:txBody>
      </p:sp>
      <p:pic>
        <p:nvPicPr>
          <p:cNvPr id="5" name="Picture 4">
            <a:extLst>
              <a:ext uri="{FF2B5EF4-FFF2-40B4-BE49-F238E27FC236}">
                <a16:creationId xmlns:a16="http://schemas.microsoft.com/office/drawing/2014/main" id="{336D39D8-64F5-B945-48BA-D232D8D85472}"/>
              </a:ext>
            </a:extLst>
          </p:cNvPr>
          <p:cNvPicPr>
            <a:picLocks noChangeAspect="1"/>
          </p:cNvPicPr>
          <p:nvPr/>
        </p:nvPicPr>
        <p:blipFill>
          <a:blip r:embed="rId3"/>
          <a:stretch>
            <a:fillRect/>
          </a:stretch>
        </p:blipFill>
        <p:spPr>
          <a:xfrm>
            <a:off x="0" y="1454050"/>
            <a:ext cx="12192000" cy="5403950"/>
          </a:xfrm>
          <a:prstGeom prst="rect">
            <a:avLst/>
          </a:prstGeom>
        </p:spPr>
      </p:pic>
      <p:sp>
        <p:nvSpPr>
          <p:cNvPr id="3" name="Oval 2">
            <a:extLst>
              <a:ext uri="{FF2B5EF4-FFF2-40B4-BE49-F238E27FC236}">
                <a16:creationId xmlns:a16="http://schemas.microsoft.com/office/drawing/2014/main" id="{FED9A821-5CB4-1FAA-9C67-B0532463264C}"/>
              </a:ext>
            </a:extLst>
          </p:cNvPr>
          <p:cNvSpPr/>
          <p:nvPr/>
        </p:nvSpPr>
        <p:spPr>
          <a:xfrm>
            <a:off x="8820205" y="1572658"/>
            <a:ext cx="992697" cy="45440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02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dirty="0">
                <a:latin typeface="Arial"/>
                <a:cs typeface="Arial"/>
              </a:rPr>
              <a:t>Incentive Reservations &amp; Estimates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564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2F83AC-720E-AAFF-E0A3-95EA735ECF14}"/>
              </a:ext>
            </a:extLst>
          </p:cNvPr>
          <p:cNvSpPr>
            <a:spLocks noGrp="1"/>
          </p:cNvSpPr>
          <p:nvPr>
            <p:ph type="sldNum" sz="quarter" idx="12"/>
          </p:nvPr>
        </p:nvSpPr>
        <p:spPr/>
        <p:txBody>
          <a:bodyPr/>
          <a:lstStyle/>
          <a:p>
            <a:fld id="{C8D2D1EF-3C94-4471-A175-8C9FBA0A255E}" type="slidenum">
              <a:rPr lang="en-US" smtClean="0"/>
              <a:t>13</a:t>
            </a:fld>
            <a:endParaRPr lang="en-US"/>
          </a:p>
        </p:txBody>
      </p:sp>
      <p:sp>
        <p:nvSpPr>
          <p:cNvPr id="6" name="Title 5">
            <a:extLst>
              <a:ext uri="{FF2B5EF4-FFF2-40B4-BE49-F238E27FC236}">
                <a16:creationId xmlns:a16="http://schemas.microsoft.com/office/drawing/2014/main" id="{1A3E54D7-07C1-C416-985C-B894BE918208}"/>
              </a:ext>
            </a:extLst>
          </p:cNvPr>
          <p:cNvSpPr>
            <a:spLocks noGrp="1"/>
          </p:cNvSpPr>
          <p:nvPr>
            <p:ph type="title"/>
          </p:nvPr>
        </p:nvSpPr>
        <p:spPr>
          <a:xfrm>
            <a:off x="838200" y="307495"/>
            <a:ext cx="10515600" cy="132556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b="0" i="0" u="none" strike="noStrike" kern="1200" cap="none" spc="0" normalizeH="0" baseline="0" noProof="0">
                <a:ln>
                  <a:noFill/>
                </a:ln>
                <a:solidFill>
                  <a:srgbClr val="00B050"/>
                </a:solidFill>
                <a:effectLst/>
                <a:uLnTx/>
                <a:uFillTx/>
                <a:latin typeface="Arial" panose="020B0604020202020204" pitchFamily="34" charset="0"/>
                <a:ea typeface="+mn-ea"/>
                <a:cs typeface="Arial" panose="020B0604020202020204" pitchFamily="34" charset="0"/>
              </a:rPr>
              <a:t>Incentive Calculator</a:t>
            </a:r>
            <a:endParaRPr lang="en-US" sz="8800"/>
          </a:p>
        </p:txBody>
      </p:sp>
      <p:pic>
        <p:nvPicPr>
          <p:cNvPr id="3" name="Picture 2" descr="A screenshot of a calculator&#10;&#10;Description automatically generated">
            <a:extLst>
              <a:ext uri="{FF2B5EF4-FFF2-40B4-BE49-F238E27FC236}">
                <a16:creationId xmlns:a16="http://schemas.microsoft.com/office/drawing/2014/main" id="{BEA66778-9090-C1E2-5C70-1B431B8818E1}"/>
              </a:ext>
            </a:extLst>
          </p:cNvPr>
          <p:cNvPicPr>
            <a:picLocks noChangeAspect="1"/>
          </p:cNvPicPr>
          <p:nvPr/>
        </p:nvPicPr>
        <p:blipFill>
          <a:blip r:embed="rId3"/>
          <a:stretch>
            <a:fillRect/>
          </a:stretch>
        </p:blipFill>
        <p:spPr>
          <a:xfrm>
            <a:off x="2954311" y="1417304"/>
            <a:ext cx="6597144" cy="5092754"/>
          </a:xfrm>
          <a:prstGeom prst="rect">
            <a:avLst/>
          </a:prstGeom>
        </p:spPr>
      </p:pic>
    </p:spTree>
    <p:extLst>
      <p:ext uri="{BB962C8B-B14F-4D97-AF65-F5344CB8AC3E}">
        <p14:creationId xmlns:p14="http://schemas.microsoft.com/office/powerpoint/2010/main" val="40377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DBF2C-0D65-F013-415E-D4FE3F286DA6}"/>
              </a:ext>
            </a:extLst>
          </p:cNvPr>
          <p:cNvSpPr>
            <a:spLocks noGrp="1"/>
          </p:cNvSpPr>
          <p:nvPr>
            <p:ph type="title"/>
          </p:nvPr>
        </p:nvSpPr>
        <p:spPr>
          <a:xfrm>
            <a:off x="562992" y="267471"/>
            <a:ext cx="10515600" cy="1325563"/>
          </a:xfrm>
        </p:spPr>
        <p:txBody>
          <a:bodyPr/>
          <a:lstStyle/>
          <a:p>
            <a:r>
              <a:rPr lang="en-US" sz="4000" dirty="0">
                <a:solidFill>
                  <a:srgbClr val="00B050"/>
                </a:solidFill>
                <a:latin typeface="Arial" panose="020B0604020202020204" pitchFamily="34" charset="0"/>
                <a:cs typeface="Arial" panose="020B0604020202020204" pitchFamily="34" charset="0"/>
              </a:rPr>
              <a:t>Energy Storage Solutions Cobranding</a:t>
            </a:r>
          </a:p>
        </p:txBody>
      </p:sp>
      <p:sp>
        <p:nvSpPr>
          <p:cNvPr id="4" name="TextBox 3">
            <a:extLst>
              <a:ext uri="{FF2B5EF4-FFF2-40B4-BE49-F238E27FC236}">
                <a16:creationId xmlns:a16="http://schemas.microsoft.com/office/drawing/2014/main" id="{932C8B6E-D0DC-B5EE-B07B-DC111463D45C}"/>
              </a:ext>
            </a:extLst>
          </p:cNvPr>
          <p:cNvSpPr txBox="1"/>
          <p:nvPr/>
        </p:nvSpPr>
        <p:spPr>
          <a:xfrm>
            <a:off x="642366" y="1593034"/>
            <a:ext cx="8170018" cy="923330"/>
          </a:xfrm>
          <a:prstGeom prst="rect">
            <a:avLst/>
          </a:prstGeom>
          <a:noFill/>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the Energy Storage Solutions logos in your marketing materials!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hlinkClick r:id="rId3"/>
              </a:rPr>
              <a:t>www.energystoragect.com/cobranding-terms-and-conditions-form</a:t>
            </a:r>
            <a:r>
              <a:rPr lang="en-US" dirty="0">
                <a:latin typeface="Arial" panose="020B0604020202020204" pitchFamily="34" charset="0"/>
                <a:cs typeface="Arial" panose="020B0604020202020204" pitchFamily="34" charset="0"/>
              </a:rPr>
              <a:t> to </a:t>
            </a:r>
            <a:r>
              <a:rPr lang="en-US">
                <a:latin typeface="Arial" panose="020B0604020202020204" pitchFamily="34" charset="0"/>
                <a:cs typeface="Arial" panose="020B0604020202020204" pitchFamily="34" charset="0"/>
              </a:rPr>
              <a:t>request access</a:t>
            </a:r>
            <a:endParaRPr lang="en-US"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2C77C819-7FF9-AC94-49D0-5661C4025906}"/>
              </a:ext>
            </a:extLst>
          </p:cNvPr>
          <p:cNvGrpSpPr/>
          <p:nvPr/>
        </p:nvGrpSpPr>
        <p:grpSpPr>
          <a:xfrm>
            <a:off x="643167" y="3289406"/>
            <a:ext cx="10180081" cy="2289843"/>
            <a:chOff x="559923" y="3372650"/>
            <a:chExt cx="10180081" cy="2289843"/>
          </a:xfrm>
        </p:grpSpPr>
        <p:pic>
          <p:nvPicPr>
            <p:cNvPr id="3" name="Picture 2" descr="A close-up of a sign&#10;&#10;Description automatically generated">
              <a:extLst>
                <a:ext uri="{FF2B5EF4-FFF2-40B4-BE49-F238E27FC236}">
                  <a16:creationId xmlns:a16="http://schemas.microsoft.com/office/drawing/2014/main" id="{EF8F9E98-D319-3900-4A18-7211E1D0D3DA}"/>
                </a:ext>
              </a:extLst>
            </p:cNvPr>
            <p:cNvPicPr>
              <a:picLocks noChangeAspect="1"/>
            </p:cNvPicPr>
            <p:nvPr/>
          </p:nvPicPr>
          <p:blipFill>
            <a:blip r:embed="rId4"/>
            <a:stretch>
              <a:fillRect/>
            </a:stretch>
          </p:blipFill>
          <p:spPr>
            <a:xfrm>
              <a:off x="559923" y="3372715"/>
              <a:ext cx="3265320" cy="2289683"/>
            </a:xfrm>
            <a:prstGeom prst="rect">
              <a:avLst/>
            </a:prstGeom>
          </p:spPr>
        </p:pic>
        <p:pic>
          <p:nvPicPr>
            <p:cNvPr id="6" name="Picture 5" descr="A close-up of a sign&#10;&#10;Description automatically generated">
              <a:extLst>
                <a:ext uri="{FF2B5EF4-FFF2-40B4-BE49-F238E27FC236}">
                  <a16:creationId xmlns:a16="http://schemas.microsoft.com/office/drawing/2014/main" id="{4C2FD2CD-D7CB-A4AB-F715-2C7CD5C21C6D}"/>
                </a:ext>
              </a:extLst>
            </p:cNvPr>
            <p:cNvPicPr>
              <a:picLocks noChangeAspect="1"/>
            </p:cNvPicPr>
            <p:nvPr/>
          </p:nvPicPr>
          <p:blipFill>
            <a:blip r:embed="rId5"/>
            <a:stretch>
              <a:fillRect/>
            </a:stretch>
          </p:blipFill>
          <p:spPr>
            <a:xfrm>
              <a:off x="7426860" y="3373285"/>
              <a:ext cx="3313144" cy="2286615"/>
            </a:xfrm>
            <a:prstGeom prst="rect">
              <a:avLst/>
            </a:prstGeom>
          </p:spPr>
        </p:pic>
        <p:pic>
          <p:nvPicPr>
            <p:cNvPr id="7" name="Picture 6" descr="A sign with blue and orange text&#10;&#10;Description automatically generated">
              <a:extLst>
                <a:ext uri="{FF2B5EF4-FFF2-40B4-BE49-F238E27FC236}">
                  <a16:creationId xmlns:a16="http://schemas.microsoft.com/office/drawing/2014/main" id="{12543F8C-427E-50C0-B24A-AE51C2F84BE7}"/>
                </a:ext>
              </a:extLst>
            </p:cNvPr>
            <p:cNvPicPr>
              <a:picLocks noChangeAspect="1"/>
            </p:cNvPicPr>
            <p:nvPr/>
          </p:nvPicPr>
          <p:blipFill>
            <a:blip r:embed="rId6"/>
            <a:stretch>
              <a:fillRect/>
            </a:stretch>
          </p:blipFill>
          <p:spPr>
            <a:xfrm>
              <a:off x="3951913" y="3372650"/>
              <a:ext cx="3346882" cy="2289843"/>
            </a:xfrm>
            <a:prstGeom prst="rect">
              <a:avLst/>
            </a:prstGeom>
          </p:spPr>
        </p:pic>
      </p:grpSp>
    </p:spTree>
    <p:extLst>
      <p:ext uri="{BB962C8B-B14F-4D97-AF65-F5344CB8AC3E}">
        <p14:creationId xmlns:p14="http://schemas.microsoft.com/office/powerpoint/2010/main" val="3098983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52702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0029-DCCD-4BBB-ADE4-ED609089AA29}"/>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1465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28DC-2087-3C45-186F-A8D2ED4D6E0C}"/>
              </a:ext>
            </a:extLst>
          </p:cNvPr>
          <p:cNvSpPr>
            <a:spLocks noGrp="1"/>
          </p:cNvSpPr>
          <p:nvPr>
            <p:ph type="title"/>
          </p:nvPr>
        </p:nvSpPr>
        <p:spPr>
          <a:xfrm>
            <a:off x="305540" y="211932"/>
            <a:ext cx="10515600" cy="1325563"/>
          </a:xfrm>
        </p:spPr>
        <p:txBody>
          <a:bodyPr/>
          <a:lstStyle/>
          <a:p>
            <a:endParaRPr lang="en-US" sz="4000" dirty="0">
              <a:solidFill>
                <a:srgbClr val="00B05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A394931-EA84-195F-E8A0-6CA7AE1EEB9F}"/>
              </a:ext>
            </a:extLst>
          </p:cNvPr>
          <p:cNvSpPr>
            <a:spLocks noGrp="1"/>
          </p:cNvSpPr>
          <p:nvPr>
            <p:ph idx="1"/>
          </p:nvPr>
        </p:nvSpPr>
        <p:spPr>
          <a:xfrm>
            <a:off x="243396" y="1690688"/>
            <a:ext cx="5852604" cy="4351338"/>
          </a:xfrm>
        </p:spPr>
        <p:txBody>
          <a:bodyPr>
            <a:normAutofit/>
          </a:bodyPr>
          <a:lstStyle/>
          <a:p>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06D031-3483-A1D9-0D5A-59DE46EF4AC6}"/>
              </a:ext>
            </a:extLst>
          </p:cNvPr>
          <p:cNvPicPr>
            <a:picLocks noChangeAspect="1"/>
          </p:cNvPicPr>
          <p:nvPr/>
        </p:nvPicPr>
        <p:blipFill>
          <a:blip r:embed="rId3"/>
          <a:stretch>
            <a:fillRect/>
          </a:stretch>
        </p:blipFill>
        <p:spPr>
          <a:xfrm>
            <a:off x="6968567" y="3108646"/>
            <a:ext cx="4116280" cy="2315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7271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42F34E-4C63-4CEB-9A17-11CB627BD295}"/>
              </a:ext>
            </a:extLst>
          </p:cNvPr>
          <p:cNvSpPr>
            <a:spLocks noGrp="1"/>
          </p:cNvSpPr>
          <p:nvPr>
            <p:ph type="title"/>
          </p:nvPr>
        </p:nvSpPr>
        <p:spPr/>
        <p:txBody>
          <a:bodyPr/>
          <a:lstStyle/>
          <a:p>
            <a:r>
              <a:rPr lang="en-US">
                <a:solidFill>
                  <a:schemeClr val="accent6"/>
                </a:solidFill>
                <a:latin typeface="Arial" panose="020B0604020202020204" pitchFamily="34" charset="0"/>
                <a:cs typeface="Arial" panose="020B0604020202020204" pitchFamily="34" charset="0"/>
              </a:rPr>
              <a:t>Agenda</a:t>
            </a:r>
          </a:p>
        </p:txBody>
      </p:sp>
      <p:sp>
        <p:nvSpPr>
          <p:cNvPr id="7" name="Content Placeholder 6">
            <a:extLst>
              <a:ext uri="{FF2B5EF4-FFF2-40B4-BE49-F238E27FC236}">
                <a16:creationId xmlns:a16="http://schemas.microsoft.com/office/drawing/2014/main" id="{49B3AAED-E709-4EBD-A091-2EC4B8DEA3DD}"/>
              </a:ext>
            </a:extLst>
          </p:cNvPr>
          <p:cNvSpPr>
            <a:spLocks noGrp="1"/>
          </p:cNvSpPr>
          <p:nvPr>
            <p:ph idx="1"/>
          </p:nvPr>
        </p:nvSpPr>
        <p:spPr/>
        <p:txBody>
          <a:bodyPr vert="horz" lIns="91440" tIns="45720" rIns="91440" bIns="45720" rtlCol="0" anchor="t">
            <a:normAutofit/>
          </a:bodyPr>
          <a:lstStyle/>
          <a:p>
            <a:pPr marL="456565" indent="-456565">
              <a:buFont typeface="Arial" panose="020B0604020202020204" pitchFamily="34" charset="0"/>
              <a:buChar char="•"/>
            </a:pPr>
            <a:r>
              <a:rPr lang="en-US" dirty="0">
                <a:latin typeface="Arial"/>
                <a:cs typeface="Arial"/>
              </a:rPr>
              <a:t>PURA updates</a:t>
            </a:r>
          </a:p>
          <a:p>
            <a:pPr marL="456565" indent="-456565">
              <a:buFont typeface="Arial" panose="020B0604020202020204" pitchFamily="34" charset="0"/>
              <a:buChar char="•"/>
            </a:pPr>
            <a:r>
              <a:rPr lang="en-US" dirty="0">
                <a:latin typeface="Arial"/>
                <a:cs typeface="Arial"/>
              </a:rPr>
              <a:t>Quick Overview of ESS</a:t>
            </a:r>
          </a:p>
          <a:p>
            <a:pPr marL="456565" indent="-456565">
              <a:buFont typeface="Arial" panose="020B0604020202020204" pitchFamily="34" charset="0"/>
              <a:buChar char="•"/>
            </a:pPr>
            <a:r>
              <a:rPr lang="en-US" dirty="0">
                <a:latin typeface="Arial"/>
                <a:cs typeface="Arial"/>
              </a:rPr>
              <a:t>Website Walkthrough</a:t>
            </a:r>
          </a:p>
          <a:p>
            <a:pPr marL="456565" indent="-456565">
              <a:buFont typeface="Arial" panose="020B0604020202020204" pitchFamily="34" charset="0"/>
              <a:buChar char="•"/>
            </a:pPr>
            <a:r>
              <a:rPr lang="en-US" dirty="0">
                <a:latin typeface="Arial"/>
                <a:cs typeface="Arial"/>
              </a:rPr>
              <a:t>Incentive Calculator</a:t>
            </a:r>
          </a:p>
          <a:p>
            <a:pPr marL="456565" indent="-456565">
              <a:buFont typeface="Arial" panose="020B0604020202020204" pitchFamily="34" charset="0"/>
              <a:buChar char="•"/>
            </a:pPr>
            <a:r>
              <a:rPr lang="en-US" dirty="0">
                <a:latin typeface="Arial"/>
                <a:cs typeface="Arial"/>
              </a:rPr>
              <a:t>Salesforce Training</a:t>
            </a:r>
          </a:p>
          <a:p>
            <a:pPr marL="456565" indent="-456565">
              <a:buFont typeface="Arial" panose="020B0604020202020204" pitchFamily="34" charset="0"/>
              <a:buChar char="•"/>
            </a:pPr>
            <a:r>
              <a:rPr lang="en-US" dirty="0">
                <a:latin typeface="Arial"/>
                <a:cs typeface="Arial"/>
              </a:rPr>
              <a:t>Questions &amp; Discussion</a:t>
            </a:r>
          </a:p>
          <a:p>
            <a:pPr marL="0" indent="0">
              <a:buNone/>
            </a:pPr>
            <a:endParaRPr lang="en-US" dirty="0">
              <a:latin typeface="Arial"/>
              <a:cs typeface="Arial"/>
            </a:endParaRPr>
          </a:p>
        </p:txBody>
      </p:sp>
      <p:sp>
        <p:nvSpPr>
          <p:cNvPr id="5" name="Slide Number Placeholder 4">
            <a:extLst>
              <a:ext uri="{FF2B5EF4-FFF2-40B4-BE49-F238E27FC236}">
                <a16:creationId xmlns:a16="http://schemas.microsoft.com/office/drawing/2014/main" id="{D3C562E6-7971-4354-BBAC-9C6FCB1C6D22}"/>
              </a:ext>
            </a:extLst>
          </p:cNvPr>
          <p:cNvSpPr>
            <a:spLocks noGrp="1"/>
          </p:cNvSpPr>
          <p:nvPr>
            <p:ph type="sldNum" sz="quarter" idx="12"/>
          </p:nvPr>
        </p:nvSpPr>
        <p:spPr/>
        <p:txBody>
          <a:bodyPr/>
          <a:lstStyle/>
          <a:p>
            <a:fld id="{8635F78A-E13B-774D-ADB8-E6F6A9A5D201}" type="slidenum">
              <a:rPr lang="en-US" smtClean="0"/>
              <a:pPr/>
              <a:t>2</a:t>
            </a:fld>
            <a:endParaRPr lang="en-US"/>
          </a:p>
        </p:txBody>
      </p:sp>
      <p:pic>
        <p:nvPicPr>
          <p:cNvPr id="3" name="Picture 2">
            <a:extLst>
              <a:ext uri="{FF2B5EF4-FFF2-40B4-BE49-F238E27FC236}">
                <a16:creationId xmlns:a16="http://schemas.microsoft.com/office/drawing/2014/main" id="{9609E7C7-0982-44C1-B2E0-2A3D68C3D675}"/>
              </a:ext>
            </a:extLst>
          </p:cNvPr>
          <p:cNvPicPr>
            <a:picLocks noChangeAspect="1"/>
          </p:cNvPicPr>
          <p:nvPr/>
        </p:nvPicPr>
        <p:blipFill rotWithShape="1">
          <a:blip r:embed="rId3"/>
          <a:srcRect b="32072"/>
          <a:stretch/>
        </p:blipFill>
        <p:spPr>
          <a:xfrm>
            <a:off x="4343830" y="365126"/>
            <a:ext cx="7009970" cy="1392238"/>
          </a:xfrm>
          <a:prstGeom prst="rect">
            <a:avLst/>
          </a:prstGeom>
        </p:spPr>
      </p:pic>
      <p:pic>
        <p:nvPicPr>
          <p:cNvPr id="8" name="Picture 7">
            <a:extLst>
              <a:ext uri="{FF2B5EF4-FFF2-40B4-BE49-F238E27FC236}">
                <a16:creationId xmlns:a16="http://schemas.microsoft.com/office/drawing/2014/main" id="{8ED24C01-5361-8A28-6105-FDD830DE0E1D}"/>
              </a:ext>
            </a:extLst>
          </p:cNvPr>
          <p:cNvPicPr>
            <a:picLocks noChangeAspect="1"/>
          </p:cNvPicPr>
          <p:nvPr/>
        </p:nvPicPr>
        <p:blipFill>
          <a:blip r:embed="rId4"/>
          <a:stretch>
            <a:fillRect/>
          </a:stretch>
        </p:blipFill>
        <p:spPr>
          <a:xfrm>
            <a:off x="6482321" y="2797821"/>
            <a:ext cx="5286375" cy="3886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484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4668-8B84-4F76-9A24-016DADFA0179}"/>
              </a:ext>
            </a:extLst>
          </p:cNvPr>
          <p:cNvSpPr>
            <a:spLocks noGrp="1"/>
          </p:cNvSpPr>
          <p:nvPr>
            <p:ph type="title"/>
          </p:nvPr>
        </p:nvSpPr>
        <p:spPr>
          <a:xfrm>
            <a:off x="743857" y="350611"/>
            <a:ext cx="10515600" cy="1325563"/>
          </a:xfrm>
        </p:spPr>
        <p:txBody>
          <a:bodyPr/>
          <a:lstStyle/>
          <a:p>
            <a:r>
              <a:rPr lang="en-US" dirty="0">
                <a:solidFill>
                  <a:srgbClr val="00B050"/>
                </a:solidFill>
                <a:latin typeface="Arial" panose="020B0604020202020204" pitchFamily="34" charset="0"/>
                <a:cs typeface="Arial" panose="020B0604020202020204" pitchFamily="34" charset="0"/>
              </a:rPr>
              <a:t>PURA Updates</a:t>
            </a:r>
          </a:p>
        </p:txBody>
      </p:sp>
      <p:sp>
        <p:nvSpPr>
          <p:cNvPr id="3" name="Content Placeholder 2">
            <a:extLst>
              <a:ext uri="{FF2B5EF4-FFF2-40B4-BE49-F238E27FC236}">
                <a16:creationId xmlns:a16="http://schemas.microsoft.com/office/drawing/2014/main" id="{52392C08-EBD1-4052-8B9A-9256A4A2CCD6}"/>
              </a:ext>
            </a:extLst>
          </p:cNvPr>
          <p:cNvSpPr>
            <a:spLocks noGrp="1"/>
          </p:cNvSpPr>
          <p:nvPr>
            <p:ph idx="1"/>
          </p:nvPr>
        </p:nvSpPr>
        <p:spPr>
          <a:xfrm>
            <a:off x="747267" y="1476092"/>
            <a:ext cx="10976324" cy="4880258"/>
          </a:xfrm>
        </p:spPr>
        <p:txBody>
          <a:bodyPr vert="horz" lIns="91440" tIns="45720" rIns="91440" bIns="45720" rtlCol="0" anchor="t">
            <a:normAutofit fontScale="62500" lnSpcReduction="20000"/>
          </a:bodyPr>
          <a:lstStyle/>
          <a:p>
            <a:pPr marL="0" indent="0" fontAlgn="base">
              <a:spcAft>
                <a:spcPts val="1600"/>
              </a:spcAft>
              <a:buNone/>
            </a:pPr>
            <a:r>
              <a:rPr lang="en-US" sz="3600" b="1" dirty="0">
                <a:ea typeface="Calibri"/>
                <a:cs typeface="Calibri"/>
              </a:rPr>
              <a:t>C&amp;I Upfront Incentive Approval Pause</a:t>
            </a:r>
          </a:p>
          <a:p>
            <a:pPr marL="0" indent="0">
              <a:spcAft>
                <a:spcPts val="1600"/>
              </a:spcAft>
              <a:buNone/>
            </a:pPr>
            <a:r>
              <a:rPr lang="en-US" sz="2900" i="1" dirty="0">
                <a:ea typeface="Calibri"/>
                <a:cs typeface="Calibri"/>
              </a:rPr>
              <a:t>"...</a:t>
            </a:r>
            <a:r>
              <a:rPr lang="en-US" sz="2900" i="1" dirty="0">
                <a:ea typeface="+mn-lt"/>
                <a:cs typeface="+mn-lt"/>
              </a:rPr>
              <a:t>on June 15th, 2024, the Program Administrators shall pause all commercial passive dispatch enrollments in the Program until the Authority determines the commercial upfront incentives for the remainder of Tranche 2 and for Tranche 3.“</a:t>
            </a:r>
          </a:p>
          <a:p>
            <a:pPr marL="0" indent="0">
              <a:spcAft>
                <a:spcPts val="1600"/>
              </a:spcAft>
              <a:buNone/>
            </a:pPr>
            <a:r>
              <a:rPr lang="en-US" sz="2900" i="1" dirty="0"/>
              <a:t>“…The deadline for upfront incentive approval of C&amp;I projects currently in the queue shall be extended to Monday, June 24, 2024.”</a:t>
            </a:r>
            <a:endParaRPr lang="en-US" sz="2900" i="1" dirty="0">
              <a:ea typeface="+mn-lt"/>
              <a:cs typeface="+mn-lt"/>
            </a:endParaRPr>
          </a:p>
          <a:p>
            <a:pPr marL="342900" indent="-342900">
              <a:spcAft>
                <a:spcPts val="1600"/>
              </a:spcAft>
            </a:pPr>
            <a:r>
              <a:rPr lang="en-US" sz="2900" dirty="0">
                <a:ea typeface="Calibri"/>
                <a:cs typeface="Calibri"/>
              </a:rPr>
              <a:t>Passive dispatch enrollments will pause until a decision is made during the Year 4 Program Review in </a:t>
            </a:r>
            <a:r>
              <a:rPr lang="en-US" sz="2900" dirty="0" err="1">
                <a:ea typeface="Calibri"/>
                <a:cs typeface="Calibri"/>
              </a:rPr>
              <a:t>Dkt</a:t>
            </a:r>
            <a:r>
              <a:rPr lang="en-US" sz="2900" dirty="0">
                <a:ea typeface="Calibri"/>
                <a:cs typeface="Calibri"/>
              </a:rPr>
              <a:t>. No. 24-08-05</a:t>
            </a:r>
          </a:p>
          <a:p>
            <a:pPr marL="0" indent="0">
              <a:spcAft>
                <a:spcPts val="1600"/>
              </a:spcAft>
              <a:buNone/>
            </a:pPr>
            <a:r>
              <a:rPr lang="en-US" sz="3700" b="1" dirty="0">
                <a:ea typeface="Calibri"/>
                <a:cs typeface="Calibri"/>
              </a:rPr>
              <a:t>Application Submissions</a:t>
            </a:r>
          </a:p>
          <a:p>
            <a:pPr marL="342900" marR="0" lvl="0" indent="-342900" algn="l" defTabSz="914400" rtl="0" eaLnBrk="1" fontAlgn="auto" latinLnBrk="0" hangingPunct="1">
              <a:lnSpc>
                <a:spcPct val="90000"/>
              </a:lnSpc>
              <a:spcBef>
                <a:spcPts val="1000"/>
              </a:spcBef>
              <a:spcAft>
                <a:spcPts val="1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rPr>
              <a:t>You may continue submitting applications to reserve your spot in the queue; they will not be reviewed until the next tranche of capacity opens and will be subject to new incentive rates. </a:t>
            </a:r>
          </a:p>
          <a:p>
            <a:pPr marL="342900" marR="0" lvl="0" indent="-342900" algn="l" defTabSz="914400" rtl="0" eaLnBrk="1" fontAlgn="auto" latinLnBrk="0" hangingPunct="1">
              <a:lnSpc>
                <a:spcPct val="90000"/>
              </a:lnSpc>
              <a:spcBef>
                <a:spcPts val="1000"/>
              </a:spcBef>
              <a:spcAft>
                <a:spcPts val="1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rPr>
              <a:t>Active-Only applications reviews and approvals are not subject to the pause and may proceed with submissions.</a:t>
            </a:r>
          </a:p>
        </p:txBody>
      </p:sp>
      <p:sp>
        <p:nvSpPr>
          <p:cNvPr id="4" name="Slide Number Placeholder 3">
            <a:extLst>
              <a:ext uri="{FF2B5EF4-FFF2-40B4-BE49-F238E27FC236}">
                <a16:creationId xmlns:a16="http://schemas.microsoft.com/office/drawing/2014/main" id="{0ADBC76B-94B1-490A-9C7C-96F0EC9825B8}"/>
              </a:ext>
            </a:extLst>
          </p:cNvPr>
          <p:cNvSpPr>
            <a:spLocks noGrp="1"/>
          </p:cNvSpPr>
          <p:nvPr>
            <p:ph type="sldNum" sz="quarter" idx="12"/>
          </p:nvPr>
        </p:nvSpPr>
        <p:spPr/>
        <p:txBody>
          <a:bodyPr/>
          <a:lstStyle/>
          <a:p>
            <a:fld id="{8635F78A-E13B-774D-ADB8-E6F6A9A5D201}" type="slidenum">
              <a:rPr lang="en-US" smtClean="0"/>
              <a:pPr/>
              <a:t>3</a:t>
            </a:fld>
            <a:endParaRPr lang="en-US"/>
          </a:p>
        </p:txBody>
      </p:sp>
      <p:sp>
        <p:nvSpPr>
          <p:cNvPr id="6" name="Rectangle 1">
            <a:extLst>
              <a:ext uri="{FF2B5EF4-FFF2-40B4-BE49-F238E27FC236}">
                <a16:creationId xmlns:a16="http://schemas.microsoft.com/office/drawing/2014/main" id="{B72EE86B-1D9B-47D6-AC12-F509973805D0}"/>
              </a:ext>
            </a:extLst>
          </p:cNvPr>
          <p:cNvSpPr>
            <a:spLocks noChangeArrowheads="1"/>
          </p:cNvSpPr>
          <p:nvPr/>
        </p:nvSpPr>
        <p:spPr bwMode="auto">
          <a:xfrm>
            <a:off x="-219" y="4138196"/>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64955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9A2A4-7147-5AEF-4E88-5AA1A6D1D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B67FFF-A8F7-A6DE-69B9-86D00905703C}"/>
              </a:ext>
            </a:extLst>
          </p:cNvPr>
          <p:cNvSpPr>
            <a:spLocks noGrp="1"/>
          </p:cNvSpPr>
          <p:nvPr>
            <p:ph type="title"/>
          </p:nvPr>
        </p:nvSpPr>
        <p:spPr/>
        <p:txBody>
          <a:bodyPr/>
          <a:lstStyle/>
          <a:p>
            <a:r>
              <a:rPr lang="en-US" dirty="0">
                <a:solidFill>
                  <a:srgbClr val="00B050"/>
                </a:solidFill>
                <a:latin typeface="Arial" panose="020B0604020202020204" pitchFamily="34" charset="0"/>
                <a:cs typeface="Arial" panose="020B0604020202020204" pitchFamily="34" charset="0"/>
              </a:rPr>
              <a:t>PURA Updates</a:t>
            </a:r>
          </a:p>
        </p:txBody>
      </p:sp>
      <p:sp>
        <p:nvSpPr>
          <p:cNvPr id="3" name="Content Placeholder 2">
            <a:extLst>
              <a:ext uri="{FF2B5EF4-FFF2-40B4-BE49-F238E27FC236}">
                <a16:creationId xmlns:a16="http://schemas.microsoft.com/office/drawing/2014/main" id="{7CD69C10-89D8-3E85-2A2C-BEC37ABEEDE2}"/>
              </a:ext>
            </a:extLst>
          </p:cNvPr>
          <p:cNvSpPr>
            <a:spLocks noGrp="1"/>
          </p:cNvSpPr>
          <p:nvPr>
            <p:ph idx="1"/>
          </p:nvPr>
        </p:nvSpPr>
        <p:spPr>
          <a:xfrm>
            <a:off x="747267" y="1476092"/>
            <a:ext cx="10993772" cy="4574188"/>
          </a:xfrm>
        </p:spPr>
        <p:txBody>
          <a:bodyPr vert="horz" lIns="91440" tIns="45720" rIns="91440" bIns="45720" rtlCol="0" anchor="t">
            <a:normAutofit fontScale="92500" lnSpcReduction="20000"/>
          </a:bodyPr>
          <a:lstStyle/>
          <a:p>
            <a:pPr marL="0" indent="0" fontAlgn="base">
              <a:spcAft>
                <a:spcPts val="1600"/>
              </a:spcAft>
              <a:buNone/>
            </a:pPr>
            <a:r>
              <a:rPr lang="en-US" dirty="0">
                <a:ea typeface="Calibri"/>
                <a:cs typeface="Calibri"/>
                <a:hlinkClick r:id="rId3"/>
              </a:rPr>
              <a:t>Application Process Working Group (APWG)</a:t>
            </a:r>
            <a:endParaRPr lang="en-US" dirty="0">
              <a:ea typeface="Calibri"/>
              <a:cs typeface="Calibri"/>
            </a:endParaRPr>
          </a:p>
          <a:p>
            <a:pPr>
              <a:spcAft>
                <a:spcPts val="1600"/>
              </a:spcAft>
            </a:pPr>
            <a:r>
              <a:rPr lang="en-US" dirty="0">
                <a:ea typeface="Calibri"/>
                <a:cs typeface="Calibri"/>
              </a:rPr>
              <a:t>APWG Report submitted to PURA on March 15th</a:t>
            </a:r>
          </a:p>
          <a:p>
            <a:pPr marL="914400" lvl="1" indent="-457200">
              <a:spcAft>
                <a:spcPts val="1600"/>
              </a:spcAft>
              <a:buFont typeface="Courier New" panose="020B0604020202020204" pitchFamily="34" charset="0"/>
              <a:buChar char="o"/>
            </a:pPr>
            <a:r>
              <a:rPr lang="en-US" dirty="0">
                <a:ea typeface="Calibri"/>
                <a:cs typeface="Calibri"/>
              </a:rPr>
              <a:t>Approved April 4th</a:t>
            </a:r>
          </a:p>
          <a:p>
            <a:pPr marL="914400" lvl="1" indent="-457200">
              <a:spcAft>
                <a:spcPts val="1600"/>
              </a:spcAft>
              <a:buFont typeface="Courier New" panose="020B0604020202020204" pitchFamily="34" charset="0"/>
              <a:buChar char="o"/>
            </a:pPr>
            <a:r>
              <a:rPr lang="en-US" dirty="0">
                <a:ea typeface="Calibri"/>
                <a:cs typeface="Calibri"/>
              </a:rPr>
              <a:t>Expect some changes to the application flow</a:t>
            </a:r>
          </a:p>
          <a:p>
            <a:pPr marL="1371600" lvl="2" indent="-457200">
              <a:spcAft>
                <a:spcPts val="1600"/>
              </a:spcAft>
              <a:buFont typeface="Courier New" panose="020B0604020202020204" pitchFamily="34" charset="0"/>
              <a:buChar char="o"/>
            </a:pPr>
            <a:r>
              <a:rPr lang="en-US" sz="1800" u="sng" dirty="0">
                <a:solidFill>
                  <a:srgbClr val="0000FF"/>
                </a:solidFill>
                <a:effectLst/>
                <a:latin typeface="Arial" panose="020B0604020202020204" pitchFamily="34" charset="0"/>
                <a:ea typeface="Aptos" panose="020B0004020202020204" pitchFamily="34" charset="0"/>
                <a:hlinkClick r:id="rId4"/>
              </a:rPr>
              <a:t>http://www.dpuc.state.ct.us/dockcurr.nsf/All/CA615213D2C0250F85258AF5004C046C?OpenDocument</a:t>
            </a:r>
            <a:endParaRPr lang="en-US" sz="1800" u="sng" dirty="0">
              <a:solidFill>
                <a:srgbClr val="0000FF"/>
              </a:solidFill>
              <a:effectLst/>
              <a:latin typeface="Arial" panose="020B0604020202020204" pitchFamily="34" charset="0"/>
              <a:ea typeface="Aptos" panose="020B0004020202020204" pitchFamily="34" charset="0"/>
            </a:endParaRPr>
          </a:p>
          <a:p>
            <a:pPr>
              <a:spcAft>
                <a:spcPts val="1600"/>
              </a:spcAft>
            </a:pPr>
            <a:r>
              <a:rPr lang="en-US" dirty="0"/>
              <a:t>Recommended revisions to Program Manual and Program Documents to be filed August 1</a:t>
            </a:r>
            <a:r>
              <a:rPr lang="en-US" baseline="30000" dirty="0"/>
              <a:t>st</a:t>
            </a:r>
            <a:endParaRPr lang="en-US" dirty="0"/>
          </a:p>
          <a:p>
            <a:pPr marL="914400" lvl="1" indent="-457200">
              <a:spcAft>
                <a:spcPts val="1600"/>
              </a:spcAft>
              <a:buFont typeface="Courier New" panose="020B0604020202020204" pitchFamily="34" charset="0"/>
              <a:buChar char="o"/>
            </a:pPr>
            <a:r>
              <a:rPr lang="en-US" b="1" dirty="0"/>
              <a:t>PURA invites stakeholder comments for consideration in Docket No. 24-08-05, </a:t>
            </a:r>
            <a:r>
              <a:rPr lang="en-US" b="1" u="sng" dirty="0"/>
              <a:t>Annual Energy Storage Solutions Program Review – Year 4</a:t>
            </a:r>
          </a:p>
        </p:txBody>
      </p:sp>
      <p:sp>
        <p:nvSpPr>
          <p:cNvPr id="4" name="Slide Number Placeholder 3">
            <a:extLst>
              <a:ext uri="{FF2B5EF4-FFF2-40B4-BE49-F238E27FC236}">
                <a16:creationId xmlns:a16="http://schemas.microsoft.com/office/drawing/2014/main" id="{6DD4C19B-1012-1D6A-4353-AB69CB229053}"/>
              </a:ext>
            </a:extLst>
          </p:cNvPr>
          <p:cNvSpPr>
            <a:spLocks noGrp="1"/>
          </p:cNvSpPr>
          <p:nvPr>
            <p:ph type="sldNum" sz="quarter" idx="12"/>
          </p:nvPr>
        </p:nvSpPr>
        <p:spPr/>
        <p:txBody>
          <a:bodyPr/>
          <a:lstStyle/>
          <a:p>
            <a:fld id="{8635F78A-E13B-774D-ADB8-E6F6A9A5D201}" type="slidenum">
              <a:rPr lang="en-US" smtClean="0"/>
              <a:pPr/>
              <a:t>4</a:t>
            </a:fld>
            <a:endParaRPr lang="en-US"/>
          </a:p>
        </p:txBody>
      </p:sp>
      <p:sp>
        <p:nvSpPr>
          <p:cNvPr id="6" name="Rectangle 1">
            <a:extLst>
              <a:ext uri="{FF2B5EF4-FFF2-40B4-BE49-F238E27FC236}">
                <a16:creationId xmlns:a16="http://schemas.microsoft.com/office/drawing/2014/main" id="{B87CFE71-3B41-2CCA-5668-A7020E5ECA17}"/>
              </a:ext>
            </a:extLst>
          </p:cNvPr>
          <p:cNvSpPr>
            <a:spLocks noChangeArrowheads="1"/>
          </p:cNvSpPr>
          <p:nvPr/>
        </p:nvSpPr>
        <p:spPr bwMode="auto">
          <a:xfrm>
            <a:off x="747267" y="3847910"/>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3770923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4668-8B84-4F76-9A24-016DADFA0179}"/>
              </a:ext>
            </a:extLst>
          </p:cNvPr>
          <p:cNvSpPr>
            <a:spLocks noGrp="1"/>
          </p:cNvSpPr>
          <p:nvPr>
            <p:ph type="title"/>
          </p:nvPr>
        </p:nvSpPr>
        <p:spPr/>
        <p:txBody>
          <a:bodyPr/>
          <a:lstStyle/>
          <a:p>
            <a:r>
              <a:rPr lang="en-US">
                <a:solidFill>
                  <a:srgbClr val="00B050"/>
                </a:solidFill>
                <a:latin typeface="Arial" panose="020B0604020202020204" pitchFamily="34" charset="0"/>
                <a:cs typeface="Arial" panose="020B0604020202020204" pitchFamily="34" charset="0"/>
              </a:rPr>
              <a:t>Energy Storage Solutions</a:t>
            </a:r>
          </a:p>
        </p:txBody>
      </p:sp>
      <p:sp>
        <p:nvSpPr>
          <p:cNvPr id="3" name="Content Placeholder 2">
            <a:extLst>
              <a:ext uri="{FF2B5EF4-FFF2-40B4-BE49-F238E27FC236}">
                <a16:creationId xmlns:a16="http://schemas.microsoft.com/office/drawing/2014/main" id="{52392C08-EBD1-4052-8B9A-9256A4A2CCD6}"/>
              </a:ext>
            </a:extLst>
          </p:cNvPr>
          <p:cNvSpPr>
            <a:spLocks noGrp="1"/>
          </p:cNvSpPr>
          <p:nvPr>
            <p:ph idx="1"/>
          </p:nvPr>
        </p:nvSpPr>
        <p:spPr>
          <a:xfrm>
            <a:off x="747267" y="1476092"/>
            <a:ext cx="10972800" cy="2685091"/>
          </a:xfrm>
        </p:spPr>
        <p:txBody>
          <a:bodyPr/>
          <a:lstStyle/>
          <a:p>
            <a:pPr marL="380990" indent="-380990" fontAlgn="base">
              <a:spcAft>
                <a:spcPts val="1600"/>
              </a:spcAft>
            </a:pPr>
            <a:r>
              <a:rPr lang="en-US" sz="2400" dirty="0">
                <a:solidFill>
                  <a:srgbClr val="000000"/>
                </a:solidFill>
                <a:latin typeface="Arial" panose="020B0604020202020204" pitchFamily="34" charset="0"/>
              </a:rPr>
              <a:t>9-year declining incentives – Goal of 580 MW behind-the-meter storage for residential and non-residential end-use customers</a:t>
            </a:r>
          </a:p>
          <a:p>
            <a:pPr marL="380990" indent="-380990" fontAlgn="base">
              <a:spcAft>
                <a:spcPts val="1600"/>
              </a:spcAft>
            </a:pPr>
            <a:r>
              <a:rPr lang="en-US" sz="2400" dirty="0">
                <a:solidFill>
                  <a:srgbClr val="000000"/>
                </a:solidFill>
                <a:latin typeface="Arial" panose="020B0604020202020204" pitchFamily="34" charset="0"/>
              </a:rPr>
              <a:t>Statewide goal of 1000 MW, including front-of-the-meter</a:t>
            </a:r>
          </a:p>
        </p:txBody>
      </p:sp>
      <p:sp>
        <p:nvSpPr>
          <p:cNvPr id="4" name="Slide Number Placeholder 3">
            <a:extLst>
              <a:ext uri="{FF2B5EF4-FFF2-40B4-BE49-F238E27FC236}">
                <a16:creationId xmlns:a16="http://schemas.microsoft.com/office/drawing/2014/main" id="{0ADBC76B-94B1-490A-9C7C-96F0EC9825B8}"/>
              </a:ext>
            </a:extLst>
          </p:cNvPr>
          <p:cNvSpPr>
            <a:spLocks noGrp="1"/>
          </p:cNvSpPr>
          <p:nvPr>
            <p:ph type="sldNum" sz="quarter" idx="12"/>
          </p:nvPr>
        </p:nvSpPr>
        <p:spPr/>
        <p:txBody>
          <a:bodyPr/>
          <a:lstStyle/>
          <a:p>
            <a:fld id="{8635F78A-E13B-774D-ADB8-E6F6A9A5D201}" type="slidenum">
              <a:rPr lang="en-US" smtClean="0"/>
              <a:pPr/>
              <a:t>5</a:t>
            </a:fld>
            <a:endParaRPr lang="en-US"/>
          </a:p>
        </p:txBody>
      </p:sp>
      <p:graphicFrame>
        <p:nvGraphicFramePr>
          <p:cNvPr id="5" name="Table 4">
            <a:extLst>
              <a:ext uri="{FF2B5EF4-FFF2-40B4-BE49-F238E27FC236}">
                <a16:creationId xmlns:a16="http://schemas.microsoft.com/office/drawing/2014/main" id="{D2E4A8E5-AE44-403C-B914-2737DFF92E67}"/>
              </a:ext>
            </a:extLst>
          </p:cNvPr>
          <p:cNvGraphicFramePr>
            <a:graphicFrameLocks noGrp="1"/>
          </p:cNvGraphicFramePr>
          <p:nvPr>
            <p:extLst>
              <p:ext uri="{D42A27DB-BD31-4B8C-83A1-F6EECF244321}">
                <p14:modId xmlns:p14="http://schemas.microsoft.com/office/powerpoint/2010/main" val="2877188395"/>
              </p:ext>
            </p:extLst>
          </p:nvPr>
        </p:nvGraphicFramePr>
        <p:xfrm>
          <a:off x="628650" y="3203640"/>
          <a:ext cx="10934700" cy="1727200"/>
        </p:xfrm>
        <a:graphic>
          <a:graphicData uri="http://schemas.openxmlformats.org/drawingml/2006/table">
            <a:tbl>
              <a:tblPr/>
              <a:tblGrid>
                <a:gridCol w="3644900">
                  <a:extLst>
                    <a:ext uri="{9D8B030D-6E8A-4147-A177-3AD203B41FA5}">
                      <a16:colId xmlns:a16="http://schemas.microsoft.com/office/drawing/2014/main" val="2315985910"/>
                    </a:ext>
                  </a:extLst>
                </a:gridCol>
                <a:gridCol w="1689100">
                  <a:extLst>
                    <a:ext uri="{9D8B030D-6E8A-4147-A177-3AD203B41FA5}">
                      <a16:colId xmlns:a16="http://schemas.microsoft.com/office/drawing/2014/main" val="3985886836"/>
                    </a:ext>
                  </a:extLst>
                </a:gridCol>
                <a:gridCol w="1638300">
                  <a:extLst>
                    <a:ext uri="{9D8B030D-6E8A-4147-A177-3AD203B41FA5}">
                      <a16:colId xmlns:a16="http://schemas.microsoft.com/office/drawing/2014/main" val="3889269399"/>
                    </a:ext>
                  </a:extLst>
                </a:gridCol>
                <a:gridCol w="1638300">
                  <a:extLst>
                    <a:ext uri="{9D8B030D-6E8A-4147-A177-3AD203B41FA5}">
                      <a16:colId xmlns:a16="http://schemas.microsoft.com/office/drawing/2014/main" val="3761024024"/>
                    </a:ext>
                  </a:extLst>
                </a:gridCol>
                <a:gridCol w="2324100">
                  <a:extLst>
                    <a:ext uri="{9D8B030D-6E8A-4147-A177-3AD203B41FA5}">
                      <a16:colId xmlns:a16="http://schemas.microsoft.com/office/drawing/2014/main" val="2450288577"/>
                    </a:ext>
                  </a:extLst>
                </a:gridCol>
              </a:tblGrid>
              <a:tr h="431800">
                <a:tc>
                  <a:txBody>
                    <a:bodyPr/>
                    <a:lstStyle/>
                    <a:p>
                      <a:pPr algn="ctr" fontAlgn="base"/>
                      <a:r>
                        <a:rPr lang="en-US" sz="1600" b="1" i="0" dirty="0">
                          <a:solidFill>
                            <a:srgbClr val="FFFFFF"/>
                          </a:solidFill>
                          <a:effectLst/>
                          <a:latin typeface="Arial" panose="020B0604020202020204" pitchFamily="34" charset="0"/>
                        </a:rPr>
                        <a:t>CUSTOMER CLASS​</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2022-2024​</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dirty="0">
                          <a:solidFill>
                            <a:srgbClr val="FFFFFF"/>
                          </a:solidFill>
                          <a:effectLst/>
                          <a:latin typeface="Arial" panose="020B0604020202020204" pitchFamily="34" charset="0"/>
                        </a:rPr>
                        <a:t>2025-2027​</a:t>
                      </a:r>
                      <a:endParaRPr lang="en-US" sz="2100" b="1" i="0" dirty="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a:solidFill>
                            <a:srgbClr val="FFFFFF"/>
                          </a:solidFill>
                          <a:effectLst/>
                          <a:latin typeface="Arial" panose="020B0604020202020204" pitchFamily="34" charset="0"/>
                        </a:rPr>
                        <a:t>2028-2030​</a:t>
                      </a:r>
                      <a:endParaRPr lang="en-US" sz="2100" b="1" i="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tc>
                  <a:txBody>
                    <a:bodyPr/>
                    <a:lstStyle/>
                    <a:p>
                      <a:pPr algn="ctr" fontAlgn="base"/>
                      <a:r>
                        <a:rPr lang="en-US" sz="1600" b="1" i="0">
                          <a:solidFill>
                            <a:srgbClr val="FFFFFF"/>
                          </a:solidFill>
                          <a:effectLst/>
                          <a:latin typeface="Arial" panose="020B0604020202020204" pitchFamily="34" charset="0"/>
                        </a:rPr>
                        <a:t>TOTAL​</a:t>
                      </a:r>
                      <a:endParaRPr lang="en-US" sz="2100" b="1" i="0">
                        <a:solidFill>
                          <a:srgbClr val="FFFFFF"/>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42062" cap="flat" cmpd="sng" algn="ctr">
                      <a:solidFill>
                        <a:srgbClr val="FFFFFF"/>
                      </a:solidFill>
                      <a:prstDash val="solid"/>
                      <a:round/>
                      <a:headEnd type="none" w="med" len="med"/>
                      <a:tailEnd type="none" w="med" len="med"/>
                    </a:lnB>
                    <a:solidFill>
                      <a:srgbClr val="32A93A"/>
                    </a:solidFill>
                  </a:tcPr>
                </a:tc>
                <a:extLst>
                  <a:ext uri="{0D108BD9-81ED-4DB2-BD59-A6C34878D82A}">
                    <a16:rowId xmlns:a16="http://schemas.microsoft.com/office/drawing/2014/main" val="3563322231"/>
                  </a:ext>
                </a:extLst>
              </a:tr>
              <a:tr h="431800">
                <a:tc>
                  <a:txBody>
                    <a:bodyPr/>
                    <a:lstStyle/>
                    <a:p>
                      <a:pPr algn="l" fontAlgn="base"/>
                      <a:r>
                        <a:rPr lang="en-US" sz="1900" b="0" i="0">
                          <a:solidFill>
                            <a:srgbClr val="000000"/>
                          </a:solidFill>
                          <a:effectLst/>
                          <a:latin typeface="Arial" panose="020B0604020202020204" pitchFamily="34" charset="0"/>
                        </a:rPr>
                        <a:t>Residential​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a:solidFill>
                            <a:srgbClr val="000000"/>
                          </a:solidFill>
                          <a:effectLst/>
                          <a:latin typeface="Arial" panose="020B0604020202020204" pitchFamily="34" charset="0"/>
                        </a:rPr>
                        <a:t>50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100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dirty="0">
                          <a:solidFill>
                            <a:srgbClr val="000000"/>
                          </a:solidFill>
                          <a:effectLst/>
                          <a:latin typeface="Arial" panose="020B0604020202020204" pitchFamily="34" charset="0"/>
                        </a:rPr>
                        <a:t>140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0" i="0">
                          <a:solidFill>
                            <a:srgbClr val="000000"/>
                          </a:solidFill>
                          <a:effectLst/>
                          <a:latin typeface="Arial" panose="020B0604020202020204" pitchFamily="34" charset="0"/>
                        </a:rPr>
                        <a:t>290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42062"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167821210"/>
                  </a:ext>
                </a:extLst>
              </a:tr>
              <a:tr h="431800">
                <a:tc>
                  <a:txBody>
                    <a:bodyPr/>
                    <a:lstStyle/>
                    <a:p>
                      <a:pPr algn="l" fontAlgn="base"/>
                      <a:r>
                        <a:rPr lang="en-US" sz="1900" b="0" i="0">
                          <a:solidFill>
                            <a:srgbClr val="000000"/>
                          </a:solidFill>
                          <a:effectLst/>
                          <a:latin typeface="Arial" panose="020B0604020202020204" pitchFamily="34" charset="0"/>
                        </a:rPr>
                        <a:t>Commercial and Industrial​</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a:solidFill>
                            <a:srgbClr val="000000"/>
                          </a:solidFill>
                          <a:effectLst/>
                          <a:latin typeface="Arial" panose="020B0604020202020204" pitchFamily="34" charset="0"/>
                        </a:rPr>
                        <a:t>50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a:solidFill>
                            <a:srgbClr val="000000"/>
                          </a:solidFill>
                          <a:effectLst/>
                          <a:latin typeface="Arial" panose="020B0604020202020204" pitchFamily="34" charset="0"/>
                        </a:rPr>
                        <a:t>100 MW​</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dirty="0">
                          <a:solidFill>
                            <a:srgbClr val="000000"/>
                          </a:solidFill>
                          <a:effectLst/>
                          <a:latin typeface="Arial" panose="020B0604020202020204" pitchFamily="34" charset="0"/>
                        </a:rPr>
                        <a:t>140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tc>
                  <a:txBody>
                    <a:bodyPr/>
                    <a:lstStyle/>
                    <a:p>
                      <a:pPr algn="ctr" fontAlgn="base"/>
                      <a:r>
                        <a:rPr lang="en-US" sz="1900" b="0" i="0" dirty="0">
                          <a:solidFill>
                            <a:srgbClr val="000000"/>
                          </a:solidFill>
                          <a:effectLst/>
                          <a:latin typeface="Arial" panose="020B0604020202020204" pitchFamily="34" charset="0"/>
                        </a:rPr>
                        <a:t>290 MW​</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E8F1E8"/>
                    </a:solidFill>
                  </a:tcPr>
                </a:tc>
                <a:extLst>
                  <a:ext uri="{0D108BD9-81ED-4DB2-BD59-A6C34878D82A}">
                    <a16:rowId xmlns:a16="http://schemas.microsoft.com/office/drawing/2014/main" val="3658192335"/>
                  </a:ext>
                </a:extLst>
              </a:tr>
              <a:tr h="431800">
                <a:tc>
                  <a:txBody>
                    <a:bodyPr/>
                    <a:lstStyle/>
                    <a:p>
                      <a:pPr algn="l" fontAlgn="base"/>
                      <a:r>
                        <a:rPr lang="en-US" sz="1900" b="1" i="0">
                          <a:solidFill>
                            <a:srgbClr val="000000"/>
                          </a:solidFill>
                          <a:effectLst/>
                          <a:latin typeface="Arial" panose="020B0604020202020204" pitchFamily="34" charset="0"/>
                        </a:rPr>
                        <a:t>Total</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100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200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a:solidFill>
                            <a:srgbClr val="000000"/>
                          </a:solidFill>
                          <a:effectLst/>
                          <a:latin typeface="Arial" panose="020B0604020202020204" pitchFamily="34" charset="0"/>
                        </a:rPr>
                        <a:t>280 MW</a:t>
                      </a:r>
                      <a:r>
                        <a:rPr lang="en-US" sz="1900" b="0" i="0">
                          <a:solidFill>
                            <a:srgbClr val="000000"/>
                          </a:solidFill>
                          <a:effectLst/>
                          <a:latin typeface="Arial" panose="020B0604020202020204" pitchFamily="34" charset="0"/>
                        </a:rPr>
                        <a:t>​</a:t>
                      </a:r>
                      <a:endParaRPr lang="en-US" sz="2100" b="0" i="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tc>
                  <a:txBody>
                    <a:bodyPr/>
                    <a:lstStyle/>
                    <a:p>
                      <a:pPr algn="ctr" fontAlgn="base"/>
                      <a:r>
                        <a:rPr lang="en-US" sz="1900" b="1" i="0" dirty="0">
                          <a:solidFill>
                            <a:srgbClr val="000000"/>
                          </a:solidFill>
                          <a:effectLst/>
                          <a:latin typeface="Arial" panose="020B0604020202020204" pitchFamily="34" charset="0"/>
                        </a:rPr>
                        <a:t>580 MW </a:t>
                      </a:r>
                      <a:r>
                        <a:rPr lang="en-US" sz="1900" b="0" i="0" dirty="0">
                          <a:solidFill>
                            <a:srgbClr val="000000"/>
                          </a:solidFill>
                          <a:effectLst/>
                          <a:latin typeface="Arial" panose="020B0604020202020204" pitchFamily="34" charset="0"/>
                        </a:rPr>
                        <a:t>​</a:t>
                      </a:r>
                      <a:endParaRPr lang="en-US" sz="2100" b="0" i="0" dirty="0">
                        <a:solidFill>
                          <a:srgbClr val="000000"/>
                        </a:solidFill>
                        <a:effectLst/>
                      </a:endParaRPr>
                    </a:p>
                  </a:txBody>
                  <a:tcPr marL="121920" marR="121920" marT="60960" marB="60960">
                    <a:lnL w="14021" cap="flat" cmpd="sng" algn="ctr">
                      <a:solidFill>
                        <a:srgbClr val="FFFFFF"/>
                      </a:solidFill>
                      <a:prstDash val="solid"/>
                      <a:round/>
                      <a:headEnd type="none" w="med" len="med"/>
                      <a:tailEnd type="none" w="med" len="med"/>
                    </a:lnL>
                    <a:lnR w="14021" cap="flat" cmpd="sng" algn="ctr">
                      <a:solidFill>
                        <a:srgbClr val="FFFFFF"/>
                      </a:solidFill>
                      <a:prstDash val="solid"/>
                      <a:round/>
                      <a:headEnd type="none" w="med" len="med"/>
                      <a:tailEnd type="none" w="med" len="med"/>
                    </a:lnR>
                    <a:lnT w="14021" cap="flat" cmpd="sng" algn="ctr">
                      <a:solidFill>
                        <a:srgbClr val="FFFFFF"/>
                      </a:solidFill>
                      <a:prstDash val="solid"/>
                      <a:round/>
                      <a:headEnd type="none" w="med" len="med"/>
                      <a:tailEnd type="none" w="med" len="med"/>
                    </a:lnT>
                    <a:lnB w="14021" cap="flat" cmpd="sng" algn="ctr">
                      <a:solidFill>
                        <a:srgbClr val="FFFFFF"/>
                      </a:solidFill>
                      <a:prstDash val="solid"/>
                      <a:round/>
                      <a:headEnd type="none" w="med" len="med"/>
                      <a:tailEnd type="none" w="med" len="med"/>
                    </a:lnB>
                    <a:solidFill>
                      <a:srgbClr val="CDE2CE"/>
                    </a:solidFill>
                  </a:tcPr>
                </a:tc>
                <a:extLst>
                  <a:ext uri="{0D108BD9-81ED-4DB2-BD59-A6C34878D82A}">
                    <a16:rowId xmlns:a16="http://schemas.microsoft.com/office/drawing/2014/main" val="652343902"/>
                  </a:ext>
                </a:extLst>
              </a:tr>
            </a:tbl>
          </a:graphicData>
        </a:graphic>
      </p:graphicFrame>
      <p:sp>
        <p:nvSpPr>
          <p:cNvPr id="6" name="Rectangle 1">
            <a:extLst>
              <a:ext uri="{FF2B5EF4-FFF2-40B4-BE49-F238E27FC236}">
                <a16:creationId xmlns:a16="http://schemas.microsoft.com/office/drawing/2014/main" id="{B72EE86B-1D9B-47D6-AC12-F509973805D0}"/>
              </a:ext>
            </a:extLst>
          </p:cNvPr>
          <p:cNvSpPr>
            <a:spLocks noChangeArrowheads="1"/>
          </p:cNvSpPr>
          <p:nvPr/>
        </p:nvSpPr>
        <p:spPr bwMode="auto">
          <a:xfrm>
            <a:off x="747267" y="3847910"/>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2400">
                <a:solidFill>
                  <a:srgbClr val="000000"/>
                </a:solidFill>
                <a:latin typeface="Times New Roman" panose="02020603050405020304" pitchFamily="18" charset="0"/>
                <a:cs typeface="Times New Roman" panose="02020603050405020304" pitchFamily="18" charset="0"/>
              </a:rPr>
              <a:t> </a:t>
            </a:r>
            <a:endParaRPr lang="en-US" altLang="en-US" sz="2400"/>
          </a:p>
          <a:p>
            <a:pPr defTabSz="1219170"/>
            <a:endParaRPr lang="en-US" altLang="en-US" sz="2400"/>
          </a:p>
        </p:txBody>
      </p:sp>
    </p:spTree>
    <p:extLst>
      <p:ext uri="{BB962C8B-B14F-4D97-AF65-F5344CB8AC3E}">
        <p14:creationId xmlns:p14="http://schemas.microsoft.com/office/powerpoint/2010/main" val="113670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a:solidFill>
                  <a:srgbClr val="00B050"/>
                </a:solidFill>
                <a:latin typeface="Arial" panose="020B0604020202020204" pitchFamily="34" charset="0"/>
                <a:cs typeface="Arial" panose="020B0604020202020204" pitchFamily="34" charset="0"/>
              </a:rPr>
              <a:t>Program Design</a:t>
            </a:r>
          </a:p>
        </p:txBody>
      </p:sp>
      <p:sp>
        <p:nvSpPr>
          <p:cNvPr id="3" name="Content Placeholder 2">
            <a:extLst>
              <a:ext uri="{FF2B5EF4-FFF2-40B4-BE49-F238E27FC236}">
                <a16:creationId xmlns:a16="http://schemas.microsoft.com/office/drawing/2014/main" id="{C4D53E56-0343-4506-8D7F-09E269E49424}"/>
              </a:ext>
            </a:extLst>
          </p:cNvPr>
          <p:cNvSpPr>
            <a:spLocks noGrp="1"/>
          </p:cNvSpPr>
          <p:nvPr>
            <p:ph idx="1"/>
          </p:nvPr>
        </p:nvSpPr>
        <p:spPr>
          <a:xfrm>
            <a:off x="747267" y="1422400"/>
            <a:ext cx="10972800" cy="2006600"/>
          </a:xfrm>
        </p:spPr>
        <p:txBody>
          <a:bodyPr>
            <a:normAutofit/>
          </a:bodyPr>
          <a:lstStyle/>
          <a:p>
            <a:pPr marL="380990" indent="-380990"/>
            <a:r>
              <a:rPr lang="en-US" sz="2000" dirty="0">
                <a:latin typeface="Arial" panose="020B0604020202020204" pitchFamily="34" charset="0"/>
                <a:cs typeface="Arial" panose="020B0604020202020204" pitchFamily="34" charset="0"/>
              </a:rPr>
              <a:t>Customer Classes:</a:t>
            </a:r>
          </a:p>
          <a:p>
            <a:pPr marL="683667" lvl="1" indent="-380990"/>
            <a:r>
              <a:rPr lang="en-US" sz="2000" dirty="0">
                <a:latin typeface="Arial" panose="020B0604020202020204" pitchFamily="34" charset="0"/>
                <a:cs typeface="Arial" panose="020B0604020202020204" pitchFamily="34" charset="0"/>
              </a:rPr>
              <a:t>Residential customer classes: Standard, Underserved, and Low-Income Households</a:t>
            </a:r>
          </a:p>
          <a:p>
            <a:pPr marL="683667" lvl="1" indent="-380990"/>
            <a:r>
              <a:rPr lang="en-US" sz="2000" dirty="0">
                <a:latin typeface="Arial" panose="020B0604020202020204" pitchFamily="34" charset="0"/>
                <a:cs typeface="Arial" panose="020B0604020202020204" pitchFamily="34" charset="0"/>
              </a:rPr>
              <a:t>Commercial/industrial customer classes: Small, Medium, Large (based on demand)</a:t>
            </a:r>
          </a:p>
          <a:p>
            <a:pPr marL="380990" indent="-380990"/>
            <a:r>
              <a:rPr lang="en-US" sz="2000" dirty="0">
                <a:latin typeface="Arial" panose="020B0604020202020204" pitchFamily="34" charset="0"/>
                <a:cs typeface="Arial" panose="020B0604020202020204" pitchFamily="34" charset="0"/>
              </a:rPr>
              <a:t>Systems installed through this program can receive two incentives:</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6</a:t>
            </a:fld>
            <a:endParaRPr lang="en-US"/>
          </a:p>
        </p:txBody>
      </p:sp>
      <p:graphicFrame>
        <p:nvGraphicFramePr>
          <p:cNvPr id="6" name="Table 5">
            <a:extLst>
              <a:ext uri="{FF2B5EF4-FFF2-40B4-BE49-F238E27FC236}">
                <a16:creationId xmlns:a16="http://schemas.microsoft.com/office/drawing/2014/main" id="{F3990BBF-046F-4CD8-9F1C-724880FFE245}"/>
              </a:ext>
            </a:extLst>
          </p:cNvPr>
          <p:cNvGraphicFramePr>
            <a:graphicFrameLocks noGrp="1"/>
          </p:cNvGraphicFramePr>
          <p:nvPr>
            <p:extLst>
              <p:ext uri="{D42A27DB-BD31-4B8C-83A1-F6EECF244321}">
                <p14:modId xmlns:p14="http://schemas.microsoft.com/office/powerpoint/2010/main" val="847020259"/>
              </p:ext>
            </p:extLst>
          </p:nvPr>
        </p:nvGraphicFramePr>
        <p:xfrm>
          <a:off x="675989" y="3200443"/>
          <a:ext cx="10768744" cy="3299426"/>
        </p:xfrm>
        <a:graphic>
          <a:graphicData uri="http://schemas.openxmlformats.org/drawingml/2006/table">
            <a:tbl>
              <a:tblPr firstRow="1" firstCol="1" bandRow="1">
                <a:tableStyleId>{5C22544A-7EE6-4342-B048-85BDC9FD1C3A}</a:tableStyleId>
              </a:tblPr>
              <a:tblGrid>
                <a:gridCol w="2047756">
                  <a:extLst>
                    <a:ext uri="{9D8B030D-6E8A-4147-A177-3AD203B41FA5}">
                      <a16:colId xmlns:a16="http://schemas.microsoft.com/office/drawing/2014/main" val="3862789390"/>
                    </a:ext>
                  </a:extLst>
                </a:gridCol>
                <a:gridCol w="3190260">
                  <a:extLst>
                    <a:ext uri="{9D8B030D-6E8A-4147-A177-3AD203B41FA5}">
                      <a16:colId xmlns:a16="http://schemas.microsoft.com/office/drawing/2014/main" val="3990618880"/>
                    </a:ext>
                  </a:extLst>
                </a:gridCol>
                <a:gridCol w="2993396">
                  <a:extLst>
                    <a:ext uri="{9D8B030D-6E8A-4147-A177-3AD203B41FA5}">
                      <a16:colId xmlns:a16="http://schemas.microsoft.com/office/drawing/2014/main" val="2692978879"/>
                    </a:ext>
                  </a:extLst>
                </a:gridCol>
                <a:gridCol w="2537332">
                  <a:extLst>
                    <a:ext uri="{9D8B030D-6E8A-4147-A177-3AD203B41FA5}">
                      <a16:colId xmlns:a16="http://schemas.microsoft.com/office/drawing/2014/main" val="1984232855"/>
                    </a:ext>
                  </a:extLst>
                </a:gridCol>
              </a:tblGrid>
              <a:tr h="383140">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Program Element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Design Item</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L w="12700" cmpd="sng">
                      <a:noFill/>
                    </a:lnL>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Summer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Winter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B w="3175" cap="flat" cmpd="sng" algn="ctr">
                      <a:noFill/>
                      <a:prstDash val="solid"/>
                      <a:round/>
                      <a:headEnd type="none" w="med" len="med"/>
                      <a:tailEnd type="none" w="med" len="med"/>
                    </a:lnB>
                  </a:tcPr>
                </a:tc>
                <a:extLst>
                  <a:ext uri="{0D108BD9-81ED-4DB2-BD59-A6C34878D82A}">
                    <a16:rowId xmlns:a16="http://schemas.microsoft.com/office/drawing/2014/main" val="3846393504"/>
                  </a:ext>
                </a:extLst>
              </a:tr>
              <a:tr h="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059775358"/>
                  </a:ext>
                </a:extLst>
              </a:tr>
              <a:tr h="327547">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Upfront Incentive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effectLst/>
                          <a:latin typeface="Arial" panose="020B0604020202020204" pitchFamily="34" charset="0"/>
                          <a:cs typeface="Arial" panose="020B0604020202020204" pitchFamily="34" charset="0"/>
                        </a:rPr>
                        <a:t>(Passive Dispatch)</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121920" marR="121920" marT="60960" marB="60960" anchor="ctr">
                    <a:lnT w="3175" cap="flat" cmpd="sng" algn="ctr">
                      <a:noFill/>
                      <a:prstDash val="solid"/>
                      <a:round/>
                      <a:headEnd type="none" w="med" len="med"/>
                      <a:tailEnd type="none" w="med" len="med"/>
                    </a:lnT>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All non-holiday weekdays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lnT w="3175" cap="flat" cmpd="sng" algn="ctr">
                      <a:noFill/>
                      <a:prstDash val="solid"/>
                      <a:round/>
                      <a:headEnd type="none" w="med" len="med"/>
                      <a:tailEnd type="none" w="med" len="med"/>
                    </a:lnT>
                  </a:tcPr>
                </a:tc>
                <a:extLst>
                  <a:ext uri="{0D108BD9-81ED-4DB2-BD59-A6C34878D82A}">
                    <a16:rowId xmlns:a16="http://schemas.microsoft.com/office/drawing/2014/main" val="184824392"/>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July &amp; August</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91086326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5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451748939"/>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3 PM to 8 PM </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N/A</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927140315"/>
                  </a:ext>
                </a:extLst>
              </a:tr>
              <a:tr h="0">
                <a:tc gridSpan="4">
                  <a:txBody>
                    <a:bodyPr/>
                    <a:lstStyle/>
                    <a:p>
                      <a:pPr marL="0" marR="0" algn="just">
                        <a:lnSpc>
                          <a:spcPct val="115000"/>
                        </a:lnSpc>
                        <a:spcBef>
                          <a:spcPts val="0"/>
                        </a:spcBef>
                        <a:spcAft>
                          <a:spcPts val="0"/>
                        </a:spcAft>
                      </a:pPr>
                      <a:endParaRPr lang="en-US" sz="8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solidFill>
                      <a:schemeClr val="bg1"/>
                    </a:solidFill>
                  </a:tcPr>
                </a:tc>
                <a:tc hMerge="1">
                  <a:txBody>
                    <a:bodyPr/>
                    <a:lstStyle/>
                    <a:p>
                      <a:pPr marL="0" marR="0" algn="just">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hMerge="1">
                  <a:txBody>
                    <a:bodyPr/>
                    <a:lstStyle/>
                    <a:p>
                      <a:pPr marL="0" marR="0" algn="l">
                        <a:lnSpc>
                          <a:spcPct val="115000"/>
                        </a:lnSpc>
                        <a:spcBef>
                          <a:spcPts val="0"/>
                        </a:spcBef>
                        <a:spcAft>
                          <a:spcPts val="0"/>
                        </a:spcAft>
                      </a:pP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473347807"/>
                  </a:ext>
                </a:extLst>
              </a:tr>
              <a:tr h="327547">
                <a:tc rowSpan="4">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Performance-Based Incentive</a:t>
                      </a:r>
                    </a:p>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(Active Dispatch)</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Events per Season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30 to 60</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to 5</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3619016437"/>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Months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June through September</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November through March</a:t>
                      </a:r>
                      <a:r>
                        <a:rPr lang="en-US" sz="1300">
                          <a:effectLst/>
                          <a:latin typeface="Arial" panose="020B0604020202020204" pitchFamily="34" charset="0"/>
                          <a:cs typeface="Arial" panose="020B0604020202020204" pitchFamily="34" charset="0"/>
                        </a:rPr>
                        <a:t>  </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2765964381"/>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Event Duration</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1 - 3 hours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1746212198"/>
                  </a:ext>
                </a:extLst>
              </a:tr>
              <a:tr h="327547">
                <a:tc vMerge="1">
                  <a:txBody>
                    <a:bodyPr/>
                    <a:lstStyle/>
                    <a:p>
                      <a:endParaRPr lang="en-US"/>
                    </a:p>
                  </a:txBody>
                  <a:tcPr/>
                </a:tc>
                <a:tc>
                  <a:txBody>
                    <a:bodyPr/>
                    <a:lstStyle/>
                    <a:p>
                      <a:pPr marL="0" marR="0" algn="just">
                        <a:lnSpc>
                          <a:spcPct val="115000"/>
                        </a:lnSpc>
                        <a:spcBef>
                          <a:spcPts val="0"/>
                        </a:spcBef>
                        <a:spcAft>
                          <a:spcPts val="0"/>
                        </a:spcAft>
                      </a:pPr>
                      <a:r>
                        <a:rPr lang="en-US" sz="1500">
                          <a:effectLst/>
                          <a:latin typeface="Arial" panose="020B0604020202020204" pitchFamily="34" charset="0"/>
                          <a:cs typeface="Arial" panose="020B0604020202020204" pitchFamily="34" charset="0"/>
                        </a:rPr>
                        <a:t>Anticipated Dispatch Window</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a:effectLst/>
                          <a:latin typeface="Arial" panose="020B0604020202020204" pitchFamily="34" charset="0"/>
                          <a:cs typeface="Arial" panose="020B0604020202020204" pitchFamily="34" charset="0"/>
                        </a:rPr>
                        <a:t>Noon to 9 PM (All Days)</a:t>
                      </a:r>
                      <a:endParaRPr lang="en-US" sz="150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tc>
                  <a:txBody>
                    <a:bodyPr/>
                    <a:lstStyle/>
                    <a:p>
                      <a:pPr marL="0" marR="0" algn="l">
                        <a:lnSpc>
                          <a:spcPct val="115000"/>
                        </a:lnSpc>
                        <a:spcBef>
                          <a:spcPts val="0"/>
                        </a:spcBef>
                        <a:spcAft>
                          <a:spcPts val="0"/>
                        </a:spcAft>
                      </a:pPr>
                      <a:r>
                        <a:rPr lang="en-US" sz="1500" dirty="0">
                          <a:effectLst/>
                          <a:latin typeface="Arial" panose="020B0604020202020204" pitchFamily="34" charset="0"/>
                          <a:cs typeface="Arial" panose="020B0604020202020204" pitchFamily="34" charset="0"/>
                        </a:rPr>
                        <a:t>Noon to 9 PM (All Days)</a:t>
                      </a:r>
                      <a:endParaRPr lang="en-US" sz="1500" dirty="0">
                        <a:effectLst/>
                        <a:latin typeface="Arial" panose="020B0604020202020204" pitchFamily="34" charset="0"/>
                        <a:ea typeface="Yu Mincho" panose="02020400000000000000" pitchFamily="18" charset="-128"/>
                        <a:cs typeface="Arial" panose="020B0604020202020204" pitchFamily="34" charset="0"/>
                      </a:endParaRPr>
                    </a:p>
                  </a:txBody>
                  <a:tcPr marL="66361" marR="66361" marT="0" marB="0" anchor="ctr"/>
                </a:tc>
                <a:extLst>
                  <a:ext uri="{0D108BD9-81ED-4DB2-BD59-A6C34878D82A}">
                    <a16:rowId xmlns:a16="http://schemas.microsoft.com/office/drawing/2014/main" val="817903098"/>
                  </a:ext>
                </a:extLst>
              </a:tr>
            </a:tbl>
          </a:graphicData>
        </a:graphic>
      </p:graphicFrame>
    </p:spTree>
    <p:extLst>
      <p:ext uri="{BB962C8B-B14F-4D97-AF65-F5344CB8AC3E}">
        <p14:creationId xmlns:p14="http://schemas.microsoft.com/office/powerpoint/2010/main" val="2875859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9026"/>
            <a:r>
              <a:rPr lang="en-US" sz="3200" b="1">
                <a:solidFill>
                  <a:schemeClr val="accent1"/>
                </a:solidFill>
                <a:latin typeface="Arial" panose="020B0604020202020204" pitchFamily="34" charset="0"/>
                <a:cs typeface="Arial" panose="020B0604020202020204" pitchFamily="34" charset="0"/>
              </a:rPr>
              <a:t>Residential Incentive Levels </a:t>
            </a:r>
          </a:p>
        </p:txBody>
      </p:sp>
      <p:graphicFrame>
        <p:nvGraphicFramePr>
          <p:cNvPr id="6" name="Table 5">
            <a:extLst>
              <a:ext uri="{FF2B5EF4-FFF2-40B4-BE49-F238E27FC236}">
                <a16:creationId xmlns:a16="http://schemas.microsoft.com/office/drawing/2014/main" id="{772C1BC2-C1F2-4E39-8716-0C194449CF6B}"/>
              </a:ext>
            </a:extLst>
          </p:cNvPr>
          <p:cNvGraphicFramePr>
            <a:graphicFrameLocks noGrp="1"/>
          </p:cNvGraphicFramePr>
          <p:nvPr/>
        </p:nvGraphicFramePr>
        <p:xfrm>
          <a:off x="609594" y="1245580"/>
          <a:ext cx="10607048" cy="2985283"/>
        </p:xfrm>
        <a:graphic>
          <a:graphicData uri="http://schemas.openxmlformats.org/drawingml/2006/table">
            <a:tbl>
              <a:tblPr firstRow="1"/>
              <a:tblGrid>
                <a:gridCol w="1864931">
                  <a:extLst>
                    <a:ext uri="{9D8B030D-6E8A-4147-A177-3AD203B41FA5}">
                      <a16:colId xmlns:a16="http://schemas.microsoft.com/office/drawing/2014/main" val="1225308881"/>
                    </a:ext>
                  </a:extLst>
                </a:gridCol>
                <a:gridCol w="2914039">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 (Installed 2022-2024)*</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algn="ctr"/>
                      <a:r>
                        <a:rPr lang="en-US" sz="1900" b="1" dirty="0">
                          <a:latin typeface="Arial"/>
                          <a:cs typeface="Arial"/>
                        </a:rPr>
                        <a:t>Capacity Block (MW)</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Standard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Underserved</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panose="020B0604020202020204" pitchFamily="34" charset="0"/>
                          <a:cs typeface="Arial" panose="020B0604020202020204" pitchFamily="34" charset="0"/>
                        </a:rPr>
                        <a:t>Low-Income</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10</a:t>
                      </a:r>
                    </a:p>
                  </a:txBody>
                  <a:tcPr marL="0" marR="0" marT="0" marB="0" anchor="ctr">
                    <a:lnL w="12700" cmpd="sng">
                      <a:noFill/>
                      <a:prstDash val="soli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mpd="sng">
                      <a:noFill/>
                      <a:prstDash val="soli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15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$212.5/kWh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65150923"/>
                  </a:ext>
                </a:extLst>
              </a:tr>
              <a:tr h="459301">
                <a:tc>
                  <a:txBody>
                    <a:bodyPr/>
                    <a:lstStyle/>
                    <a:p>
                      <a:pPr marL="0" algn="ctr" defTabSz="914400" rtl="0" eaLnBrk="1" fontAlgn="b" latinLnBrk="0" hangingPunct="1"/>
                      <a:r>
                        <a:rPr lang="en-US" sz="1900" kern="1200" dirty="0">
                          <a:solidFill>
                            <a:schemeClr val="dk1"/>
                          </a:solidFill>
                          <a:latin typeface="Arial"/>
                          <a:ea typeface="+mn-ea"/>
                          <a:cs typeface="Arial"/>
                        </a:rPr>
                        <a:t>25</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$162.5/kWh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a:solidFill>
                            <a:schemeClr val="tx1"/>
                          </a:solidFill>
                          <a:effectLst/>
                          <a:latin typeface="Arial"/>
                          <a:cs typeface="Arial"/>
                        </a:rPr>
                        <a:t>$450/kWh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$600/kWh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32977728"/>
                  </a:ext>
                </a:extLst>
              </a:tr>
              <a:tr h="459300">
                <a:tc>
                  <a:txBody>
                    <a:bodyPr/>
                    <a:lstStyle/>
                    <a:p>
                      <a:pPr marL="0" lvl="0" algn="ctr">
                        <a:buNone/>
                      </a:pPr>
                      <a:r>
                        <a:rPr lang="en-US" sz="1900" kern="1200" dirty="0">
                          <a:solidFill>
                            <a:schemeClr val="dk1"/>
                          </a:solidFill>
                          <a:latin typeface="Arial"/>
                          <a:ea typeface="+mn-ea"/>
                          <a:cs typeface="Arial"/>
                        </a:rPr>
                        <a:t>Grid-Edge Adder</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+50%</a:t>
                      </a:r>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tc>
                  <a:txBody>
                    <a:bodyPr/>
                    <a:lstStyle/>
                    <a:p>
                      <a:pPr lvl="0" algn="ctr">
                        <a:buNone/>
                      </a:pPr>
                      <a:r>
                        <a:rPr lang="en-US" sz="1900" b="0" i="0" u="none" strike="noStrike" noProof="0" dirty="0">
                          <a:solidFill>
                            <a:schemeClr val="tx1"/>
                          </a:solidFill>
                          <a:effectLst/>
                          <a:latin typeface="Arial"/>
                        </a:rPr>
                        <a:t>+50%</a:t>
                      </a:r>
                      <a:endParaRPr lang="en-US" dirty="0"/>
                    </a:p>
                  </a:txBody>
                  <a:tcPr marL="0" marR="0" marT="0" marB="0" anchor="ctr">
                    <a:lnL w="0">
                      <a:noFill/>
                    </a:lnL>
                    <a:lnR w="0">
                      <a:noFill/>
                    </a:lnR>
                    <a:lnT w="0">
                      <a:noFill/>
                    </a:lnT>
                    <a:lnB w="12700">
                      <a:solidFill>
                        <a:schemeClr val="tx1"/>
                      </a:solidFill>
                    </a:lnB>
                    <a:lnTlToBr w="0">
                      <a:noFill/>
                    </a:lnTlToBr>
                    <a:lnBlToTr w="0">
                      <a:noFill/>
                    </a:lnBlToTr>
                    <a:solidFill>
                      <a:schemeClr val="bg2"/>
                    </a:solidFill>
                  </a:tcPr>
                </a:tc>
                <a:extLst>
                  <a:ext uri="{0D108BD9-81ED-4DB2-BD59-A6C34878D82A}">
                    <a16:rowId xmlns:a16="http://schemas.microsoft.com/office/drawing/2014/main" val="1180705424"/>
                  </a:ext>
                </a:extLst>
              </a:tr>
            </a:tbl>
          </a:graphicData>
        </a:graphic>
      </p:graphicFrame>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extLst>
              <p:ext uri="{D42A27DB-BD31-4B8C-83A1-F6EECF244321}">
                <p14:modId xmlns:p14="http://schemas.microsoft.com/office/powerpoint/2010/main" val="4053242959"/>
              </p:ext>
            </p:extLst>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 (Installed 2022-2024)</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*Residential Upfront Incentive capped at $16,000 or 50% of total cost (whichever is less)</a:t>
            </a:r>
          </a:p>
        </p:txBody>
      </p:sp>
    </p:spTree>
    <p:extLst>
      <p:ext uri="{BB962C8B-B14F-4D97-AF65-F5344CB8AC3E}">
        <p14:creationId xmlns:p14="http://schemas.microsoft.com/office/powerpoint/2010/main" val="22391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F4EC-A7A3-4F72-BCD0-DE19BF1EE773}"/>
              </a:ext>
            </a:extLst>
          </p:cNvPr>
          <p:cNvSpPr>
            <a:spLocks noGrp="1"/>
          </p:cNvSpPr>
          <p:nvPr>
            <p:ph type="title"/>
          </p:nvPr>
        </p:nvSpPr>
        <p:spPr>
          <a:xfrm>
            <a:off x="0" y="122515"/>
            <a:ext cx="10515600" cy="945184"/>
          </a:xfrm>
        </p:spPr>
        <p:txBody>
          <a:bodyPr>
            <a:normAutofit/>
          </a:bodyPr>
          <a:lstStyle/>
          <a:p>
            <a:pPr marL="308610"/>
            <a:r>
              <a:rPr lang="en-US" sz="3200" b="1" dirty="0">
                <a:solidFill>
                  <a:schemeClr val="accent1"/>
                </a:solidFill>
                <a:latin typeface="Arial"/>
                <a:cs typeface="Arial"/>
              </a:rPr>
              <a:t>Commercial Incentive Levels </a:t>
            </a:r>
            <a:endParaRPr lang="en-US"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23D10400-CF11-4992-9935-AF9F4F21958B}"/>
              </a:ext>
            </a:extLst>
          </p:cNvPr>
          <p:cNvGraphicFramePr>
            <a:graphicFrameLocks noGrp="1"/>
          </p:cNvGraphicFramePr>
          <p:nvPr/>
        </p:nvGraphicFramePr>
        <p:xfrm>
          <a:off x="609597" y="4400848"/>
          <a:ext cx="10623296" cy="1309941"/>
        </p:xfrm>
        <a:graphic>
          <a:graphicData uri="http://schemas.openxmlformats.org/drawingml/2006/table">
            <a:tbl>
              <a:tblPr firstRow="1"/>
              <a:tblGrid>
                <a:gridCol w="2655824">
                  <a:extLst>
                    <a:ext uri="{9D8B030D-6E8A-4147-A177-3AD203B41FA5}">
                      <a16:colId xmlns:a16="http://schemas.microsoft.com/office/drawing/2014/main" val="1209912379"/>
                    </a:ext>
                  </a:extLst>
                </a:gridCol>
                <a:gridCol w="2655824">
                  <a:extLst>
                    <a:ext uri="{9D8B030D-6E8A-4147-A177-3AD203B41FA5}">
                      <a16:colId xmlns:a16="http://schemas.microsoft.com/office/drawing/2014/main" val="485952041"/>
                    </a:ext>
                  </a:extLst>
                </a:gridCol>
                <a:gridCol w="2655824">
                  <a:extLst>
                    <a:ext uri="{9D8B030D-6E8A-4147-A177-3AD203B41FA5}">
                      <a16:colId xmlns:a16="http://schemas.microsoft.com/office/drawing/2014/main" val="2094065523"/>
                    </a:ext>
                  </a:extLst>
                </a:gridCol>
                <a:gridCol w="2655824">
                  <a:extLst>
                    <a:ext uri="{9D8B030D-6E8A-4147-A177-3AD203B41FA5}">
                      <a16:colId xmlns:a16="http://schemas.microsoft.com/office/drawing/2014/main" val="181893238"/>
                    </a:ext>
                  </a:extLst>
                </a:gridCol>
              </a:tblGrid>
              <a:tr h="437549">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Performance Incentive Levels (Installed 2022-2024)</a:t>
                      </a:r>
                    </a:p>
                  </a:txBody>
                  <a:tcPr marL="112429" marR="112429" marT="56215" marB="56215"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tc hMerge="1">
                  <a:txBody>
                    <a:bodyPr/>
                    <a:lstStyle/>
                    <a:p>
                      <a:pPr algn="ctr"/>
                      <a:endParaRPr lang="en-US" sz="1200"/>
                    </a:p>
                  </a:txBody>
                  <a:tcPr marL="84322" marR="84322" marT="42161" marB="42161" anchor="ctr">
                    <a:solidFill>
                      <a:schemeClr val="tx2">
                        <a:lumMod val="20000"/>
                        <a:lumOff val="80000"/>
                      </a:schemeClr>
                    </a:solidFill>
                  </a:tcPr>
                </a:tc>
                <a:extLst>
                  <a:ext uri="{0D108BD9-81ED-4DB2-BD59-A6C34878D82A}">
                    <a16:rowId xmlns:a16="http://schemas.microsoft.com/office/drawing/2014/main" val="3185020550"/>
                  </a:ext>
                </a:extLst>
              </a:tr>
              <a:tr h="429755">
                <a:tc>
                  <a:txBody>
                    <a:bodyPr/>
                    <a:lstStyle/>
                    <a:p>
                      <a:pPr algn="ctr"/>
                      <a:r>
                        <a:rPr lang="en-US" sz="1900" b="1" dirty="0">
                          <a:latin typeface="Arial"/>
                          <a:cs typeface="Arial"/>
                        </a:rPr>
                        <a:t>Summer,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1-5</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Summer,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Winter, Years 6-10</a:t>
                      </a:r>
                    </a:p>
                  </a:txBody>
                  <a:tcPr marL="112429" marR="112429" marT="56215" marB="56215"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42637">
                <a:tc>
                  <a:txBody>
                    <a:bodyPr/>
                    <a:lstStyle/>
                    <a:p>
                      <a:pPr algn="ctr" fontAlgn="b"/>
                      <a:r>
                        <a:rPr lang="en-US" sz="1900" b="0" i="0" u="none" strike="noStrike" dirty="0">
                          <a:solidFill>
                            <a:schemeClr val="tx1"/>
                          </a:solidFill>
                          <a:effectLst/>
                          <a:latin typeface="Arial"/>
                          <a:cs typeface="Arial"/>
                        </a:rPr>
                        <a:t>$200/kW</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$115/kW</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panose="020B0604020202020204" pitchFamily="34" charset="0"/>
                          <a:cs typeface="Arial" panose="020B0604020202020204" pitchFamily="34" charset="0"/>
                        </a:rPr>
                        <a:t>$15/kW</a:t>
                      </a:r>
                    </a:p>
                  </a:txBody>
                  <a:tcPr marL="0" marR="0" marT="0" marB="0" anchor="ctr">
                    <a:lnL w="12700" cap="flat" cmpd="sng" algn="ctr">
                      <a:noFill/>
                      <a:prstDash val="sysDot"/>
                      <a:round/>
                      <a:headEnd type="none" w="med" len="med"/>
                      <a:tailEnd type="none" w="med" len="med"/>
                    </a:lnL>
                    <a:lnR w="12700" cmpd="sng">
                      <a:noFill/>
                      <a:prstDash val="soli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bl>
          </a:graphicData>
        </a:graphic>
      </p:graphicFrame>
      <p:sp>
        <p:nvSpPr>
          <p:cNvPr id="8" name="TextBox 7">
            <a:extLst>
              <a:ext uri="{FF2B5EF4-FFF2-40B4-BE49-F238E27FC236}">
                <a16:creationId xmlns:a16="http://schemas.microsoft.com/office/drawing/2014/main" id="{AB5122CD-EE80-879B-2991-CB959D06BFB2}"/>
              </a:ext>
            </a:extLst>
          </p:cNvPr>
          <p:cNvSpPr txBox="1"/>
          <p:nvPr/>
        </p:nvSpPr>
        <p:spPr>
          <a:xfrm>
            <a:off x="609594" y="5806163"/>
            <a:ext cx="1052135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latin typeface="Arial"/>
                <a:cs typeface="Arial"/>
              </a:rPr>
              <a:t>*Commercial and Industrial project approvals will pause on June 15th, 2024; Upfront Incentive capped at 50% of total cost</a:t>
            </a:r>
          </a:p>
        </p:txBody>
      </p:sp>
      <p:sp>
        <p:nvSpPr>
          <p:cNvPr id="13" name="TextBox 12">
            <a:extLst>
              <a:ext uri="{FF2B5EF4-FFF2-40B4-BE49-F238E27FC236}">
                <a16:creationId xmlns:a16="http://schemas.microsoft.com/office/drawing/2014/main" id="{66685240-A66D-A7D4-5AA3-9BAF82DCEAAD}"/>
              </a:ext>
            </a:extLst>
          </p:cNvPr>
          <p:cNvSpPr txBox="1"/>
          <p:nvPr/>
        </p:nvSpPr>
        <p:spPr>
          <a:xfrm>
            <a:off x="609062" y="1356128"/>
            <a:ext cx="8907887" cy="415498"/>
          </a:xfrm>
          <a:prstGeom prst="rect">
            <a:avLst/>
          </a:prstGeom>
          <a:solidFill>
            <a:srgbClr val="00B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dirty="0">
                <a:solidFill>
                  <a:srgbClr val="FFFFFF"/>
                </a:solidFill>
                <a:latin typeface="Arial"/>
                <a:cs typeface="Arial"/>
              </a:rPr>
              <a:t>Upfront Incentive (Installed 2022-2024)* </a:t>
            </a:r>
            <a:endParaRPr lang="en-US" dirty="0"/>
          </a:p>
        </p:txBody>
      </p:sp>
      <p:graphicFrame>
        <p:nvGraphicFramePr>
          <p:cNvPr id="4" name="Table 3">
            <a:extLst>
              <a:ext uri="{FF2B5EF4-FFF2-40B4-BE49-F238E27FC236}">
                <a16:creationId xmlns:a16="http://schemas.microsoft.com/office/drawing/2014/main" id="{F504E3C5-4B83-DE1F-5F71-7FCD4E42B1F5}"/>
              </a:ext>
            </a:extLst>
          </p:cNvPr>
          <p:cNvGraphicFramePr>
            <a:graphicFrameLocks noGrp="1"/>
          </p:cNvGraphicFramePr>
          <p:nvPr/>
        </p:nvGraphicFramePr>
        <p:xfrm>
          <a:off x="609594" y="1245580"/>
          <a:ext cx="10607048" cy="2732091"/>
        </p:xfrm>
        <a:graphic>
          <a:graphicData uri="http://schemas.openxmlformats.org/drawingml/2006/table">
            <a:tbl>
              <a:tblPr firstRow="1"/>
              <a:tblGrid>
                <a:gridCol w="1864931">
                  <a:extLst>
                    <a:ext uri="{9D8B030D-6E8A-4147-A177-3AD203B41FA5}">
                      <a16:colId xmlns:a16="http://schemas.microsoft.com/office/drawing/2014/main" val="1225308881"/>
                    </a:ext>
                  </a:extLst>
                </a:gridCol>
                <a:gridCol w="2914039">
                  <a:extLst>
                    <a:ext uri="{9D8B030D-6E8A-4147-A177-3AD203B41FA5}">
                      <a16:colId xmlns:a16="http://schemas.microsoft.com/office/drawing/2014/main" val="1209912379"/>
                    </a:ext>
                  </a:extLst>
                </a:gridCol>
                <a:gridCol w="2914039">
                  <a:extLst>
                    <a:ext uri="{9D8B030D-6E8A-4147-A177-3AD203B41FA5}">
                      <a16:colId xmlns:a16="http://schemas.microsoft.com/office/drawing/2014/main" val="485952041"/>
                    </a:ext>
                  </a:extLst>
                </a:gridCol>
                <a:gridCol w="2914039">
                  <a:extLst>
                    <a:ext uri="{9D8B030D-6E8A-4147-A177-3AD203B41FA5}">
                      <a16:colId xmlns:a16="http://schemas.microsoft.com/office/drawing/2014/main" val="2979046312"/>
                    </a:ext>
                  </a:extLst>
                </a:gridCol>
              </a:tblGrid>
              <a:tr h="447040">
                <a:tc grid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100" b="1" dirty="0">
                          <a:solidFill>
                            <a:schemeClr val="bg1"/>
                          </a:solidFill>
                          <a:latin typeface="Arial"/>
                          <a:cs typeface="Arial"/>
                        </a:rPr>
                        <a:t>Upfront Incentive Levels (Installed 2022-2024)*</a:t>
                      </a: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tc hMerge="1">
                  <a:txBody>
                    <a:bodyPr/>
                    <a:lstStyle/>
                    <a:p>
                      <a:pPr algn="ctr"/>
                      <a:endParaRPr lang="en-US" sz="1200">
                        <a:latin typeface="+mn-lt"/>
                      </a:endParaRPr>
                    </a:p>
                  </a:txBody>
                  <a:tcPr anchor="ctr">
                    <a:solidFill>
                      <a:schemeClr val="tx2">
                        <a:lumMod val="20000"/>
                        <a:lumOff val="80000"/>
                      </a:schemeClr>
                    </a:solidFill>
                  </a:tcPr>
                </a:tc>
                <a:extLst>
                  <a:ext uri="{0D108BD9-81ED-4DB2-BD59-A6C34878D82A}">
                    <a16:rowId xmlns:a16="http://schemas.microsoft.com/office/drawing/2014/main" val="686365276"/>
                  </a:ext>
                </a:extLst>
              </a:tr>
              <a:tr h="701040">
                <a:tc>
                  <a:txBody>
                    <a:bodyPr/>
                    <a:lstStyle/>
                    <a:p>
                      <a:pPr lvl="0" algn="ctr">
                        <a:buNone/>
                      </a:pPr>
                      <a:r>
                        <a:rPr lang="en-US" sz="1900" b="1" dirty="0">
                          <a:latin typeface="Arial"/>
                          <a:cs typeface="Arial"/>
                        </a:rPr>
                        <a:t>Customer Class</a:t>
                      </a:r>
                      <a:endParaRPr lang="en-US" dirty="0"/>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900" b="1" dirty="0">
                          <a:latin typeface="Arial"/>
                          <a:cs typeface="Arial"/>
                        </a:rPr>
                        <a:t>Small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Medium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tc>
                  <a:txBody>
                    <a:bodyPr/>
                    <a:lstStyle/>
                    <a:p>
                      <a:pPr lvl="0" algn="ctr">
                        <a:buNone/>
                      </a:pPr>
                      <a:r>
                        <a:rPr lang="en-US" sz="1900" b="1" dirty="0">
                          <a:latin typeface="Arial"/>
                          <a:cs typeface="Arial"/>
                        </a:rPr>
                        <a:t>Large C&amp;I</a:t>
                      </a:r>
                      <a:endParaRPr lang="en-US" sz="1900" b="1" dirty="0">
                        <a:latin typeface="Arial" panose="020B0604020202020204" pitchFamily="34" charset="0"/>
                        <a:cs typeface="Arial" panose="020B0604020202020204" pitchFamily="34" charset="0"/>
                      </a:endParaRPr>
                    </a:p>
                  </a:txBody>
                  <a:tcPr marL="121920" marR="121920" marT="60960" marB="6096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031450333"/>
                  </a:ext>
                </a:extLst>
              </a:tr>
              <a:tr h="425771">
                <a:tc>
                  <a:txBody>
                    <a:bodyPr/>
                    <a:lstStyle/>
                    <a:p>
                      <a:pPr lvl="0" algn="ctr">
                        <a:buNone/>
                      </a:pPr>
                      <a:r>
                        <a:rPr lang="en-US" sz="1500" i="1" dirty="0">
                          <a:latin typeface="Arial"/>
                          <a:cs typeface="Arial"/>
                        </a:rPr>
                        <a:t>Peak Demand</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&lt;200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200-500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sz="1500" i="1" dirty="0">
                          <a:latin typeface="Arial"/>
                          <a:cs typeface="Arial"/>
                        </a:rPr>
                        <a:t>&gt;500 kW</a:t>
                      </a:r>
                    </a:p>
                  </a:txBody>
                  <a:tcPr marL="121920" marR="121920" marT="60960" marB="6096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30158029"/>
                  </a:ext>
                </a:extLst>
              </a:tr>
              <a:tr h="459301">
                <a:tc>
                  <a:txBody>
                    <a:bodyPr/>
                    <a:lstStyle/>
                    <a:p>
                      <a:pPr marL="0" algn="ctr" rtl="0" eaLnBrk="1" fontAlgn="b" latinLnBrk="0" hangingPunct="1"/>
                      <a:r>
                        <a:rPr lang="en-US" sz="1900" kern="1200" dirty="0">
                          <a:solidFill>
                            <a:schemeClr val="dk1"/>
                          </a:solidFill>
                          <a:latin typeface="Arial"/>
                          <a:ea typeface="+mn-ea"/>
                          <a:cs typeface="Arial"/>
                        </a:rPr>
                        <a:t>Step 2 Incentive Rates</a:t>
                      </a:r>
                    </a:p>
                  </a:txBody>
                  <a:tcPr marL="0" marR="0" marT="0" marB="0" anchor="ctr">
                    <a:lnL w="12700" cmpd="sng">
                      <a:noFill/>
                      <a:prstDash val="soli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$200/kWh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$175/kWh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900" b="0" i="0" u="none" strike="noStrike" dirty="0">
                          <a:solidFill>
                            <a:schemeClr val="tx1"/>
                          </a:solidFill>
                          <a:effectLst/>
                          <a:latin typeface="Arial"/>
                          <a:cs typeface="Arial"/>
                        </a:rPr>
                        <a:t>$100/kWh</a:t>
                      </a:r>
                    </a:p>
                  </a:txBody>
                  <a:tcPr marL="0" marR="0"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592301102"/>
                  </a:ext>
                </a:extLst>
              </a:tr>
              <a:tr h="459300">
                <a:tc>
                  <a:txBody>
                    <a:bodyPr/>
                    <a:lstStyle/>
                    <a:p>
                      <a:pPr marL="0" lvl="0" algn="ctr">
                        <a:buNone/>
                      </a:pPr>
                      <a:r>
                        <a:rPr lang="en-US" sz="1900" kern="1200" dirty="0">
                          <a:solidFill>
                            <a:schemeClr val="dk1"/>
                          </a:solidFill>
                          <a:latin typeface="Arial"/>
                          <a:ea typeface="+mn-ea"/>
                          <a:cs typeface="Arial"/>
                        </a:rPr>
                        <a:t> Priority Customer Adder</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buNone/>
                      </a:pPr>
                      <a:r>
                        <a:rPr lang="en-US" sz="1900" b="0" i="0" u="none" strike="noStrike" dirty="0">
                          <a:solidFill>
                            <a:schemeClr val="tx1"/>
                          </a:solidFill>
                          <a:effectLst/>
                          <a:latin typeface="Arial"/>
                          <a:cs typeface="Arial"/>
                        </a:rPr>
                        <a:t>+25%</a:t>
                      </a: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tc>
                  <a:txBody>
                    <a:bodyPr/>
                    <a:lstStyle/>
                    <a:p>
                      <a:pPr lvl="0" algn="ctr">
                        <a:lnSpc>
                          <a:spcPct val="100000"/>
                        </a:lnSpc>
                        <a:spcBef>
                          <a:spcPts val="0"/>
                        </a:spcBef>
                        <a:spcAft>
                          <a:spcPts val="0"/>
                        </a:spcAft>
                        <a:buNone/>
                      </a:pPr>
                      <a:r>
                        <a:rPr lang="en-US" sz="1900" b="0" i="0" u="none" strike="noStrike" noProof="0" dirty="0">
                          <a:solidFill>
                            <a:schemeClr val="tx1"/>
                          </a:solidFill>
                          <a:effectLst/>
                          <a:latin typeface="Arial"/>
                        </a:rPr>
                        <a:t>+25%</a:t>
                      </a:r>
                      <a:endParaRPr lang="en-US" sz="1900" b="0" i="0" u="none" strike="noStrike" noProof="0" dirty="0">
                        <a:solidFill>
                          <a:srgbClr val="000000"/>
                        </a:solidFill>
                        <a:effectLst/>
                        <a:latin typeface="Arial"/>
                      </a:endParaRPr>
                    </a:p>
                  </a:txBody>
                  <a:tcPr marL="0" marR="0" marT="0" marB="0" anchor="ctr">
                    <a:lnL w="0">
                      <a:noFill/>
                    </a:lnL>
                    <a:lnR w="0">
                      <a:noFill/>
                    </a:lnR>
                    <a:lnT w="12700">
                      <a:solidFill>
                        <a:schemeClr val="tx1"/>
                      </a:solidFill>
                    </a:lnT>
                    <a:lnB w="0">
                      <a:noFill/>
                    </a:lnB>
                    <a:lnTlToBr w="0">
                      <a:noFill/>
                    </a:lnTlToBr>
                    <a:lnBlToTr w="0">
                      <a:noFill/>
                    </a:lnBlToTr>
                    <a:solidFill>
                      <a:schemeClr val="bg2"/>
                    </a:solidFill>
                  </a:tcPr>
                </a:tc>
                <a:extLst>
                  <a:ext uri="{0D108BD9-81ED-4DB2-BD59-A6C34878D82A}">
                    <a16:rowId xmlns:a16="http://schemas.microsoft.com/office/drawing/2014/main" val="2507696493"/>
                  </a:ext>
                </a:extLst>
              </a:tr>
            </a:tbl>
          </a:graphicData>
        </a:graphic>
      </p:graphicFrame>
      <p:sp>
        <p:nvSpPr>
          <p:cNvPr id="3" name="Rectangle 2">
            <a:extLst>
              <a:ext uri="{FF2B5EF4-FFF2-40B4-BE49-F238E27FC236}">
                <a16:creationId xmlns:a16="http://schemas.microsoft.com/office/drawing/2014/main" id="{6A481959-6B00-4EB6-0EC1-35D334550044}"/>
              </a:ext>
            </a:extLst>
          </p:cNvPr>
          <p:cNvSpPr/>
          <p:nvPr/>
        </p:nvSpPr>
        <p:spPr>
          <a:xfrm rot="20437774">
            <a:off x="4071619" y="2272608"/>
            <a:ext cx="4048763" cy="923330"/>
          </a:xfrm>
          <a:prstGeom prst="rect">
            <a:avLst/>
          </a:prstGeom>
          <a:noFill/>
        </p:spPr>
        <p:txBody>
          <a:bodyPr wrap="squar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PAUSED</a:t>
            </a:r>
          </a:p>
        </p:txBody>
      </p:sp>
    </p:spTree>
    <p:extLst>
      <p:ext uri="{BB962C8B-B14F-4D97-AF65-F5344CB8AC3E}">
        <p14:creationId xmlns:p14="http://schemas.microsoft.com/office/powerpoint/2010/main" val="131468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8D6A-C0B0-4933-A23E-799C1BB4930B}"/>
              </a:ext>
            </a:extLst>
          </p:cNvPr>
          <p:cNvSpPr>
            <a:spLocks noGrp="1"/>
          </p:cNvSpPr>
          <p:nvPr>
            <p:ph type="title"/>
          </p:nvPr>
        </p:nvSpPr>
        <p:spPr/>
        <p:txBody>
          <a:bodyPr/>
          <a:lstStyle/>
          <a:p>
            <a:r>
              <a:rPr lang="en-US">
                <a:solidFill>
                  <a:srgbClr val="00B050"/>
                </a:solidFill>
                <a:latin typeface="Arial" panose="020B0604020202020204" pitchFamily="34" charset="0"/>
                <a:cs typeface="Arial" panose="020B0604020202020204" pitchFamily="34" charset="0"/>
              </a:rPr>
              <a:t>Approved Technology</a:t>
            </a:r>
          </a:p>
        </p:txBody>
      </p:sp>
      <p:sp>
        <p:nvSpPr>
          <p:cNvPr id="4" name="Slide Number Placeholder 3">
            <a:extLst>
              <a:ext uri="{FF2B5EF4-FFF2-40B4-BE49-F238E27FC236}">
                <a16:creationId xmlns:a16="http://schemas.microsoft.com/office/drawing/2014/main" id="{325673CE-5B52-4B3B-A0BC-D1852C3698A8}"/>
              </a:ext>
            </a:extLst>
          </p:cNvPr>
          <p:cNvSpPr>
            <a:spLocks noGrp="1"/>
          </p:cNvSpPr>
          <p:nvPr>
            <p:ph type="sldNum" sz="quarter" idx="12"/>
          </p:nvPr>
        </p:nvSpPr>
        <p:spPr/>
        <p:txBody>
          <a:bodyPr/>
          <a:lstStyle/>
          <a:p>
            <a:fld id="{8635F78A-E13B-774D-ADB8-E6F6A9A5D201}" type="slidenum">
              <a:rPr lang="en-US" smtClean="0"/>
              <a:pPr/>
              <a:t>9</a:t>
            </a:fld>
            <a:endParaRPr lang="en-US"/>
          </a:p>
        </p:txBody>
      </p:sp>
      <p:sp>
        <p:nvSpPr>
          <p:cNvPr id="13" name="TextBox 12">
            <a:extLst>
              <a:ext uri="{FF2B5EF4-FFF2-40B4-BE49-F238E27FC236}">
                <a16:creationId xmlns:a16="http://schemas.microsoft.com/office/drawing/2014/main" id="{5DD7034C-6895-5B14-15F0-3D5FD7332048}"/>
              </a:ext>
            </a:extLst>
          </p:cNvPr>
          <p:cNvSpPr txBox="1"/>
          <p:nvPr/>
        </p:nvSpPr>
        <p:spPr>
          <a:xfrm>
            <a:off x="838200" y="2358452"/>
            <a:ext cx="6027891" cy="3885881"/>
          </a:xfrm>
          <a:prstGeom prst="rect">
            <a:avLst/>
          </a:prstGeom>
          <a:noFill/>
        </p:spPr>
        <p:txBody>
          <a:bodyPr wrap="square" lIns="91440" tIns="45720" rIns="91440" bIns="45720" numCol="2" rtlCol="0" anchor="t">
            <a:spAutoFit/>
          </a:bodyPr>
          <a:lstStyle/>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Residential BESS OEMs:</a:t>
            </a:r>
          </a:p>
          <a:p>
            <a:pPr marL="228600" indent="-228600">
              <a:buFontTx/>
              <a:buAutoNum type="arabicPeriod"/>
            </a:pPr>
            <a:r>
              <a:rPr lang="en-US" sz="1200" dirty="0">
                <a:latin typeface="Arial" panose="020B0604020202020204" pitchFamily="34" charset="0"/>
                <a:cs typeface="Arial" panose="020B0604020202020204" pitchFamily="34" charset="0"/>
              </a:rPr>
              <a:t>Cadenza Innovation</a:t>
            </a:r>
          </a:p>
          <a:p>
            <a:pPr marL="228600" indent="-228600">
              <a:buFontTx/>
              <a:buAutoNum type="arabicPeriod"/>
            </a:pPr>
            <a:r>
              <a:rPr lang="en-US" sz="1200" dirty="0" err="1">
                <a:latin typeface="Arial" panose="020B0604020202020204" pitchFamily="34" charset="0"/>
                <a:cs typeface="Arial" panose="020B0604020202020204" pitchFamily="34" charset="0"/>
              </a:rPr>
              <a:t>Electriq</a:t>
            </a:r>
            <a:r>
              <a:rPr lang="en-US" sz="1200" dirty="0">
                <a:latin typeface="Arial" panose="020B0604020202020204" pitchFamily="34" charset="0"/>
                <a:cs typeface="Arial" panose="020B0604020202020204" pitchFamily="34" charset="0"/>
              </a:rPr>
              <a:t> Power</a:t>
            </a:r>
          </a:p>
          <a:p>
            <a:pPr marL="228600" indent="-228600">
              <a:buFontTx/>
              <a:buAutoNum type="arabicPeriod"/>
            </a:pPr>
            <a:r>
              <a:rPr lang="en-US" sz="1200" dirty="0">
                <a:latin typeface="Arial" panose="020B0604020202020204" pitchFamily="34" charset="0"/>
                <a:cs typeface="Arial" panose="020B0604020202020204" pitchFamily="34" charset="0"/>
              </a:rPr>
              <a:t>Enphase</a:t>
            </a:r>
          </a:p>
          <a:p>
            <a:pPr marL="228600" indent="-228600">
              <a:buAutoNum type="arabicPeriod"/>
            </a:pPr>
            <a:r>
              <a:rPr lang="en-US" sz="1200" dirty="0">
                <a:latin typeface="Arial" panose="020B0604020202020204" pitchFamily="34" charset="0"/>
                <a:cs typeface="Arial" panose="020B0604020202020204" pitchFamily="34" charset="0"/>
              </a:rPr>
              <a:t>Fortress Power</a:t>
            </a:r>
          </a:p>
          <a:p>
            <a:pPr marL="228600" indent="-228600">
              <a:buAutoNum type="arabicPeriod"/>
            </a:pPr>
            <a:r>
              <a:rPr lang="en-US" sz="1200" dirty="0" err="1">
                <a:latin typeface="Arial" panose="020B0604020202020204" pitchFamily="34" charset="0"/>
                <a:cs typeface="Arial" panose="020B0604020202020204" pitchFamily="34" charset="0"/>
              </a:rPr>
              <a:t>FranklinWH</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Generac </a:t>
            </a:r>
            <a:r>
              <a:rPr lang="en-US" sz="1200" dirty="0" err="1">
                <a:latin typeface="Arial" panose="020B0604020202020204" pitchFamily="34" charset="0"/>
                <a:cs typeface="Arial" panose="020B0604020202020204" pitchFamily="34" charset="0"/>
              </a:rPr>
              <a:t>PWRcell</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err="1">
                <a:latin typeface="Arial"/>
                <a:cs typeface="Arial"/>
              </a:rPr>
              <a:t>Homegrid</a:t>
            </a:r>
            <a:r>
              <a:rPr lang="en-US" sz="1200" dirty="0">
                <a:latin typeface="Arial"/>
                <a:cs typeface="Arial"/>
              </a:rPr>
              <a:t> Energy</a:t>
            </a:r>
          </a:p>
          <a:p>
            <a:pPr marL="228600" indent="-228600">
              <a:buAutoNum type="arabicPeriod"/>
            </a:pPr>
            <a:r>
              <a:rPr lang="en-US" sz="1200" dirty="0">
                <a:latin typeface="Arial"/>
                <a:cs typeface="Arial"/>
              </a:rPr>
              <a:t>Panasonic Corporation</a:t>
            </a:r>
          </a:p>
          <a:p>
            <a:pPr marL="228600" indent="-228600">
              <a:buAutoNum type="arabicPeriod"/>
            </a:pPr>
            <a:r>
              <a:rPr lang="en-US" sz="1200" dirty="0" err="1">
                <a:latin typeface="Arial"/>
                <a:cs typeface="Arial"/>
              </a:rPr>
              <a:t>PylonTech</a:t>
            </a:r>
            <a:endParaRPr lang="en-US" sz="1200" dirty="0">
              <a:latin typeface="Arial"/>
              <a:cs typeface="Arial"/>
            </a:endParaRPr>
          </a:p>
          <a:p>
            <a:pPr marL="228600" indent="-228600">
              <a:buAutoNum type="arabicPeriod"/>
            </a:pPr>
            <a:r>
              <a:rPr lang="en-US" sz="1200" dirty="0" err="1">
                <a:latin typeface="Arial"/>
                <a:cs typeface="Arial"/>
              </a:rPr>
              <a:t>Qcells</a:t>
            </a:r>
            <a:endParaRPr lang="en-US" sz="1200" dirty="0">
              <a:latin typeface="Arial"/>
              <a:cs typeface="Arial"/>
            </a:endParaRPr>
          </a:p>
          <a:p>
            <a:pPr marL="228600" indent="-228600">
              <a:buAutoNum type="arabicPeriod"/>
            </a:pPr>
            <a:r>
              <a:rPr lang="en-US" sz="1200" dirty="0" err="1">
                <a:latin typeface="Arial"/>
                <a:cs typeface="Arial"/>
              </a:rPr>
              <a:t>StackRack</a:t>
            </a:r>
            <a:endParaRPr lang="en-US" sz="1200" dirty="0">
              <a:latin typeface="Arial"/>
              <a:cs typeface="Arial"/>
            </a:endParaRPr>
          </a:p>
          <a:p>
            <a:pPr marL="228600" indent="-228600">
              <a:buAutoNum type="arabicPeriod"/>
            </a:pPr>
            <a:r>
              <a:rPr lang="en-US" sz="1200" dirty="0">
                <a:latin typeface="Arial"/>
                <a:cs typeface="Arial"/>
              </a:rPr>
              <a:t>SunPower</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a:cs typeface="Arial"/>
              </a:rPr>
              <a:t>Sol-Ark (battery-agnostic inverter)</a:t>
            </a:r>
          </a:p>
          <a:p>
            <a:pPr marL="228600" indent="-228600">
              <a:buAutoNum type="arabicPeriod"/>
            </a:pPr>
            <a:r>
              <a:rPr lang="en-US" sz="1200" dirty="0">
                <a:latin typeface="Arial"/>
                <a:cs typeface="Arial"/>
              </a:rPr>
              <a:t>Tesla </a:t>
            </a:r>
            <a:r>
              <a:rPr lang="en-US" sz="1100" dirty="0">
                <a:latin typeface="Arial"/>
                <a:cs typeface="Arial"/>
              </a:rPr>
              <a:t>*(Tesla Powerwall 2, Powerwall +, Powerwall 3 can only enroll in Active Dispatch and are not eligible for the Upfront Incentive through Passive Dispatch.)</a:t>
            </a:r>
            <a:endParaRPr lang="en-US" sz="11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C&amp;I BESS OEMs:</a:t>
            </a:r>
          </a:p>
          <a:p>
            <a:pPr marL="228600" indent="-228600">
              <a:buAutoNum type="arabicPeriod"/>
            </a:pPr>
            <a:r>
              <a:rPr lang="en-US" sz="1200" dirty="0">
                <a:latin typeface="Arial" panose="020B0604020202020204" pitchFamily="34" charset="0"/>
                <a:cs typeface="Arial" panose="020B0604020202020204" pitchFamily="34" charset="0"/>
              </a:rPr>
              <a:t>BYD Energy Storage</a:t>
            </a:r>
          </a:p>
          <a:p>
            <a:pPr marL="228600" indent="-228600">
              <a:buAutoNum type="arabicPeriod"/>
            </a:pPr>
            <a:r>
              <a:rPr lang="en-US" sz="1200" dirty="0">
                <a:latin typeface="Arial" panose="020B0604020202020204" pitchFamily="34" charset="0"/>
                <a:cs typeface="Arial" panose="020B0604020202020204" pitchFamily="34" charset="0"/>
              </a:rPr>
              <a:t>Cadenza Innovation</a:t>
            </a:r>
          </a:p>
          <a:p>
            <a:pPr marL="228600" indent="-228600">
              <a:buAutoNum type="arabicPeriod"/>
            </a:pPr>
            <a:r>
              <a:rPr lang="en-US" sz="1200" dirty="0">
                <a:latin typeface="Arial" panose="020B0604020202020204" pitchFamily="34" charset="0"/>
                <a:cs typeface="Arial" panose="020B0604020202020204" pitchFamily="34" charset="0"/>
              </a:rPr>
              <a:t>Caterpillar Inc.</a:t>
            </a:r>
          </a:p>
          <a:p>
            <a:pPr marL="228600" indent="-228600">
              <a:buAutoNum type="arabicPeriod"/>
            </a:pPr>
            <a:r>
              <a:rPr lang="en-US" sz="1200" dirty="0">
                <a:latin typeface="Arial" panose="020B0604020202020204" pitchFamily="34" charset="0"/>
                <a:cs typeface="Arial" panose="020B0604020202020204" pitchFamily="34" charset="0"/>
              </a:rPr>
              <a:t>Canadian Solar</a:t>
            </a:r>
          </a:p>
          <a:p>
            <a:pPr marL="228600" indent="-228600">
              <a:buFontTx/>
              <a:buAutoNum type="arabicPeriod"/>
            </a:pPr>
            <a:r>
              <a:rPr lang="en-US" sz="1200" dirty="0">
                <a:latin typeface="Arial" panose="020B0604020202020204" pitchFamily="34" charset="0"/>
                <a:cs typeface="Arial" panose="020B0604020202020204" pitchFamily="34" charset="0"/>
              </a:rPr>
              <a:t>ELM </a:t>
            </a:r>
            <a:r>
              <a:rPr lang="en-US" sz="1200" dirty="0" err="1">
                <a:latin typeface="Arial" panose="020B0604020202020204" pitchFamily="34" charset="0"/>
                <a:cs typeface="Arial" panose="020B0604020202020204" pitchFamily="34" charset="0"/>
              </a:rPr>
              <a:t>Fieldsight</a:t>
            </a: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Generac Power Systems</a:t>
            </a:r>
          </a:p>
          <a:p>
            <a:pPr marL="228600" indent="-228600">
              <a:buAutoNum type="arabicPeriod"/>
            </a:pPr>
            <a:r>
              <a:rPr lang="en-US" sz="1200" dirty="0">
                <a:latin typeface="Arial" panose="020B0604020202020204" pitchFamily="34" charset="0"/>
                <a:cs typeface="Arial" panose="020B0604020202020204" pitchFamily="34" charset="0"/>
              </a:rPr>
              <a:t>Milton CAT</a:t>
            </a:r>
          </a:p>
          <a:p>
            <a:pPr marL="228600" indent="-228600">
              <a:buAutoNum type="arabicPeriod"/>
            </a:pPr>
            <a:r>
              <a:rPr lang="en-US" sz="1200" dirty="0" err="1">
                <a:latin typeface="Arial" panose="020B0604020202020204" pitchFamily="34" charset="0"/>
                <a:cs typeface="Arial" panose="020B0604020202020204" pitchFamily="34" charset="0"/>
              </a:rPr>
              <a:t>Relyion</a:t>
            </a:r>
            <a:r>
              <a:rPr lang="en-US" sz="1200" dirty="0">
                <a:latin typeface="Arial" panose="020B0604020202020204" pitchFamily="34" charset="0"/>
                <a:cs typeface="Arial" panose="020B0604020202020204" pitchFamily="34" charset="0"/>
              </a:rPr>
              <a:t> Energy</a:t>
            </a:r>
          </a:p>
          <a:p>
            <a:pPr marL="228600" indent="-228600">
              <a:buFontTx/>
              <a:buAutoNum type="arabicPeriod"/>
            </a:pPr>
            <a:r>
              <a:rPr lang="en-US" sz="1200" dirty="0" err="1">
                <a:latin typeface="Arial" panose="020B0604020202020204" pitchFamily="34" charset="0"/>
                <a:cs typeface="Arial" panose="020B0604020202020204" pitchFamily="34" charset="0"/>
              </a:rPr>
              <a:t>Socomec</a:t>
            </a:r>
            <a:endParaRPr lang="en-US" sz="1200" dirty="0">
              <a:latin typeface="Arial" panose="020B0604020202020204" pitchFamily="34" charset="0"/>
              <a:cs typeface="Arial" panose="020B0604020202020204" pitchFamily="34" charset="0"/>
            </a:endParaRPr>
          </a:p>
          <a:p>
            <a:pPr marL="228600" indent="-228600">
              <a:buFontTx/>
              <a:buAutoNum type="arabicPeriod"/>
            </a:pPr>
            <a:r>
              <a:rPr lang="en-US" sz="1200" dirty="0">
                <a:latin typeface="Arial" panose="020B0604020202020204" pitchFamily="34" charset="0"/>
                <a:cs typeface="Arial" panose="020B0604020202020204" pitchFamily="34" charset="0"/>
              </a:rPr>
              <a:t>Tesla (Megapack 2 only)</a:t>
            </a:r>
            <a:endParaRPr lang="en-US" sz="1200" dirty="0">
              <a:latin typeface="Arial"/>
              <a:cs typeface="Arial"/>
            </a:endParaRPr>
          </a:p>
          <a:p>
            <a:endParaRPr lang="en-US" sz="1200" dirty="0">
              <a:latin typeface="Arial"/>
              <a:cs typeface="Arial"/>
            </a:endParaRPr>
          </a:p>
        </p:txBody>
      </p:sp>
      <p:pic>
        <p:nvPicPr>
          <p:cNvPr id="3" name="Picture 2">
            <a:extLst>
              <a:ext uri="{FF2B5EF4-FFF2-40B4-BE49-F238E27FC236}">
                <a16:creationId xmlns:a16="http://schemas.microsoft.com/office/drawing/2014/main" id="{4A322793-8E81-5357-96E2-AA7D63CA7B5D}"/>
              </a:ext>
            </a:extLst>
          </p:cNvPr>
          <p:cNvPicPr>
            <a:picLocks noChangeAspect="1"/>
          </p:cNvPicPr>
          <p:nvPr/>
        </p:nvPicPr>
        <p:blipFill rotWithShape="1">
          <a:blip r:embed="rId3"/>
          <a:srcRect l="23299" t="29954"/>
          <a:stretch/>
        </p:blipFill>
        <p:spPr>
          <a:xfrm>
            <a:off x="6096000" y="1372455"/>
            <a:ext cx="5581650" cy="2928937"/>
          </a:xfrm>
          <a:prstGeom prst="rect">
            <a:avLst/>
          </a:prstGeom>
        </p:spPr>
      </p:pic>
      <p:sp>
        <p:nvSpPr>
          <p:cNvPr id="6" name="TextBox 5">
            <a:extLst>
              <a:ext uri="{FF2B5EF4-FFF2-40B4-BE49-F238E27FC236}">
                <a16:creationId xmlns:a16="http://schemas.microsoft.com/office/drawing/2014/main" id="{2B441585-1A8E-2284-495F-12CAAD0BFD0F}"/>
              </a:ext>
            </a:extLst>
          </p:cNvPr>
          <p:cNvSpPr txBox="1"/>
          <p:nvPr/>
        </p:nvSpPr>
        <p:spPr>
          <a:xfrm>
            <a:off x="1894523" y="2039700"/>
            <a:ext cx="2791777" cy="369332"/>
          </a:xfrm>
          <a:prstGeom prst="rect">
            <a:avLst/>
          </a:prstGeom>
          <a:noFill/>
        </p:spPr>
        <p:txBody>
          <a:bodyPr wrap="square">
            <a:spAutoFit/>
          </a:bodyPr>
          <a:lstStyle/>
          <a:p>
            <a:r>
              <a:rPr lang="en-US" b="1" dirty="0">
                <a:latin typeface="Arial"/>
                <a:cs typeface="Arial"/>
                <a:hlinkClick r:id="rId4"/>
              </a:rPr>
              <a:t>Eligible Equipment List</a:t>
            </a:r>
            <a:r>
              <a:rPr lang="en-US" b="1" dirty="0">
                <a:latin typeface="Arial"/>
                <a:cs typeface="Arial"/>
              </a:rPr>
              <a:t> </a:t>
            </a:r>
            <a:endParaRPr lang="en-US"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E7643B7-7A4F-03B8-5909-647DB4809112}"/>
              </a:ext>
            </a:extLst>
          </p:cNvPr>
          <p:cNvSpPr txBox="1"/>
          <p:nvPr/>
        </p:nvSpPr>
        <p:spPr>
          <a:xfrm>
            <a:off x="6995160" y="4704953"/>
            <a:ext cx="3680460" cy="369332"/>
          </a:xfrm>
          <a:prstGeom prst="rect">
            <a:avLst/>
          </a:prstGeom>
          <a:noFill/>
        </p:spPr>
        <p:txBody>
          <a:bodyPr wrap="square" rtlCol="0">
            <a:spAutoFit/>
          </a:bodyPr>
          <a:lstStyle/>
          <a:p>
            <a:r>
              <a:rPr lang="en-US" b="1" dirty="0">
                <a:hlinkClick r:id="rId5"/>
              </a:rPr>
              <a:t>New Technology Application</a:t>
            </a:r>
            <a:endParaRPr lang="en-US" b="1" dirty="0"/>
          </a:p>
        </p:txBody>
      </p:sp>
    </p:spTree>
    <p:extLst>
      <p:ext uri="{BB962C8B-B14F-4D97-AF65-F5344CB8AC3E}">
        <p14:creationId xmlns:p14="http://schemas.microsoft.com/office/powerpoint/2010/main" val="325005103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37B34A"/>
      </a:accent1>
      <a:accent2>
        <a:srgbClr val="F90C80"/>
      </a:accent2>
      <a:accent3>
        <a:srgbClr val="383B9B"/>
      </a:accent3>
      <a:accent4>
        <a:srgbClr val="00A0D1"/>
      </a:accent4>
      <a:accent5>
        <a:srgbClr val="FB6D3F"/>
      </a:accent5>
      <a:accent6>
        <a:srgbClr val="3E46AB"/>
      </a:accent6>
      <a:hlink>
        <a:srgbClr val="90CC6C"/>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E48F674D6A6E4B968E3E1FAE1B9692" ma:contentTypeVersion="18" ma:contentTypeDescription="Create a new document." ma:contentTypeScope="" ma:versionID="ca70d90cb3e1a05e625558ecbc8c7918">
  <xsd:schema xmlns:xsd="http://www.w3.org/2001/XMLSchema" xmlns:xs="http://www.w3.org/2001/XMLSchema" xmlns:p="http://schemas.microsoft.com/office/2006/metadata/properties" xmlns:ns2="f2870893-db66-4aa3-85e9-3efb17b0b061" xmlns:ns3="1b30647e-2852-4824-8010-b226207861fa" targetNamespace="http://schemas.microsoft.com/office/2006/metadata/properties" ma:root="true" ma:fieldsID="b598d93aa413354d1cd50c492a733296" ns2:_="" ns3:_="">
    <xsd:import namespace="f2870893-db66-4aa3-85e9-3efb17b0b061"/>
    <xsd:import namespace="1b30647e-2852-4824-8010-b226207861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70893-db66-4aa3-85e9-3efb17b0b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8b8dfaa-981b-4fef-ae8f-77207eb7bc50"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30647e-2852-4824-8010-b226207861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cdface4-0c15-4f14-bd0b-80d2248220b1}" ma:internalName="TaxCatchAll" ma:showField="CatchAllData" ma:web="1b30647e-2852-4824-8010-b226207861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b30647e-2852-4824-8010-b226207861fa">
      <UserInfo>
        <DisplayName>Robert Schmitt</DisplayName>
        <AccountId>87</AccountId>
        <AccountType/>
      </UserInfo>
      <UserInfo>
        <DisplayName>Andrea Janecko</DisplayName>
        <AccountId>84</AccountId>
        <AccountType/>
      </UserInfo>
      <UserInfo>
        <DisplayName>Emma Saavedra</DisplayName>
        <AccountId>21</AccountId>
        <AccountType/>
      </UserInfo>
      <UserInfo>
        <DisplayName>Sergio Carrillo</DisplayName>
        <AccountId>26</AccountId>
        <AccountType/>
      </UserInfo>
      <UserInfo>
        <DisplayName>Bill Colonis</DisplayName>
        <AccountId>28</AccountId>
        <AccountType/>
      </UserInfo>
      <UserInfo>
        <DisplayName>Mary Vigil</DisplayName>
        <AccountId>389</AccountId>
        <AccountType/>
      </UserInfo>
      <UserInfo>
        <DisplayName>Lynne Lewis</DisplayName>
        <AccountId>366</AccountId>
        <AccountType/>
      </UserInfo>
      <UserInfo>
        <DisplayName>Will DeTeso</DisplayName>
        <AccountId>358</AccountId>
        <AccountType/>
      </UserInfo>
    </SharedWithUsers>
    <TaxCatchAll xmlns="1b30647e-2852-4824-8010-b226207861fa" xsi:nil="true"/>
    <lcf76f155ced4ddcb4097134ff3c332f xmlns="f2870893-db66-4aa3-85e9-3efb17b0b06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6F0B8-D678-42D4-B641-2E9D51330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870893-db66-4aa3-85e9-3efb17b0b061"/>
    <ds:schemaRef ds:uri="1b30647e-2852-4824-8010-b226207861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1E0FD-9BF6-4230-A6EA-DA549D516344}">
  <ds:schemaRefs>
    <ds:schemaRef ds:uri="http://purl.org/dc/dcmitype/"/>
    <ds:schemaRef ds:uri="http://purl.org/dc/elements/1.1/"/>
    <ds:schemaRef ds:uri="f2870893-db66-4aa3-85e9-3efb17b0b06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1b30647e-2852-4824-8010-b226207861fa"/>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331CB25-55A3-4BDF-82EA-EC3909A18A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36095</TotalTime>
  <Words>1202</Words>
  <Application>Microsoft Office PowerPoint</Application>
  <PresentationFormat>Widescreen</PresentationFormat>
  <Paragraphs>224</Paragraphs>
  <Slides>17</Slides>
  <Notes>17</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Times New Roman</vt:lpstr>
      <vt:lpstr>Office Theme</vt:lpstr>
      <vt:lpstr>Energy Storage Solutions July 2024 Contractor Training</vt:lpstr>
      <vt:lpstr>Agenda</vt:lpstr>
      <vt:lpstr>PURA Updates</vt:lpstr>
      <vt:lpstr>PURA Updates</vt:lpstr>
      <vt:lpstr>Energy Storage Solutions</vt:lpstr>
      <vt:lpstr>Program Design</vt:lpstr>
      <vt:lpstr>Residential Incentive Levels </vt:lpstr>
      <vt:lpstr>Commercial Incentive Levels </vt:lpstr>
      <vt:lpstr>Approved Technology</vt:lpstr>
      <vt:lpstr>Salesforce Demo</vt:lpstr>
      <vt:lpstr>Website Walkthrough</vt:lpstr>
      <vt:lpstr>Incentive Reservations &amp; Estimates</vt:lpstr>
      <vt:lpstr>Incentive Calculator</vt:lpstr>
      <vt:lpstr>Energy Storage Solutions Cobranding</vt:lpstr>
      <vt:lpstr>Questions?</vt:lpstr>
      <vt:lpstr>Appendix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Energy Storage Solutions</dc:title>
  <dc:creator>Lawrence Taylor</dc:creator>
  <cp:lastModifiedBy>Lawrence Taylor</cp:lastModifiedBy>
  <cp:revision>262</cp:revision>
  <cp:lastPrinted>2024-04-25T14:50:44Z</cp:lastPrinted>
  <dcterms:created xsi:type="dcterms:W3CDTF">2021-12-02T14:17:29Z</dcterms:created>
  <dcterms:modified xsi:type="dcterms:W3CDTF">2024-07-25T18:33:12Z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0x01010048E48F674D6A6E4B968E3E1FAE1B9692</vt:lpwstr>
  </property>
  <property fmtid="{D5CDD505-2E9C-101B-9397-08002B2CF9AE}" pid="3" name="MediaServiceImageTags">
    <vt:lpwstr/>
  </property>
</Properties>
</file>