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sldIdLst>
    <p:sldId id="257" r:id="rId5"/>
    <p:sldId id="1212" r:id="rId6"/>
    <p:sldId id="1269" r:id="rId7"/>
    <p:sldId id="1268" r:id="rId8"/>
    <p:sldId id="1197" r:id="rId9"/>
    <p:sldId id="1235" r:id="rId10"/>
    <p:sldId id="1238" r:id="rId11"/>
    <p:sldId id="1270" r:id="rId12"/>
    <p:sldId id="1255" r:id="rId13"/>
    <p:sldId id="1253" r:id="rId14"/>
    <p:sldId id="271" r:id="rId15"/>
    <p:sldId id="1249" r:id="rId16"/>
    <p:sldId id="1258" r:id="rId17"/>
    <p:sldId id="1256" r:id="rId18"/>
    <p:sldId id="1266" r:id="rId19"/>
    <p:sldId id="1260" r:id="rId20"/>
    <p:sldId id="1259" r:id="rId21"/>
    <p:sldId id="1265" r:id="rId22"/>
    <p:sldId id="1254" r:id="rId23"/>
    <p:sldId id="1262" r:id="rId24"/>
    <p:sldId id="1261" r:id="rId25"/>
    <p:sldId id="1264" r:id="rId26"/>
    <p:sldId id="1263" r:id="rId27"/>
  </p:sldIdLst>
  <p:sldSz cx="12192000" cy="6858000"/>
  <p:notesSz cx="6954838" cy="9240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0329CB3-3C04-F632-CF36-E8A9B8BCB1EE}" name="Tangredi, Paul P" initials="TPP" userId="S::paul.tangredi@eversource.com::c99bc6d4-5c63-42bb-9894-ee8a0e3dd3b3" providerId="AD"/>
  <p188:author id="{1FD485BF-693D-5BAC-ABBE-441CB84EDBF6}" name="Edward P. Kranich" initials="EPK" userId="S::EKranich@ctgreenbank.com::cab80148-e854-4768-8929-740607f8759c" providerId="AD"/>
  <p188:author id="{11A4C9BF-33DC-46C0-324A-CE9C16A251B7}" name="Sara Harari" initials="SH" userId="S::sharari@ctgreenbank.com::ff75f37f-2abf-412d-b226-9af32c4bcf74" providerId="AD"/>
  <p188:author id="{61100CEB-A17A-F571-734D-515950D9B3C7}" name="Bryan Garcia" initials="BG" userId="S::BGarcia@ctgreenbank.com::91504e27-b8fb-4ef9-80b4-0f67b4d3b55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A93A"/>
    <a:srgbClr val="786B54"/>
    <a:srgbClr val="ED7D31"/>
    <a:srgbClr val="383B9B"/>
    <a:srgbClr val="000000"/>
    <a:srgbClr val="2F318C"/>
    <a:srgbClr val="00B050"/>
    <a:srgbClr val="8E90DA"/>
    <a:srgbClr val="BABBE8"/>
    <a:srgbClr val="626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7974" autoAdjust="0"/>
  </p:normalViewPr>
  <p:slideViewPr>
    <p:cSldViewPr snapToGrid="0">
      <p:cViewPr varScale="1">
        <p:scale>
          <a:sx n="75" d="100"/>
          <a:sy n="75" d="100"/>
        </p:scale>
        <p:origin x="19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wrence Taylor" userId="3fe9ebd3-a1da-426b-a76f-37a75dc8d236" providerId="ADAL" clId="{0BA26FCA-BD30-4055-B60E-E4C41BFF6F6E}"/>
    <pc:docChg chg="modSld">
      <pc:chgData name="Lawrence Taylor" userId="3fe9ebd3-a1da-426b-a76f-37a75dc8d236" providerId="ADAL" clId="{0BA26FCA-BD30-4055-B60E-E4C41BFF6F6E}" dt="2024-10-31T17:05:27.041" v="15" actId="6549"/>
      <pc:docMkLst>
        <pc:docMk/>
      </pc:docMkLst>
      <pc:sldChg chg="modNotesTx">
        <pc:chgData name="Lawrence Taylor" userId="3fe9ebd3-a1da-426b-a76f-37a75dc8d236" providerId="ADAL" clId="{0BA26FCA-BD30-4055-B60E-E4C41BFF6F6E}" dt="2024-10-31T17:04:32.885" v="0" actId="6549"/>
        <pc:sldMkLst>
          <pc:docMk/>
          <pc:sldMk cId="1876804888" sldId="257"/>
        </pc:sldMkLst>
      </pc:sldChg>
      <pc:sldChg chg="modNotesTx">
        <pc:chgData name="Lawrence Taylor" userId="3fe9ebd3-a1da-426b-a76f-37a75dc8d236" providerId="ADAL" clId="{0BA26FCA-BD30-4055-B60E-E4C41BFF6F6E}" dt="2024-10-31T17:04:49.485" v="7" actId="6549"/>
        <pc:sldMkLst>
          <pc:docMk/>
          <pc:sldMk cId="1136706939" sldId="1197"/>
        </pc:sldMkLst>
      </pc:sldChg>
      <pc:sldChg chg="modNotesTx">
        <pc:chgData name="Lawrence Taylor" userId="3fe9ebd3-a1da-426b-a76f-37a75dc8d236" providerId="ADAL" clId="{0BA26FCA-BD30-4055-B60E-E4C41BFF6F6E}" dt="2024-10-31T17:04:35.774" v="1" actId="6549"/>
        <pc:sldMkLst>
          <pc:docMk/>
          <pc:sldMk cId="474845936" sldId="1212"/>
        </pc:sldMkLst>
      </pc:sldChg>
      <pc:sldChg chg="modNotesTx">
        <pc:chgData name="Lawrence Taylor" userId="3fe9ebd3-a1da-426b-a76f-37a75dc8d236" providerId="ADAL" clId="{0BA26FCA-BD30-4055-B60E-E4C41BFF6F6E}" dt="2024-10-31T17:04:56.921" v="8" actId="6549"/>
        <pc:sldMkLst>
          <pc:docMk/>
          <pc:sldMk cId="2875859549" sldId="1235"/>
        </pc:sldMkLst>
      </pc:sldChg>
      <pc:sldChg chg="modNotesTx">
        <pc:chgData name="Lawrence Taylor" userId="3fe9ebd3-a1da-426b-a76f-37a75dc8d236" providerId="ADAL" clId="{0BA26FCA-BD30-4055-B60E-E4C41BFF6F6E}" dt="2024-10-31T17:05:03.086" v="9" actId="6549"/>
        <pc:sldMkLst>
          <pc:docMk/>
          <pc:sldMk cId="223911725" sldId="1238"/>
        </pc:sldMkLst>
      </pc:sldChg>
      <pc:sldChg chg="modNotesTx">
        <pc:chgData name="Lawrence Taylor" userId="3fe9ebd3-a1da-426b-a76f-37a75dc8d236" providerId="ADAL" clId="{0BA26FCA-BD30-4055-B60E-E4C41BFF6F6E}" dt="2024-10-31T17:05:15.015" v="12" actId="6549"/>
        <pc:sldMkLst>
          <pc:docMk/>
          <pc:sldMk cId="3250051036" sldId="1253"/>
        </pc:sldMkLst>
      </pc:sldChg>
      <pc:sldChg chg="modNotesTx">
        <pc:chgData name="Lawrence Taylor" userId="3fe9ebd3-a1da-426b-a76f-37a75dc8d236" providerId="ADAL" clId="{0BA26FCA-BD30-4055-B60E-E4C41BFF6F6E}" dt="2024-10-31T17:05:11.363" v="11" actId="6549"/>
        <pc:sldMkLst>
          <pc:docMk/>
          <pc:sldMk cId="1314680743" sldId="1255"/>
        </pc:sldMkLst>
      </pc:sldChg>
      <pc:sldChg chg="modNotesTx">
        <pc:chgData name="Lawrence Taylor" userId="3fe9ebd3-a1da-426b-a76f-37a75dc8d236" providerId="ADAL" clId="{0BA26FCA-BD30-4055-B60E-E4C41BFF6F6E}" dt="2024-10-31T17:05:24.144" v="14" actId="6549"/>
        <pc:sldMkLst>
          <pc:docMk/>
          <pc:sldMk cId="3554906997" sldId="1256"/>
        </pc:sldMkLst>
      </pc:sldChg>
      <pc:sldChg chg="modNotesTx">
        <pc:chgData name="Lawrence Taylor" userId="3fe9ebd3-a1da-426b-a76f-37a75dc8d236" providerId="ADAL" clId="{0BA26FCA-BD30-4055-B60E-E4C41BFF6F6E}" dt="2024-10-31T17:05:20.407" v="13" actId="6549"/>
        <pc:sldMkLst>
          <pc:docMk/>
          <pc:sldMk cId="403778775" sldId="1258"/>
        </pc:sldMkLst>
      </pc:sldChg>
      <pc:sldChg chg="modNotesTx">
        <pc:chgData name="Lawrence Taylor" userId="3fe9ebd3-a1da-426b-a76f-37a75dc8d236" providerId="ADAL" clId="{0BA26FCA-BD30-4055-B60E-E4C41BFF6F6E}" dt="2024-10-31T17:05:27.041" v="15" actId="6549"/>
        <pc:sldMkLst>
          <pc:docMk/>
          <pc:sldMk cId="3098983298" sldId="1266"/>
        </pc:sldMkLst>
      </pc:sldChg>
      <pc:sldChg chg="modNotesTx">
        <pc:chgData name="Lawrence Taylor" userId="3fe9ebd3-a1da-426b-a76f-37a75dc8d236" providerId="ADAL" clId="{0BA26FCA-BD30-4055-B60E-E4C41BFF6F6E}" dt="2024-10-31T17:04:46.048" v="6" actId="6549"/>
        <pc:sldMkLst>
          <pc:docMk/>
          <pc:sldMk cId="649551765" sldId="1268"/>
        </pc:sldMkLst>
      </pc:sldChg>
      <pc:sldChg chg="modNotesTx">
        <pc:chgData name="Lawrence Taylor" userId="3fe9ebd3-a1da-426b-a76f-37a75dc8d236" providerId="ADAL" clId="{0BA26FCA-BD30-4055-B60E-E4C41BFF6F6E}" dt="2024-10-31T17:04:40.810" v="3" actId="6549"/>
        <pc:sldMkLst>
          <pc:docMk/>
          <pc:sldMk cId="3770923587" sldId="1269"/>
        </pc:sldMkLst>
      </pc:sldChg>
      <pc:sldChg chg="modNotesTx">
        <pc:chgData name="Lawrence Taylor" userId="3fe9ebd3-a1da-426b-a76f-37a75dc8d236" providerId="ADAL" clId="{0BA26FCA-BD30-4055-B60E-E4C41BFF6F6E}" dt="2024-10-31T17:05:08.361" v="10" actId="6549"/>
        <pc:sldMkLst>
          <pc:docMk/>
          <pc:sldMk cId="1051178175" sldId="127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3763" cy="463647"/>
          </a:xfrm>
          <a:prstGeom prst="rect">
            <a:avLst/>
          </a:prstGeom>
        </p:spPr>
        <p:txBody>
          <a:bodyPr vert="horz" lIns="92538" tIns="46269" rIns="92538" bIns="4626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7" y="0"/>
            <a:ext cx="3013763" cy="463647"/>
          </a:xfrm>
          <a:prstGeom prst="rect">
            <a:avLst/>
          </a:prstGeom>
        </p:spPr>
        <p:txBody>
          <a:bodyPr vert="horz" lIns="92538" tIns="46269" rIns="92538" bIns="46269" rtlCol="0"/>
          <a:lstStyle>
            <a:lvl1pPr algn="r">
              <a:defRPr sz="1200"/>
            </a:lvl1pPr>
          </a:lstStyle>
          <a:p>
            <a:fld id="{862D8B45-DF07-4264-93FD-57F48C60ECC7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1154113"/>
            <a:ext cx="5545138" cy="31194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38" tIns="46269" rIns="92538" bIns="4626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5" y="4447156"/>
            <a:ext cx="5563870" cy="3638579"/>
          </a:xfrm>
          <a:prstGeom prst="rect">
            <a:avLst/>
          </a:prstGeom>
        </p:spPr>
        <p:txBody>
          <a:bodyPr vert="horz" lIns="92538" tIns="46269" rIns="92538" bIns="4626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7194"/>
            <a:ext cx="3013763" cy="463646"/>
          </a:xfrm>
          <a:prstGeom prst="rect">
            <a:avLst/>
          </a:prstGeom>
        </p:spPr>
        <p:txBody>
          <a:bodyPr vert="horz" lIns="92538" tIns="46269" rIns="92538" bIns="4626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7" y="8777194"/>
            <a:ext cx="3013763" cy="463646"/>
          </a:xfrm>
          <a:prstGeom prst="rect">
            <a:avLst/>
          </a:prstGeom>
        </p:spPr>
        <p:txBody>
          <a:bodyPr vert="horz" lIns="92538" tIns="46269" rIns="92538" bIns="46269" rtlCol="0" anchor="b"/>
          <a:lstStyle>
            <a:lvl1pPr algn="r">
              <a:defRPr sz="1200"/>
            </a:lvl1pPr>
          </a:lstStyle>
          <a:p>
            <a:fld id="{BD94E6F7-4218-481F-A9D0-C1B74FB64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265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DEEAE-A8A4-48AC-A977-CAEC5EDEB5E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1776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DEEAE-A8A4-48AC-A977-CAEC5EDEB5E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3741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94E6F7-4218-481F-A9D0-C1B74FB646F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0398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94E6F7-4218-481F-A9D0-C1B74FB646F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4381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sngStrik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94E6F7-4218-481F-A9D0-C1B74FB646F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8977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94E6F7-4218-481F-A9D0-C1B74FB646F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9853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94E6F7-4218-481F-A9D0-C1B74FB646F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034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94E6F7-4218-481F-A9D0-C1B74FB646F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6064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94E6F7-4218-481F-A9D0-C1B74FB646F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7238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94E6F7-4218-481F-A9D0-C1B74FB646F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320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DEEAE-A8A4-48AC-A977-CAEC5EDEB5E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475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DEEAE-A8A4-48AC-A977-CAEC5EDEB5E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6500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DEEAE-A8A4-48AC-A977-CAEC5EDEB5E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9904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DEEAE-A8A4-48AC-A977-CAEC5EDEB5E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709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DEEAE-A8A4-48AC-A977-CAEC5EDEB5E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6814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DEEAE-A8A4-48AC-A977-CAEC5EDEB5E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293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89CE16-6493-5C59-3A85-9FCD17BE41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20F6A2-4BBB-491F-1C56-90355F4E29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235E62E-7EDA-9331-3E39-1C0E25A3C4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u="none" dirty="0"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DFEE22-D251-8F8B-6FEF-D63D0F20CB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DEEAE-A8A4-48AC-A977-CAEC5EDEB5E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355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u="none" dirty="0">
              <a:cs typeface="Calibri" panose="020F0502020204030204"/>
            </a:endParaRPr>
          </a:p>
          <a:p>
            <a:endParaRPr lang="en-US" b="1" u="none" dirty="0">
              <a:cs typeface="Calibri" panose="020F0502020204030204"/>
            </a:endParaRPr>
          </a:p>
          <a:p>
            <a:endParaRPr lang="en-US" b="1" u="none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DEEAE-A8A4-48AC-A977-CAEC5EDEB5E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446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u="none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DEEAE-A8A4-48AC-A977-CAEC5EDEB5E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5826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b="1" dirty="0">
              <a:latin typeface="+mn-lt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DEEAE-A8A4-48AC-A977-CAEC5EDEB5E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6836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DEEAE-A8A4-48AC-A977-CAEC5EDEB5E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210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4F513B-5605-B541-37A9-1B96130E56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32DD7B-5DA7-252A-F668-A3E2923930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60C033-CEBC-C44A-7C41-8529514667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b="1" dirty="0">
              <a:latin typeface="+mn-lt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F401EC-B659-C371-5603-EA964DDE79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DEEAE-A8A4-48AC-A977-CAEC5EDEB5E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546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DEEAE-A8A4-48AC-A977-CAEC5EDEB5E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210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67457-2832-4BCD-8532-9D2C1D499E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CCB220-B31B-434C-8A7F-13760A4A4D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F9CABE-68BD-4D46-A1E2-E9FCCD329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3FD233-2BF0-4313-8702-C5D0AE50A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FD3041-CCA3-45A4-94F9-1E4E41043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2D1EF-3C94-4471-A175-8C9FBA0A2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445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2F12D-62E6-4BA9-92EE-7D00BB0F5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FBCC00-2F8F-45A7-8CB6-BE55A7B9EE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2CA83B-F149-4EA9-8BCE-B91E7F106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F947AA-A805-4621-ABB5-B18420D16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740A46-1CA6-4373-8904-49A6A7761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2D1EF-3C94-4471-A175-8C9FBA0A2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69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52907F-3A8B-49E3-B480-871C4D0C44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DFCD78-728F-4C3A-B5D8-9FEEBB7EA6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EDA334-1ACD-41AC-B9DE-234B55EB9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59CD4-3C73-453A-B603-7BF9D6F50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D102BC-73E7-49C1-B366-6B78B220E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2D1EF-3C94-4471-A175-8C9FBA0A2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8391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1" hasCustomPrompt="1"/>
          </p:nvPr>
        </p:nvSpPr>
        <p:spPr>
          <a:xfrm>
            <a:off x="2282356" y="2422201"/>
            <a:ext cx="8005019" cy="4462939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" fmla="*/ 0 w 2224087"/>
              <a:gd name="connsiteY0" fmla="*/ 2124398 h 3038798"/>
              <a:gd name="connsiteX1" fmla="*/ 2224087 w 2224087"/>
              <a:gd name="connsiteY1" fmla="*/ 0 h 3038798"/>
              <a:gd name="connsiteX2" fmla="*/ 914400 w 2224087"/>
              <a:gd name="connsiteY2" fmla="*/ 3038798 h 3038798"/>
              <a:gd name="connsiteX3" fmla="*/ 0 w 2224087"/>
              <a:gd name="connsiteY3" fmla="*/ 3038798 h 3038798"/>
              <a:gd name="connsiteX4" fmla="*/ 0 w 2224087"/>
              <a:gd name="connsiteY4" fmla="*/ 2124398 h 3038798"/>
              <a:gd name="connsiteX0" fmla="*/ 257953 w 2482040"/>
              <a:gd name="connsiteY0" fmla="*/ 2124398 h 4435798"/>
              <a:gd name="connsiteX1" fmla="*/ 2482040 w 2482040"/>
              <a:gd name="connsiteY1" fmla="*/ 0 h 4435798"/>
              <a:gd name="connsiteX2" fmla="*/ 1805672 w 2482040"/>
              <a:gd name="connsiteY2" fmla="*/ 4435798 h 4435798"/>
              <a:gd name="connsiteX3" fmla="*/ 257953 w 2482040"/>
              <a:gd name="connsiteY3" fmla="*/ 3038798 h 4435798"/>
              <a:gd name="connsiteX4" fmla="*/ 257953 w 2482040"/>
              <a:gd name="connsiteY4" fmla="*/ 2124398 h 4435798"/>
              <a:gd name="connsiteX0" fmla="*/ 112728 w 2336815"/>
              <a:gd name="connsiteY0" fmla="*/ 2124398 h 4789864"/>
              <a:gd name="connsiteX1" fmla="*/ 2336815 w 2336815"/>
              <a:gd name="connsiteY1" fmla="*/ 0 h 4789864"/>
              <a:gd name="connsiteX2" fmla="*/ 1660447 w 2336815"/>
              <a:gd name="connsiteY2" fmla="*/ 4435798 h 4789864"/>
              <a:gd name="connsiteX3" fmla="*/ 112728 w 2336815"/>
              <a:gd name="connsiteY3" fmla="*/ 2124398 h 4789864"/>
              <a:gd name="connsiteX0" fmla="*/ 112728 w 2336815"/>
              <a:gd name="connsiteY0" fmla="*/ 2124398 h 4789864"/>
              <a:gd name="connsiteX1" fmla="*/ 2336815 w 2336815"/>
              <a:gd name="connsiteY1" fmla="*/ 0 h 4789864"/>
              <a:gd name="connsiteX2" fmla="*/ 1660447 w 2336815"/>
              <a:gd name="connsiteY2" fmla="*/ 4435798 h 4789864"/>
              <a:gd name="connsiteX3" fmla="*/ 112728 w 2336815"/>
              <a:gd name="connsiteY3" fmla="*/ 2124398 h 4789864"/>
              <a:gd name="connsiteX0" fmla="*/ 112728 w 2336815"/>
              <a:gd name="connsiteY0" fmla="*/ 2509631 h 5175097"/>
              <a:gd name="connsiteX1" fmla="*/ 2336815 w 2336815"/>
              <a:gd name="connsiteY1" fmla="*/ 385233 h 5175097"/>
              <a:gd name="connsiteX2" fmla="*/ 1660447 w 2336815"/>
              <a:gd name="connsiteY2" fmla="*/ 4821031 h 5175097"/>
              <a:gd name="connsiteX3" fmla="*/ 112728 w 2336815"/>
              <a:gd name="connsiteY3" fmla="*/ 2509631 h 5175097"/>
              <a:gd name="connsiteX0" fmla="*/ 112728 w 2336815"/>
              <a:gd name="connsiteY0" fmla="*/ 2509631 h 5175097"/>
              <a:gd name="connsiteX1" fmla="*/ 2336815 w 2336815"/>
              <a:gd name="connsiteY1" fmla="*/ 385233 h 5175097"/>
              <a:gd name="connsiteX2" fmla="*/ 1660447 w 2336815"/>
              <a:gd name="connsiteY2" fmla="*/ 4821031 h 5175097"/>
              <a:gd name="connsiteX3" fmla="*/ 112728 w 2336815"/>
              <a:gd name="connsiteY3" fmla="*/ 2509631 h 5175097"/>
              <a:gd name="connsiteX0" fmla="*/ 112728 w 2349796"/>
              <a:gd name="connsiteY0" fmla="*/ 2124398 h 4789864"/>
              <a:gd name="connsiteX1" fmla="*/ 2336815 w 2349796"/>
              <a:gd name="connsiteY1" fmla="*/ 0 h 4789864"/>
              <a:gd name="connsiteX2" fmla="*/ 1660447 w 2349796"/>
              <a:gd name="connsiteY2" fmla="*/ 4435798 h 4789864"/>
              <a:gd name="connsiteX3" fmla="*/ 112728 w 2349796"/>
              <a:gd name="connsiteY3" fmla="*/ 2124398 h 4789864"/>
              <a:gd name="connsiteX0" fmla="*/ 112728 w 2349796"/>
              <a:gd name="connsiteY0" fmla="*/ 2124398 h 4789864"/>
              <a:gd name="connsiteX1" fmla="*/ 2336815 w 2349796"/>
              <a:gd name="connsiteY1" fmla="*/ 0 h 4789864"/>
              <a:gd name="connsiteX2" fmla="*/ 1660447 w 2349796"/>
              <a:gd name="connsiteY2" fmla="*/ 4435798 h 4789864"/>
              <a:gd name="connsiteX3" fmla="*/ 112728 w 2349796"/>
              <a:gd name="connsiteY3" fmla="*/ 2124398 h 4789864"/>
              <a:gd name="connsiteX0" fmla="*/ 112728 w 2349796"/>
              <a:gd name="connsiteY0" fmla="*/ 2124398 h 4789864"/>
              <a:gd name="connsiteX1" fmla="*/ 2336815 w 2349796"/>
              <a:gd name="connsiteY1" fmla="*/ 0 h 4789864"/>
              <a:gd name="connsiteX2" fmla="*/ 1660447 w 2349796"/>
              <a:gd name="connsiteY2" fmla="*/ 4435798 h 4789864"/>
              <a:gd name="connsiteX3" fmla="*/ 112728 w 2349796"/>
              <a:gd name="connsiteY3" fmla="*/ 2124398 h 4789864"/>
              <a:gd name="connsiteX0" fmla="*/ 112728 w 2349796"/>
              <a:gd name="connsiteY0" fmla="*/ 2124398 h 4789864"/>
              <a:gd name="connsiteX1" fmla="*/ 2336815 w 2349796"/>
              <a:gd name="connsiteY1" fmla="*/ 0 h 4789864"/>
              <a:gd name="connsiteX2" fmla="*/ 1660447 w 2349796"/>
              <a:gd name="connsiteY2" fmla="*/ 4435798 h 4789864"/>
              <a:gd name="connsiteX3" fmla="*/ 112728 w 2349796"/>
              <a:gd name="connsiteY3" fmla="*/ 2124398 h 4789864"/>
              <a:gd name="connsiteX0" fmla="*/ 112728 w 2349796"/>
              <a:gd name="connsiteY0" fmla="*/ 2124398 h 4789864"/>
              <a:gd name="connsiteX1" fmla="*/ 2336815 w 2349796"/>
              <a:gd name="connsiteY1" fmla="*/ 0 h 4789864"/>
              <a:gd name="connsiteX2" fmla="*/ 1660447 w 2349796"/>
              <a:gd name="connsiteY2" fmla="*/ 4435798 h 4789864"/>
              <a:gd name="connsiteX3" fmla="*/ 112728 w 2349796"/>
              <a:gd name="connsiteY3" fmla="*/ 2124398 h 4789864"/>
              <a:gd name="connsiteX0" fmla="*/ 0 w 2237068"/>
              <a:gd name="connsiteY0" fmla="*/ 2124398 h 4789864"/>
              <a:gd name="connsiteX1" fmla="*/ 2224087 w 2237068"/>
              <a:gd name="connsiteY1" fmla="*/ 0 h 4789864"/>
              <a:gd name="connsiteX2" fmla="*/ 1547719 w 2237068"/>
              <a:gd name="connsiteY2" fmla="*/ 4435798 h 4789864"/>
              <a:gd name="connsiteX3" fmla="*/ 0 w 2237068"/>
              <a:gd name="connsiteY3" fmla="*/ 2124398 h 4789864"/>
              <a:gd name="connsiteX0" fmla="*/ 0 w 3643065"/>
              <a:gd name="connsiteY0" fmla="*/ 3055731 h 4789864"/>
              <a:gd name="connsiteX1" fmla="*/ 3630084 w 3643065"/>
              <a:gd name="connsiteY1" fmla="*/ 0 h 4789864"/>
              <a:gd name="connsiteX2" fmla="*/ 2953716 w 3643065"/>
              <a:gd name="connsiteY2" fmla="*/ 4435798 h 4789864"/>
              <a:gd name="connsiteX3" fmla="*/ 0 w 3643065"/>
              <a:gd name="connsiteY3" fmla="*/ 3055731 h 4789864"/>
              <a:gd name="connsiteX0" fmla="*/ 0 w 3643065"/>
              <a:gd name="connsiteY0" fmla="*/ 3055731 h 4789864"/>
              <a:gd name="connsiteX1" fmla="*/ 3630084 w 3643065"/>
              <a:gd name="connsiteY1" fmla="*/ 0 h 4789864"/>
              <a:gd name="connsiteX2" fmla="*/ 2953716 w 3643065"/>
              <a:gd name="connsiteY2" fmla="*/ 4435798 h 4789864"/>
              <a:gd name="connsiteX3" fmla="*/ 0 w 3643065"/>
              <a:gd name="connsiteY3" fmla="*/ 3055731 h 4789864"/>
              <a:gd name="connsiteX0" fmla="*/ 0 w 3643065"/>
              <a:gd name="connsiteY0" fmla="*/ 2818664 h 4789864"/>
              <a:gd name="connsiteX1" fmla="*/ 3630084 w 3643065"/>
              <a:gd name="connsiteY1" fmla="*/ 0 h 4789864"/>
              <a:gd name="connsiteX2" fmla="*/ 2953716 w 3643065"/>
              <a:gd name="connsiteY2" fmla="*/ 4435798 h 4789864"/>
              <a:gd name="connsiteX3" fmla="*/ 0 w 3643065"/>
              <a:gd name="connsiteY3" fmla="*/ 2818664 h 4789864"/>
              <a:gd name="connsiteX0" fmla="*/ 0 w 3643065"/>
              <a:gd name="connsiteY0" fmla="*/ 3098064 h 4789864"/>
              <a:gd name="connsiteX1" fmla="*/ 3630084 w 3643065"/>
              <a:gd name="connsiteY1" fmla="*/ 0 h 4789864"/>
              <a:gd name="connsiteX2" fmla="*/ 2953716 w 3643065"/>
              <a:gd name="connsiteY2" fmla="*/ 4435798 h 4789864"/>
              <a:gd name="connsiteX3" fmla="*/ 0 w 3643065"/>
              <a:gd name="connsiteY3" fmla="*/ 3098064 h 4789864"/>
              <a:gd name="connsiteX0" fmla="*/ 2733 w 3645798"/>
              <a:gd name="connsiteY0" fmla="*/ 3098064 h 4789864"/>
              <a:gd name="connsiteX1" fmla="*/ 3632817 w 3645798"/>
              <a:gd name="connsiteY1" fmla="*/ 0 h 4789864"/>
              <a:gd name="connsiteX2" fmla="*/ 2956449 w 3645798"/>
              <a:gd name="connsiteY2" fmla="*/ 4435798 h 4789864"/>
              <a:gd name="connsiteX3" fmla="*/ 2733 w 3645798"/>
              <a:gd name="connsiteY3" fmla="*/ 3098064 h 4789864"/>
              <a:gd name="connsiteX0" fmla="*/ 2733 w 3645798"/>
              <a:gd name="connsiteY0" fmla="*/ 3098064 h 4789864"/>
              <a:gd name="connsiteX1" fmla="*/ 3632817 w 3645798"/>
              <a:gd name="connsiteY1" fmla="*/ 0 h 4789864"/>
              <a:gd name="connsiteX2" fmla="*/ 2956449 w 3645798"/>
              <a:gd name="connsiteY2" fmla="*/ 4435798 h 4789864"/>
              <a:gd name="connsiteX3" fmla="*/ 2733 w 3645798"/>
              <a:gd name="connsiteY3" fmla="*/ 3098064 h 4789864"/>
              <a:gd name="connsiteX0" fmla="*/ 2733 w 3645798"/>
              <a:gd name="connsiteY0" fmla="*/ 3098064 h 4789864"/>
              <a:gd name="connsiteX1" fmla="*/ 3632817 w 3645798"/>
              <a:gd name="connsiteY1" fmla="*/ 0 h 4789864"/>
              <a:gd name="connsiteX2" fmla="*/ 2956449 w 3645798"/>
              <a:gd name="connsiteY2" fmla="*/ 4435798 h 4789864"/>
              <a:gd name="connsiteX3" fmla="*/ 2733 w 3645798"/>
              <a:gd name="connsiteY3" fmla="*/ 3098064 h 4789864"/>
              <a:gd name="connsiteX0" fmla="*/ 2733 w 3645798"/>
              <a:gd name="connsiteY0" fmla="*/ 3098064 h 4789864"/>
              <a:gd name="connsiteX1" fmla="*/ 3632817 w 3645798"/>
              <a:gd name="connsiteY1" fmla="*/ 0 h 4789864"/>
              <a:gd name="connsiteX2" fmla="*/ 2956449 w 3645798"/>
              <a:gd name="connsiteY2" fmla="*/ 4435798 h 4789864"/>
              <a:gd name="connsiteX3" fmla="*/ 2733 w 3645798"/>
              <a:gd name="connsiteY3" fmla="*/ 3098064 h 4789864"/>
              <a:gd name="connsiteX0" fmla="*/ 2733 w 3645798"/>
              <a:gd name="connsiteY0" fmla="*/ 3098064 h 4789864"/>
              <a:gd name="connsiteX1" fmla="*/ 3632817 w 3645798"/>
              <a:gd name="connsiteY1" fmla="*/ 0 h 4789864"/>
              <a:gd name="connsiteX2" fmla="*/ 2956449 w 3645798"/>
              <a:gd name="connsiteY2" fmla="*/ 4435798 h 4789864"/>
              <a:gd name="connsiteX3" fmla="*/ 2733 w 3645798"/>
              <a:gd name="connsiteY3" fmla="*/ 3098064 h 4789864"/>
              <a:gd name="connsiteX0" fmla="*/ 2733 w 3645798"/>
              <a:gd name="connsiteY0" fmla="*/ 3098064 h 4789864"/>
              <a:gd name="connsiteX1" fmla="*/ 3632817 w 3645798"/>
              <a:gd name="connsiteY1" fmla="*/ 0 h 4789864"/>
              <a:gd name="connsiteX2" fmla="*/ 2956449 w 3645798"/>
              <a:gd name="connsiteY2" fmla="*/ 4435798 h 4789864"/>
              <a:gd name="connsiteX3" fmla="*/ 2733 w 3645798"/>
              <a:gd name="connsiteY3" fmla="*/ 3098064 h 4789864"/>
              <a:gd name="connsiteX0" fmla="*/ 2733 w 6003764"/>
              <a:gd name="connsiteY0" fmla="*/ 4440238 h 4789864"/>
              <a:gd name="connsiteX1" fmla="*/ 5990783 w 6003764"/>
              <a:gd name="connsiteY1" fmla="*/ 0 h 4789864"/>
              <a:gd name="connsiteX2" fmla="*/ 5314415 w 6003764"/>
              <a:gd name="connsiteY2" fmla="*/ 4435798 h 4789864"/>
              <a:gd name="connsiteX3" fmla="*/ 2733 w 6003764"/>
              <a:gd name="connsiteY3" fmla="*/ 4440238 h 4789864"/>
              <a:gd name="connsiteX0" fmla="*/ 2733 w 6003764"/>
              <a:gd name="connsiteY0" fmla="*/ 4440238 h 4462938"/>
              <a:gd name="connsiteX1" fmla="*/ 5990783 w 6003764"/>
              <a:gd name="connsiteY1" fmla="*/ 0 h 4462938"/>
              <a:gd name="connsiteX2" fmla="*/ 5314415 w 6003764"/>
              <a:gd name="connsiteY2" fmla="*/ 4435798 h 4462938"/>
              <a:gd name="connsiteX3" fmla="*/ 2733 w 6003764"/>
              <a:gd name="connsiteY3" fmla="*/ 4440238 h 446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3764" h="4462938">
                <a:moveTo>
                  <a:pt x="2733" y="4440238"/>
                </a:moveTo>
                <a:cubicBezTo>
                  <a:pt x="13861" y="4462938"/>
                  <a:pt x="6003764" y="33132"/>
                  <a:pt x="5990783" y="0"/>
                </a:cubicBezTo>
                <a:cubicBezTo>
                  <a:pt x="5765327" y="1478599"/>
                  <a:pt x="5294338" y="4438866"/>
                  <a:pt x="5314415" y="4435798"/>
                </a:cubicBezTo>
                <a:cubicBezTo>
                  <a:pt x="5299994" y="4441736"/>
                  <a:pt x="0" y="4434663"/>
                  <a:pt x="2733" y="4440238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b"/>
          <a:lstStyle>
            <a:lvl1pPr algn="ctr">
              <a:defRPr baseline="0"/>
            </a:lvl1pPr>
          </a:lstStyle>
          <a:p>
            <a:r>
              <a:rPr lang="en-US"/>
              <a:t>Image Area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1723" y="2002853"/>
            <a:ext cx="7969100" cy="1121835"/>
          </a:xfrm>
        </p:spPr>
        <p:txBody>
          <a:bodyPr anchor="b" anchorCtr="0">
            <a:normAutofit/>
          </a:bodyPr>
          <a:lstStyle>
            <a:lvl1pPr algn="l"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1719" y="3254700"/>
            <a:ext cx="6470112" cy="867389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>
                <a:solidFill>
                  <a:srgbClr val="32A93A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357" y="218403"/>
            <a:ext cx="2247769" cy="1699760"/>
          </a:xfrm>
          <a:prstGeom prst="rect">
            <a:avLst/>
          </a:prstGeom>
        </p:spPr>
      </p:pic>
      <p:sp>
        <p:nvSpPr>
          <p:cNvPr id="11" name="AutoShape 30"/>
          <p:cNvSpPr>
            <a:spLocks/>
          </p:cNvSpPr>
          <p:nvPr userDrawn="1"/>
        </p:nvSpPr>
        <p:spPr bwMode="auto">
          <a:xfrm>
            <a:off x="10354733" y="2"/>
            <a:ext cx="1837267" cy="227330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21600" y="4990"/>
                </a:moveTo>
                <a:lnTo>
                  <a:pt x="11049" y="9793"/>
                </a:lnTo>
                <a:lnTo>
                  <a:pt x="13073" y="0"/>
                </a:lnTo>
                <a:lnTo>
                  <a:pt x="4544" y="0"/>
                </a:lnTo>
                <a:lnTo>
                  <a:pt x="0" y="21600"/>
                </a:lnTo>
                <a:lnTo>
                  <a:pt x="21600" y="11390"/>
                </a:lnTo>
                <a:cubicBezTo>
                  <a:pt x="21600" y="11390"/>
                  <a:pt x="21600" y="4990"/>
                  <a:pt x="21600" y="4990"/>
                </a:cubicBezTo>
                <a:close/>
                <a:moveTo>
                  <a:pt x="21600" y="4990"/>
                </a:move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0" tIns="0" rIns="0" bIns="0"/>
          <a:lstStyle/>
          <a:p>
            <a:endParaRPr lang="en-US" sz="240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677336" y="5961193"/>
            <a:ext cx="2976033" cy="427347"/>
          </a:xfrm>
        </p:spPr>
        <p:txBody>
          <a:bodyPr lIns="0" tIns="0" rIns="0" bIns="0"/>
          <a:lstStyle>
            <a:lvl1pPr marL="0" algn="l" defTabSz="609585" rtl="0" eaLnBrk="1" latinLnBrk="0" hangingPunct="1"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Date here</a:t>
            </a:r>
          </a:p>
        </p:txBody>
      </p:sp>
    </p:spTree>
    <p:extLst>
      <p:ext uri="{BB962C8B-B14F-4D97-AF65-F5344CB8AC3E}">
        <p14:creationId xmlns:p14="http://schemas.microsoft.com/office/powerpoint/2010/main" val="32711135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114800" y="2438400"/>
            <a:ext cx="8077200" cy="4419600"/>
          </a:xfrm>
          <a:custGeom>
            <a:avLst/>
            <a:gdLst>
              <a:gd name="connsiteX0" fmla="*/ 0 w 6057900"/>
              <a:gd name="connsiteY0" fmla="*/ 0 h 4419600"/>
              <a:gd name="connsiteX1" fmla="*/ 6057900 w 6057900"/>
              <a:gd name="connsiteY1" fmla="*/ 0 h 4419600"/>
              <a:gd name="connsiteX2" fmla="*/ 6057900 w 6057900"/>
              <a:gd name="connsiteY2" fmla="*/ 4419600 h 4419600"/>
              <a:gd name="connsiteX3" fmla="*/ 0 w 6057900"/>
              <a:gd name="connsiteY3" fmla="*/ 4419600 h 4419600"/>
              <a:gd name="connsiteX4" fmla="*/ 0 w 6057900"/>
              <a:gd name="connsiteY4" fmla="*/ 0 h 4419600"/>
              <a:gd name="connsiteX0" fmla="*/ 0 w 6057900"/>
              <a:gd name="connsiteY0" fmla="*/ 4419600 h 4419600"/>
              <a:gd name="connsiteX1" fmla="*/ 6057900 w 6057900"/>
              <a:gd name="connsiteY1" fmla="*/ 0 h 4419600"/>
              <a:gd name="connsiteX2" fmla="*/ 6057900 w 6057900"/>
              <a:gd name="connsiteY2" fmla="*/ 4419600 h 4419600"/>
              <a:gd name="connsiteX3" fmla="*/ 0 w 6057900"/>
              <a:gd name="connsiteY3" fmla="*/ 4419600 h 441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7900" h="4419600">
                <a:moveTo>
                  <a:pt x="0" y="4419600"/>
                </a:moveTo>
                <a:lnTo>
                  <a:pt x="6057900" y="0"/>
                </a:lnTo>
                <a:lnTo>
                  <a:pt x="6057900" y="4419600"/>
                </a:lnTo>
                <a:lnTo>
                  <a:pt x="0" y="44196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None/>
              <a:tabLst/>
              <a:defRPr lang="en-US" sz="2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189" indent="-457189">
              <a:buFont typeface="+mj-lt"/>
              <a:buAutoNum type="arabicPeriod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5F78A-E13B-774D-ADB8-E6F6A9A5D2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9174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268" y="2419209"/>
            <a:ext cx="8884859" cy="1362075"/>
          </a:xfrm>
        </p:spPr>
        <p:txBody>
          <a:bodyPr anchor="t"/>
          <a:lstStyle>
            <a:lvl1pPr algn="l">
              <a:defRPr sz="4000" b="0" i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AutoShape 1"/>
          <p:cNvSpPr>
            <a:spLocks/>
          </p:cNvSpPr>
          <p:nvPr userDrawn="1"/>
        </p:nvSpPr>
        <p:spPr bwMode="auto">
          <a:xfrm>
            <a:off x="321734" y="4200203"/>
            <a:ext cx="9298517" cy="2662239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7890" y="21600"/>
                </a:moveTo>
                <a:lnTo>
                  <a:pt x="21600" y="0"/>
                </a:lnTo>
                <a:lnTo>
                  <a:pt x="0" y="21600"/>
                </a:lnTo>
                <a:cubicBezTo>
                  <a:pt x="0" y="21600"/>
                  <a:pt x="17890" y="21600"/>
                  <a:pt x="17890" y="21600"/>
                </a:cubicBezTo>
                <a:close/>
                <a:moveTo>
                  <a:pt x="17890" y="21600"/>
                </a:move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lIns="0" tIns="0" rIns="0" bIns="0"/>
          <a:lstStyle/>
          <a:p>
            <a:endParaRPr lang="en-US" sz="2400"/>
          </a:p>
        </p:txBody>
      </p:sp>
      <p:sp>
        <p:nvSpPr>
          <p:cNvPr id="9" name="AutoShape 2"/>
          <p:cNvSpPr>
            <a:spLocks/>
          </p:cNvSpPr>
          <p:nvPr userDrawn="1"/>
        </p:nvSpPr>
        <p:spPr bwMode="auto">
          <a:xfrm>
            <a:off x="9748942" y="215901"/>
            <a:ext cx="2442633" cy="3890963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21600" y="14657"/>
                </a:moveTo>
                <a:lnTo>
                  <a:pt x="11846" y="16385"/>
                </a:lnTo>
                <a:lnTo>
                  <a:pt x="21600" y="6590"/>
                </a:lnTo>
                <a:lnTo>
                  <a:pt x="21600" y="0"/>
                </a:lnTo>
                <a:lnTo>
                  <a:pt x="0" y="21600"/>
                </a:lnTo>
                <a:lnTo>
                  <a:pt x="21600" y="17725"/>
                </a:lnTo>
                <a:cubicBezTo>
                  <a:pt x="21600" y="17725"/>
                  <a:pt x="21600" y="14657"/>
                  <a:pt x="21600" y="14657"/>
                </a:cubicBezTo>
                <a:close/>
                <a:moveTo>
                  <a:pt x="21600" y="14657"/>
                </a:move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0" tIns="0" rIns="0" bIns="0"/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259318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94456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609600" y="1371602"/>
            <a:ext cx="10972800" cy="4498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Clr>
                <a:srgbClr val="66CC33"/>
              </a:buClr>
              <a:buFont typeface="Arial" pitchFamily="34" charset="0"/>
              <a:buChar char="▪"/>
              <a:defRPr/>
            </a:lvl1pPr>
            <a:lvl2pPr>
              <a:buClr>
                <a:srgbClr val="66CC33"/>
              </a:buClr>
              <a:defRPr>
                <a:solidFill>
                  <a:schemeClr val="tx1"/>
                </a:solidFill>
              </a:defRPr>
            </a:lvl2pPr>
            <a:lvl4pPr>
              <a:buClr>
                <a:srgbClr val="66CC33"/>
              </a:buCl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4928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A4E9724-46C2-4DBD-9A7E-526720DC84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08000" y="6521615"/>
            <a:ext cx="7112000" cy="336386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345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E8E4C-894F-408F-B5C2-FEF50D448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05959E-19AA-4F8E-AA69-47A55B924C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A8E13-6A32-4B74-BCC1-E10AE3F83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9AF7D1-3139-42C0-AB97-67E57D6CA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19EB57-8AB9-43E1-B693-2CB899A94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2D1EF-3C94-4471-A175-8C9FBA0A2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990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E68BA-5D09-4560-9EC1-02378B509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2D042-CB94-4A74-B7DC-83DCED52A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86A6FF-C06C-4417-B57F-FCA3C7F5D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C7753D-1479-41E1-B668-E75A0A13B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478A64-9886-48BB-AD3A-A0525E54C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2D1EF-3C94-4471-A175-8C9FBA0A2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806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A56AF-C22F-4C90-BCB1-9589EC728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033DF-7798-4DED-9257-7168916E5D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D7DC59-70C3-4B5C-AC00-AE99975625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991A2B-21D0-4D4C-B78C-BADEF931F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DE4F56-37CC-45DE-AF4A-5601DFAF2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48D45-1CFA-4122-9348-A77F864EE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2D1EF-3C94-4471-A175-8C9FBA0A2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428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62FE4-419D-45E4-B41B-EAD3AE7E6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FC6177-F2F6-48A1-AF86-42F929803E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FF9C8A-9AD2-4E84-B678-839644F839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D777D4-AB10-422A-82B7-1386BCDF6D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963CBF-BA4E-4225-B24C-159898960B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0F3653-D52D-4BA0-82F6-75E68C07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A23787-A19F-4A2C-86CF-E9C57AC5E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8203EE-EEF6-4D84-9645-7A1CF660B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2D1EF-3C94-4471-A175-8C9FBA0A2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85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0E864-B5AA-4272-9511-0D6290053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8ED826-FF6D-4A24-B1B3-DB744B5E8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DA014B-3C1A-4354-8AB3-83DF6A01B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F410B8-DA21-4842-A12B-1520250ED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2D1EF-3C94-4471-A175-8C9FBA0A2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250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BFC43C-7D1C-42AF-A30C-0ACC48FEB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9CF148-CB8D-451F-8D76-BE9D11AB1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279624-9767-4A18-8364-3F191CA2C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2D1EF-3C94-4471-A175-8C9FBA0A2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582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57DA1-BCF3-4415-9726-7B05C9ADB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BFE8B-9DD8-47C4-8554-42BFDFEDD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F2549A-75A6-4BB9-ADF8-DB73EB1614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87BB02-E249-47E9-B316-040E9B4DB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79964A-67EF-4D1B-8469-CB24D3DDB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C8A090-6875-40FA-931F-CD8C7CCFD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2D1EF-3C94-4471-A175-8C9FBA0A2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670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08272-F16F-4D0D-A365-2B117F538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752DCE-736A-407C-8402-D2D50DE807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6E6A70-272C-485E-8C1B-73111DC6E5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49FE72-8311-4092-A4DE-F0C772A3C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755EA5-BA44-44B4-8EA8-9237855B3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7ECC8-B814-41F5-9999-879D4D1AD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2D1EF-3C94-4471-A175-8C9FBA0A2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649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8ADAEC-8C00-40E9-81CE-A8CF61DCF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3840FB-48CC-4D5F-B57F-695B278E38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F3D741-F83C-4695-8C64-4BB44200DE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E4CCA6-10CE-48BA-B0F5-5C311C5644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A57BDB-C6AF-458A-B3FE-A4ECB480F9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2D1EF-3C94-4471-A175-8C9FBA0A2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065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ergystoragect.com/new-technologies-request-application/" TargetMode="External"/><Relationship Id="rId4" Type="http://schemas.openxmlformats.org/officeDocument/2006/relationships/hyperlink" Target="https://energystoragect.com/submitted_ess_system_status_list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nergystoragect.com/enrollment-application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ergystoragect.com/cobranding-terms-and-conditions-form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energystorage@ctgreenbank.com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puc.state.ct.us/dockcurr.nsf/8e6fc37a54110e3e852576190052b64d/b5932789b9dff1f285258b16004c803e?OpenDocume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puc.state.ct.us/dockcurr.nsf/All/4825E9D88993061585258B96006575CA?OpenDocument" TargetMode="External"/><Relationship Id="rId5" Type="http://schemas.openxmlformats.org/officeDocument/2006/relationships/hyperlink" Target="https://nam10.safelinks.protection.outlook.com/?url=https%3A%2F%2Fgo.ctgreenbank.com%2Fe%2F26582%2F285258b16004c803e-OpenDocument%2F7wl47p%2F1015925975%2Fh%2FdgHFJjfVMZk52EE2gISP5QDMLlCTru2F-2LJnC8nY2s&amp;data=05%7C02%7Clawrence.taylor%40ctgreenbank.com%7C134238b9c517445aa80c08dcc68e44ea%7Cef2d601842ea435fb3be6c36d579284b%7C0%7C0%7C638603561599470392%7CUnknown%7CTWFpbGZsb3d8eyJWIjoiMC4wLjAwMDAiLCJQIjoiV2luMzIiLCJBTiI6Ik1haWwiLCJXVCI6Mn0%3D%7C0%7C%7C%7C&amp;sdata=sZQEu7N1XCDV%2FcZNN3WXJHudJaJaUmClsQFwT9%2FPN%2Fk%3D&amp;reserved=0" TargetMode="External"/><Relationship Id="rId4" Type="http://schemas.openxmlformats.org/officeDocument/2006/relationships/hyperlink" Target="https://nam10.safelinks.protection.outlook.com/?url=https%3A%2F%2Fgo.ctgreenbank.com%2Fe%2F26582%2F0of20Technical20Meeting202-pdf%2F7wl47l%2F1015925975%2Fh%2FdgHFJjfVMZk52EE2gISP5QDMLlCTru2F-2LJnC8nY2s&amp;data=05%7C02%7Clawrence.taylor%40ctgreenbank.com%7C134238b9c517445aa80c08dcc68e44ea%7Cef2d601842ea435fb3be6c36d579284b%7C0%7C0%7C638603561599461589%7CUnknown%7CTWFpbGZsb3d8eyJWIjoiMC4wLjAwMDAiLCJQIjoiV2luMzIiLCJBTiI6Ik1haWwiLCJXVCI6Mn0%3D%7C0%7C%7C%7C&amp;sdata=qFBRqZxXqIxFS%2FUBmEM7y%2B3ptbgJ3OG%2BA9518SekutQ%3D&amp;reserved=0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ergystoragect.com/informational-webinars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117345" y="2634541"/>
            <a:ext cx="7969100" cy="1588917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accent6"/>
                </a:solidFill>
                <a:latin typeface="Arial"/>
                <a:cs typeface="Arial"/>
              </a:rPr>
              <a:t>Energy Storage Solutions</a:t>
            </a:r>
            <a:br>
              <a:rPr lang="en-US" sz="3600" b="1" dirty="0">
                <a:solidFill>
                  <a:schemeClr val="accent6"/>
                </a:solidFill>
                <a:latin typeface="Arial"/>
                <a:cs typeface="Arial"/>
              </a:rPr>
            </a:br>
            <a:r>
              <a:rPr lang="en-US" sz="3600" b="1" dirty="0">
                <a:solidFill>
                  <a:schemeClr val="accent6"/>
                </a:solidFill>
                <a:latin typeface="Arial"/>
                <a:cs typeface="Arial"/>
              </a:rPr>
              <a:t>October 2024 </a:t>
            </a:r>
            <a:br>
              <a:rPr lang="en-US" sz="3600" b="1" dirty="0">
                <a:solidFill>
                  <a:schemeClr val="accent6"/>
                </a:solidFill>
                <a:latin typeface="Arial"/>
                <a:cs typeface="Arial"/>
              </a:rPr>
            </a:br>
            <a:r>
              <a:rPr lang="en-US" sz="3600" b="1" dirty="0">
                <a:solidFill>
                  <a:schemeClr val="accent6"/>
                </a:solidFill>
                <a:latin typeface="Arial"/>
                <a:cs typeface="Arial"/>
              </a:rPr>
              <a:t>Contractor Training</a:t>
            </a:r>
            <a:endParaRPr lang="en-US" b="1" dirty="0">
              <a:solidFill>
                <a:schemeClr val="accent6"/>
              </a:solidFill>
            </a:endParaRPr>
          </a:p>
        </p:txBody>
      </p:sp>
      <p:pic>
        <p:nvPicPr>
          <p:cNvPr id="7" name="Picture 4" descr="Eversource Programs Available to Help Manage Energy Bills | Greenwich  Sentinel">
            <a:extLst>
              <a:ext uri="{FF2B5EF4-FFF2-40B4-BE49-F238E27FC236}">
                <a16:creationId xmlns:a16="http://schemas.microsoft.com/office/drawing/2014/main" id="{32A9401E-4316-4458-A2A2-80D09D017A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73024" y="916388"/>
            <a:ext cx="3402653" cy="864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Shared Clean Energy Facilities Program (SCEF Program) Year 1 Bidder&amp;#39;s  Conference">
            <a:extLst>
              <a:ext uri="{FF2B5EF4-FFF2-40B4-BE49-F238E27FC236}">
                <a16:creationId xmlns:a16="http://schemas.microsoft.com/office/drawing/2014/main" id="{E22B275C-C0D6-4F9F-AB53-DC06A53BAB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85053" y="916389"/>
            <a:ext cx="3001392" cy="85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Placeholder 1">
            <a:extLst>
              <a:ext uri="{FF2B5EF4-FFF2-40B4-BE49-F238E27FC236}">
                <a16:creationId xmlns:a16="http://schemas.microsoft.com/office/drawing/2014/main" id="{0A8311AB-9AE3-ADDA-755C-8E77629A095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1" t="102" r="36617" b="-102"/>
          <a:stretch/>
        </p:blipFill>
        <p:spPr>
          <a:xfrm>
            <a:off x="0" y="2395061"/>
            <a:ext cx="8005019" cy="4462939"/>
          </a:xfrm>
          <a:prstGeom prst="rtTriangle">
            <a:avLst/>
          </a:prstGeom>
        </p:spPr>
      </p:pic>
    </p:spTree>
    <p:extLst>
      <p:ext uri="{BB962C8B-B14F-4D97-AF65-F5344CB8AC3E}">
        <p14:creationId xmlns:p14="http://schemas.microsoft.com/office/powerpoint/2010/main" val="1876804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F8D6A-C0B0-4933-A23E-799C1BB49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Approved Technology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5673CE-5B52-4B3B-A0BC-D1852C369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5F78A-E13B-774D-ADB8-E6F6A9A5D20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D7034C-6895-5B14-15F0-3D5FD7332048}"/>
              </a:ext>
            </a:extLst>
          </p:cNvPr>
          <p:cNvSpPr txBox="1"/>
          <p:nvPr/>
        </p:nvSpPr>
        <p:spPr>
          <a:xfrm>
            <a:off x="838200" y="2358452"/>
            <a:ext cx="6027891" cy="3885881"/>
          </a:xfrm>
          <a:prstGeom prst="rect">
            <a:avLst/>
          </a:prstGeom>
          <a:noFill/>
        </p:spPr>
        <p:txBody>
          <a:bodyPr wrap="square" lIns="91440" tIns="45720" rIns="91440" bIns="45720" numCol="2" rtlCol="0" anchor="t">
            <a:spAutoFit/>
          </a:bodyPr>
          <a:lstStyle/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Residential BESS OEMs:</a:t>
            </a:r>
          </a:p>
          <a:p>
            <a:pPr marL="228600" indent="-228600">
              <a:buFontTx/>
              <a:buAutoNum type="arabicPeriod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Cadenza Innovation</a:t>
            </a:r>
          </a:p>
          <a:p>
            <a:pPr marL="228600" indent="-228600">
              <a:buFontTx/>
              <a:buAutoNum type="arabicPeriod"/>
            </a:pP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EndurEnergy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Tx/>
              <a:buAutoNum type="arabicPeriod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Enphase</a:t>
            </a:r>
          </a:p>
          <a:p>
            <a:pPr marL="228600" indent="-228600">
              <a:buAutoNum type="arabicPeriod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Fortress Power</a:t>
            </a:r>
          </a:p>
          <a:p>
            <a:pPr marL="228600" indent="-228600">
              <a:buAutoNum type="arabicPeriod"/>
            </a:pP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FranklinWH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AutoNum type="arabicPeriod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Generac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PWRcell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AutoNum type="arabicPeriod"/>
            </a:pPr>
            <a:r>
              <a:rPr lang="en-US" sz="1200" dirty="0" err="1">
                <a:latin typeface="Arial"/>
                <a:cs typeface="Arial"/>
              </a:rPr>
              <a:t>Homegrid</a:t>
            </a:r>
            <a:r>
              <a:rPr lang="en-US" sz="1200" dirty="0">
                <a:latin typeface="Arial"/>
                <a:cs typeface="Arial"/>
              </a:rPr>
              <a:t> Energy</a:t>
            </a:r>
          </a:p>
          <a:p>
            <a:pPr marL="228600" indent="-228600">
              <a:buAutoNum type="arabicPeriod"/>
            </a:pPr>
            <a:r>
              <a:rPr lang="en-US" sz="1200" dirty="0">
                <a:latin typeface="Arial"/>
                <a:cs typeface="Arial"/>
              </a:rPr>
              <a:t>Panasonic Corporation</a:t>
            </a:r>
          </a:p>
          <a:p>
            <a:pPr marL="228600" indent="-228600">
              <a:buAutoNum type="arabicPeriod"/>
            </a:pPr>
            <a:r>
              <a:rPr lang="en-US" sz="1200" dirty="0" err="1">
                <a:latin typeface="Arial"/>
                <a:cs typeface="Arial"/>
              </a:rPr>
              <a:t>PylonTech</a:t>
            </a:r>
            <a:r>
              <a:rPr lang="en-US" sz="1200" dirty="0">
                <a:latin typeface="Arial"/>
                <a:cs typeface="Arial"/>
              </a:rPr>
              <a:t> + Sol-Ark 5k/15k inverters</a:t>
            </a:r>
          </a:p>
          <a:p>
            <a:pPr marL="228600" indent="-228600">
              <a:buAutoNum type="arabicPeriod"/>
            </a:pPr>
            <a:r>
              <a:rPr lang="en-US" sz="1200" dirty="0" err="1">
                <a:latin typeface="Arial"/>
                <a:cs typeface="Arial"/>
              </a:rPr>
              <a:t>Qcells</a:t>
            </a:r>
            <a:endParaRPr lang="en-US" sz="1200" dirty="0">
              <a:latin typeface="Arial"/>
              <a:cs typeface="Arial"/>
            </a:endParaRPr>
          </a:p>
          <a:p>
            <a:pPr marL="228600" indent="-228600">
              <a:buAutoNum type="arabicPeriod"/>
            </a:pPr>
            <a:r>
              <a:rPr lang="en-US" sz="1200" dirty="0" err="1">
                <a:latin typeface="Arial"/>
                <a:cs typeface="Arial"/>
              </a:rPr>
              <a:t>StackRack</a:t>
            </a:r>
            <a:r>
              <a:rPr lang="en-US" sz="1200" dirty="0">
                <a:latin typeface="Arial"/>
                <a:cs typeface="Arial"/>
              </a:rPr>
              <a:t> + Sol-Ark 12k/15k inverters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AutoNum type="arabicPeriod"/>
            </a:pPr>
            <a:r>
              <a:rPr lang="en-US" sz="1200" dirty="0">
                <a:latin typeface="Arial"/>
                <a:cs typeface="Arial"/>
              </a:rPr>
              <a:t>Tesla </a:t>
            </a:r>
            <a:r>
              <a:rPr lang="en-US" sz="1100" dirty="0">
                <a:latin typeface="Arial"/>
                <a:cs typeface="Arial"/>
              </a:rPr>
              <a:t>*(Tesla Powerwall 2, Powerwall +, Powerwall 3 can only enroll in Active Dispatch and are not eligible for the Upfront Incentive through Passive Dispatch.)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C&amp;I BESS OEMs:</a:t>
            </a:r>
          </a:p>
          <a:p>
            <a:pPr marL="228600" indent="-228600">
              <a:buAutoNum type="arabicPeriod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BYD Energy Storage</a:t>
            </a:r>
          </a:p>
          <a:p>
            <a:pPr marL="228600" indent="-228600">
              <a:buAutoNum type="arabicPeriod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Cadenza Innovation</a:t>
            </a:r>
          </a:p>
          <a:p>
            <a:pPr marL="228600" indent="-228600">
              <a:buAutoNum type="arabicPeriod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Caterpillar Inc.</a:t>
            </a:r>
          </a:p>
          <a:p>
            <a:pPr marL="228600" indent="-228600">
              <a:buAutoNum type="arabicPeriod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Canadian Solar</a:t>
            </a:r>
          </a:p>
          <a:p>
            <a:pPr marL="228600" indent="-228600">
              <a:buFontTx/>
              <a:buAutoNum type="arabicPeriod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ELM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Fieldsight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AutoNum type="arabicPeriod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Generac Power Systems</a:t>
            </a:r>
          </a:p>
          <a:p>
            <a:pPr marL="228600" indent="-228600">
              <a:buAutoNum type="arabicPeriod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Milton CAT</a:t>
            </a:r>
          </a:p>
          <a:p>
            <a:pPr marL="228600" indent="-228600">
              <a:buAutoNum type="arabicPeriod"/>
            </a:pP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Relyion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Energy</a:t>
            </a:r>
          </a:p>
          <a:p>
            <a:pPr marL="228600" indent="-228600">
              <a:buFontTx/>
              <a:buAutoNum type="arabicPeriod"/>
            </a:pP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Socomec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Tx/>
              <a:buAutoNum type="arabicPeriod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Tesla (Megapack 2 only)</a:t>
            </a:r>
            <a:endParaRPr lang="en-US" sz="1200" dirty="0">
              <a:latin typeface="Arial"/>
              <a:cs typeface="Arial"/>
            </a:endParaRPr>
          </a:p>
          <a:p>
            <a:endParaRPr lang="en-US" sz="1200" dirty="0">
              <a:latin typeface="Arial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322793-8E81-5357-96E2-AA7D63CA7B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299" t="29954"/>
          <a:stretch/>
        </p:blipFill>
        <p:spPr>
          <a:xfrm>
            <a:off x="6096000" y="1372455"/>
            <a:ext cx="5581650" cy="29289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441585-1A8E-2284-495F-12CAAD0BFD0F}"/>
              </a:ext>
            </a:extLst>
          </p:cNvPr>
          <p:cNvSpPr txBox="1"/>
          <p:nvPr/>
        </p:nvSpPr>
        <p:spPr>
          <a:xfrm>
            <a:off x="1894523" y="2039700"/>
            <a:ext cx="27917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Arial"/>
                <a:cs typeface="Arial"/>
                <a:hlinkClick r:id="rId4"/>
              </a:rPr>
              <a:t>Eligible Equipment List</a:t>
            </a:r>
            <a:r>
              <a:rPr lang="en-US" b="1" dirty="0">
                <a:latin typeface="Arial"/>
                <a:cs typeface="Arial"/>
              </a:rPr>
              <a:t> 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7643B7-7A4F-03B8-5909-647DB4809112}"/>
              </a:ext>
            </a:extLst>
          </p:cNvPr>
          <p:cNvSpPr txBox="1"/>
          <p:nvPr/>
        </p:nvSpPr>
        <p:spPr>
          <a:xfrm>
            <a:off x="6995160" y="4704953"/>
            <a:ext cx="3680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linkClick r:id="rId5"/>
              </a:rPr>
              <a:t>New Technology Application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50051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DBF2C-0D65-F013-415E-D4FE3F286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992" y="267471"/>
            <a:ext cx="10515600" cy="1325563"/>
          </a:xfrm>
        </p:spPr>
        <p:txBody>
          <a:bodyPr/>
          <a:lstStyle/>
          <a:p>
            <a:r>
              <a:rPr lang="en-US" sz="40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 Walkthrough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6D39D8-64F5-B945-48BA-D232D8D854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54050"/>
            <a:ext cx="12192000" cy="540395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FED9A821-5CB4-1FAA-9C67-B0532463264C}"/>
              </a:ext>
            </a:extLst>
          </p:cNvPr>
          <p:cNvSpPr/>
          <p:nvPr/>
        </p:nvSpPr>
        <p:spPr>
          <a:xfrm>
            <a:off x="8820205" y="1572658"/>
            <a:ext cx="992697" cy="45440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029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90029-DCCD-4BBB-ADE4-ED609089A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Incentive Reservations &amp; Estimates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564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2F83AC-720E-AAFF-E0A3-95EA735EC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2D1EF-3C94-4471-A175-8C9FBA0A255E}" type="slidenum">
              <a:rPr lang="en-US" smtClean="0"/>
              <a:t>13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A3E54D7-07C1-C416-985C-B894BE918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7495"/>
            <a:ext cx="10515600" cy="1325563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Incentive Calculator</a:t>
            </a:r>
            <a:endParaRPr lang="en-US" sz="8800"/>
          </a:p>
        </p:txBody>
      </p:sp>
      <p:pic>
        <p:nvPicPr>
          <p:cNvPr id="3" name="Picture 2" descr="A screenshot of a calculator&#10;&#10;Description automatically generated">
            <a:extLst>
              <a:ext uri="{FF2B5EF4-FFF2-40B4-BE49-F238E27FC236}">
                <a16:creationId xmlns:a16="http://schemas.microsoft.com/office/drawing/2014/main" id="{BEA66778-9090-C1E2-5C70-1B431B8818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4311" y="1417304"/>
            <a:ext cx="6597144" cy="509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78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2F83AC-720E-AAFF-E0A3-95EA735EC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2D1EF-3C94-4471-A175-8C9FBA0A255E}" type="slidenum">
              <a:rPr lang="en-US" smtClean="0"/>
              <a:t>14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A3E54D7-07C1-C416-985C-B894BE918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Salesforce Demo</a:t>
            </a:r>
            <a:endParaRPr lang="en-US" sz="880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BDD58BD-7E70-803B-3219-CCF4219D9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7818" y="3022481"/>
            <a:ext cx="5656364" cy="20516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lvl="1" indent="0" algn="ctr" fontAlgn="base">
              <a:spcAft>
                <a:spcPts val="1600"/>
              </a:spcAft>
              <a:buNone/>
            </a:pPr>
            <a:r>
              <a:rPr lang="en-US" sz="2800" dirty="0">
                <a:solidFill>
                  <a:schemeClr val="accent3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Energy Storage Solutions Contractor Portal</a:t>
            </a:r>
            <a:endParaRPr lang="en-US" sz="280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9069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DBF2C-0D65-F013-415E-D4FE3F286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992" y="267471"/>
            <a:ext cx="10515600" cy="1325563"/>
          </a:xfrm>
        </p:spPr>
        <p:txBody>
          <a:bodyPr/>
          <a:lstStyle/>
          <a:p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Storage Solutions Cobranding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2C8B6E-D0DC-B5EE-B07B-DC111463D45C}"/>
              </a:ext>
            </a:extLst>
          </p:cNvPr>
          <p:cNvSpPr txBox="1"/>
          <p:nvPr/>
        </p:nvSpPr>
        <p:spPr>
          <a:xfrm>
            <a:off x="642366" y="1593034"/>
            <a:ext cx="817001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Use the Energy Storage Solutions logos in your marketing materials!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Visit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www.energystoragect.com/cobranding-terms-and-conditions-form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request access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C77C819-7FF9-AC94-49D0-5661C4025906}"/>
              </a:ext>
            </a:extLst>
          </p:cNvPr>
          <p:cNvGrpSpPr/>
          <p:nvPr/>
        </p:nvGrpSpPr>
        <p:grpSpPr>
          <a:xfrm>
            <a:off x="643167" y="3289406"/>
            <a:ext cx="10180081" cy="2289843"/>
            <a:chOff x="559923" y="3372650"/>
            <a:chExt cx="10180081" cy="2289843"/>
          </a:xfrm>
        </p:grpSpPr>
        <p:pic>
          <p:nvPicPr>
            <p:cNvPr id="3" name="Picture 2" descr="A close-up of a sign&#10;&#10;Description automatically generated">
              <a:extLst>
                <a:ext uri="{FF2B5EF4-FFF2-40B4-BE49-F238E27FC236}">
                  <a16:creationId xmlns:a16="http://schemas.microsoft.com/office/drawing/2014/main" id="{EF8F9E98-D319-3900-4A18-7211E1D0D3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9923" y="3372715"/>
              <a:ext cx="3265320" cy="2289683"/>
            </a:xfrm>
            <a:prstGeom prst="rect">
              <a:avLst/>
            </a:prstGeom>
          </p:spPr>
        </p:pic>
        <p:pic>
          <p:nvPicPr>
            <p:cNvPr id="6" name="Picture 5" descr="A close-up of a sign&#10;&#10;Description automatically generated">
              <a:extLst>
                <a:ext uri="{FF2B5EF4-FFF2-40B4-BE49-F238E27FC236}">
                  <a16:creationId xmlns:a16="http://schemas.microsoft.com/office/drawing/2014/main" id="{4C2FD2CD-D7CB-A4AB-F715-2C7CD5C21C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26860" y="3373285"/>
              <a:ext cx="3313144" cy="2286615"/>
            </a:xfrm>
            <a:prstGeom prst="rect">
              <a:avLst/>
            </a:prstGeom>
          </p:spPr>
        </p:pic>
        <p:pic>
          <p:nvPicPr>
            <p:cNvPr id="7" name="Picture 6" descr="A sign with blue and orange text&#10;&#10;Description automatically generated">
              <a:extLst>
                <a:ext uri="{FF2B5EF4-FFF2-40B4-BE49-F238E27FC236}">
                  <a16:creationId xmlns:a16="http://schemas.microsoft.com/office/drawing/2014/main" id="{12543F8C-427E-50C0-B24A-AE51C2F84B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51913" y="3372650"/>
              <a:ext cx="3346882" cy="22898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89832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90029-DCCD-4BBB-ADE4-ED609089A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571" y="1557818"/>
            <a:ext cx="8113282" cy="232506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so, please send in the chat or email to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energystorage@ctgreenbank.com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5270299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90029-DCCD-4BBB-ADE4-ED609089A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146575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28DC-2087-3C45-186F-A8D2ED4D6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540" y="211932"/>
            <a:ext cx="10515600" cy="1325563"/>
          </a:xfrm>
        </p:spPr>
        <p:txBody>
          <a:bodyPr/>
          <a:lstStyle/>
          <a:p>
            <a:endParaRPr lang="en-US" sz="4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394931-EA84-195F-E8A0-6CA7AE1EE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396" y="1690688"/>
            <a:ext cx="5852604" cy="4351338"/>
          </a:xfrm>
        </p:spPr>
        <p:txBody>
          <a:bodyPr>
            <a:normAutofit/>
          </a:bodyPr>
          <a:lstStyle/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06D031-3483-A1D9-0D5A-59DE46EF4A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8567" y="3108646"/>
            <a:ext cx="4116280" cy="23154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72711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F8D6A-C0B0-4933-A23E-799C1BB49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Battery Configurations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5673CE-5B52-4B3B-A0BC-D1852C369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5F78A-E13B-774D-ADB8-E6F6A9A5D201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D6DE83-9D83-E811-54A6-8496DFA0B4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371600"/>
            <a:ext cx="9996300" cy="498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823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342F34E-4C63-4CEB-9A17-11CB627BD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9B3AAED-E709-4EBD-A091-2EC4B8DEA3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6565" indent="-456565"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PURA updates</a:t>
            </a:r>
          </a:p>
          <a:p>
            <a:pPr marL="456565" indent="-456565"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Quick Overview of ESS</a:t>
            </a:r>
          </a:p>
          <a:p>
            <a:pPr marL="456565" indent="-456565"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Website Walkthrough</a:t>
            </a:r>
          </a:p>
          <a:p>
            <a:pPr marL="456565" indent="-456565"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Incentive Calculator</a:t>
            </a:r>
          </a:p>
          <a:p>
            <a:pPr marL="456565" indent="-456565"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Salesforce Training</a:t>
            </a:r>
          </a:p>
          <a:p>
            <a:pPr marL="456565" indent="-456565"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Questions &amp; Discussion</a:t>
            </a:r>
          </a:p>
          <a:p>
            <a:pPr marL="0" indent="0">
              <a:buNone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C562E6-7971-4354-BBAC-9C6FCB1C6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5F78A-E13B-774D-ADB8-E6F6A9A5D201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09E7C7-0982-44C1-B2E0-2A3D68C3D6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2072"/>
          <a:stretch/>
        </p:blipFill>
        <p:spPr>
          <a:xfrm>
            <a:off x="4343830" y="365126"/>
            <a:ext cx="7009970" cy="13922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D24C01-5361-8A28-6105-FDD830DE0E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2321" y="2797821"/>
            <a:ext cx="5286375" cy="3886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48459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4C8D6A4C-FFC2-12D1-BA6A-9488BE1E1390}"/>
              </a:ext>
            </a:extLst>
          </p:cNvPr>
          <p:cNvSpPr/>
          <p:nvPr/>
        </p:nvSpPr>
        <p:spPr>
          <a:xfrm>
            <a:off x="339669" y="454784"/>
            <a:ext cx="11750312" cy="6403216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EE786E-34F6-77AE-8B02-BD0FFF070F83}"/>
              </a:ext>
            </a:extLst>
          </p:cNvPr>
          <p:cNvSpPr/>
          <p:nvPr/>
        </p:nvSpPr>
        <p:spPr>
          <a:xfrm>
            <a:off x="347209" y="454783"/>
            <a:ext cx="634738" cy="640321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10D80B-738D-2D2A-3B48-51C7A8549817}"/>
              </a:ext>
            </a:extLst>
          </p:cNvPr>
          <p:cNvSpPr/>
          <p:nvPr/>
        </p:nvSpPr>
        <p:spPr>
          <a:xfrm>
            <a:off x="1276933" y="2146078"/>
            <a:ext cx="1252930" cy="648107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Eligible Contractor Submits Project Application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A00DFB-615B-B2BF-1ECA-4D187DFC9AF4}"/>
              </a:ext>
            </a:extLst>
          </p:cNvPr>
          <p:cNvSpPr/>
          <p:nvPr/>
        </p:nvSpPr>
        <p:spPr>
          <a:xfrm>
            <a:off x="2969812" y="2146075"/>
            <a:ext cx="1073932" cy="64810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CGB Application Review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C227E9-0E87-0A3D-7FB2-87880873819C}"/>
              </a:ext>
            </a:extLst>
          </p:cNvPr>
          <p:cNvSpPr/>
          <p:nvPr/>
        </p:nvSpPr>
        <p:spPr>
          <a:xfrm>
            <a:off x="2970585" y="3048443"/>
            <a:ext cx="1073932" cy="43131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Letter of Rejection</a:t>
            </a:r>
          </a:p>
        </p:txBody>
      </p: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8B80509D-0321-825B-A757-B9979EDF6D69}"/>
              </a:ext>
            </a:extLst>
          </p:cNvPr>
          <p:cNvCxnSpPr>
            <a:cxnSpLocks/>
            <a:stCxn id="11" idx="1"/>
            <a:endCxn id="9" idx="2"/>
          </p:cNvCxnSpPr>
          <p:nvPr/>
        </p:nvCxnSpPr>
        <p:spPr>
          <a:xfrm rot="10800000">
            <a:off x="1903399" y="2794186"/>
            <a:ext cx="1067187" cy="469917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D7F6369-626B-9E39-730A-E3AD7DC1D9E0}"/>
              </a:ext>
            </a:extLst>
          </p:cNvPr>
          <p:cNvCxnSpPr>
            <a:cxnSpLocks/>
            <a:stCxn id="10" idx="2"/>
            <a:endCxn id="11" idx="0"/>
          </p:cNvCxnSpPr>
          <p:nvPr/>
        </p:nvCxnSpPr>
        <p:spPr>
          <a:xfrm>
            <a:off x="3506778" y="2794182"/>
            <a:ext cx="773" cy="2542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AC5F170-CFF4-65E4-3E66-B19731007A55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 flipV="1">
            <a:off x="2529863" y="2470129"/>
            <a:ext cx="439949" cy="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3116B8C-1F5D-693A-92C1-C7600E83C27A}"/>
              </a:ext>
            </a:extLst>
          </p:cNvPr>
          <p:cNvSpPr txBox="1"/>
          <p:nvPr/>
        </p:nvSpPr>
        <p:spPr>
          <a:xfrm>
            <a:off x="3223835" y="2797613"/>
            <a:ext cx="713819" cy="222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Rejection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747655F-DC9A-3804-8070-67D6CA82E188}"/>
              </a:ext>
            </a:extLst>
          </p:cNvPr>
          <p:cNvSpPr/>
          <p:nvPr/>
        </p:nvSpPr>
        <p:spPr>
          <a:xfrm>
            <a:off x="4973699" y="746395"/>
            <a:ext cx="1136483" cy="64810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Admin Review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68A382F-AEF8-74E8-9D52-952D84413785}"/>
              </a:ext>
            </a:extLst>
          </p:cNvPr>
          <p:cNvCxnSpPr>
            <a:cxnSpLocks/>
            <a:stCxn id="57" idx="3"/>
            <a:endCxn id="19" idx="1"/>
          </p:cNvCxnSpPr>
          <p:nvPr/>
        </p:nvCxnSpPr>
        <p:spPr>
          <a:xfrm flipV="1">
            <a:off x="4596113" y="1070449"/>
            <a:ext cx="377586" cy="24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DE2D5B27-66F4-A565-1181-C6928D9A89CD}"/>
              </a:ext>
            </a:extLst>
          </p:cNvPr>
          <p:cNvSpPr/>
          <p:nvPr/>
        </p:nvSpPr>
        <p:spPr>
          <a:xfrm>
            <a:off x="6475034" y="746394"/>
            <a:ext cx="1299996" cy="64810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</a:t>
            </a:r>
          </a:p>
          <a:p>
            <a:pPr algn="ctr"/>
            <a:r>
              <a:rPr lang="en-US"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Pre-Approval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A8C01D7-B130-B994-E18D-0ECBFCBB0DEA}"/>
              </a:ext>
            </a:extLst>
          </p:cNvPr>
          <p:cNvCxnSpPr>
            <a:cxnSpLocks/>
            <a:stCxn id="19" idx="3"/>
            <a:endCxn id="21" idx="1"/>
          </p:cNvCxnSpPr>
          <p:nvPr/>
        </p:nvCxnSpPr>
        <p:spPr>
          <a:xfrm flipV="1">
            <a:off x="6110182" y="1070448"/>
            <a:ext cx="364852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F0E4E8A2-25B1-C847-1211-D58B3F0874D1}"/>
              </a:ext>
            </a:extLst>
          </p:cNvPr>
          <p:cNvSpPr/>
          <p:nvPr/>
        </p:nvSpPr>
        <p:spPr>
          <a:xfrm>
            <a:off x="4571240" y="2127994"/>
            <a:ext cx="1175367" cy="64810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Reservation of Funds Letter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116CE9B-84C3-27B3-B352-8DB1D6674B50}"/>
              </a:ext>
            </a:extLst>
          </p:cNvPr>
          <p:cNvCxnSpPr>
            <a:cxnSpLocks/>
            <a:stCxn id="23" idx="3"/>
            <a:endCxn id="30" idx="1"/>
          </p:cNvCxnSpPr>
          <p:nvPr/>
        </p:nvCxnSpPr>
        <p:spPr>
          <a:xfrm flipV="1">
            <a:off x="5746607" y="2437451"/>
            <a:ext cx="527496" cy="145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89F3E6C-7F1E-E2BF-F8C5-D8D4FAD285D4}"/>
              </a:ext>
            </a:extLst>
          </p:cNvPr>
          <p:cNvCxnSpPr>
            <a:cxnSpLocks/>
          </p:cNvCxnSpPr>
          <p:nvPr/>
        </p:nvCxnSpPr>
        <p:spPr>
          <a:xfrm>
            <a:off x="955463" y="1023043"/>
            <a:ext cx="0" cy="5269115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1D35E738-AD34-6059-01BE-A196940213E7}"/>
              </a:ext>
            </a:extLst>
          </p:cNvPr>
          <p:cNvSpPr txBox="1"/>
          <p:nvPr/>
        </p:nvSpPr>
        <p:spPr>
          <a:xfrm rot="16200000">
            <a:off x="49937" y="2767504"/>
            <a:ext cx="1298529" cy="3040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>
                <a:solidFill>
                  <a:schemeClr val="bg1"/>
                </a:solidFill>
                <a:latin typeface="Arial Black" panose="020B0A04020102020204" pitchFamily="34" charset="0"/>
              </a:rPr>
              <a:t>APPLICATION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18543A4-A966-0B36-789B-90B9080E20EC}"/>
              </a:ext>
            </a:extLst>
          </p:cNvPr>
          <p:cNvSpPr txBox="1"/>
          <p:nvPr/>
        </p:nvSpPr>
        <p:spPr>
          <a:xfrm rot="16200000">
            <a:off x="58340" y="4479639"/>
            <a:ext cx="1275348" cy="3040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>
                <a:solidFill>
                  <a:schemeClr val="bg1"/>
                </a:solidFill>
                <a:latin typeface="Arial Black" panose="020B0A04020102020204" pitchFamily="34" charset="0"/>
              </a:rPr>
              <a:t>COMPLETION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044E13B-3790-809E-4AD1-BEA9B73E7E6D}"/>
              </a:ext>
            </a:extLst>
          </p:cNvPr>
          <p:cNvSpPr/>
          <p:nvPr/>
        </p:nvSpPr>
        <p:spPr>
          <a:xfrm>
            <a:off x="6274103" y="2113397"/>
            <a:ext cx="1168045" cy="648107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Battery Installed &amp; Energized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47FFCCC-2ADE-157E-DEB6-0C8F9CE0D240}"/>
              </a:ext>
            </a:extLst>
          </p:cNvPr>
          <p:cNvSpPr/>
          <p:nvPr/>
        </p:nvSpPr>
        <p:spPr>
          <a:xfrm>
            <a:off x="2989160" y="3777224"/>
            <a:ext cx="1053476" cy="64810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CGB Completion Review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EC9E43E-9EE2-1AF7-A082-054F6F0AA0CF}"/>
              </a:ext>
            </a:extLst>
          </p:cNvPr>
          <p:cNvSpPr/>
          <p:nvPr/>
        </p:nvSpPr>
        <p:spPr>
          <a:xfrm>
            <a:off x="2988145" y="4660916"/>
            <a:ext cx="1054491" cy="38446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Letter of Rejection</a:t>
            </a:r>
          </a:p>
        </p:txBody>
      </p: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338BE5DE-561C-F834-E1E7-B9EF5AD906E4}"/>
              </a:ext>
            </a:extLst>
          </p:cNvPr>
          <p:cNvCxnSpPr>
            <a:cxnSpLocks/>
            <a:stCxn id="32" idx="1"/>
            <a:endCxn id="45" idx="2"/>
          </p:cNvCxnSpPr>
          <p:nvPr/>
        </p:nvCxnSpPr>
        <p:spPr>
          <a:xfrm rot="10800000">
            <a:off x="1899603" y="4476446"/>
            <a:ext cx="1088543" cy="376704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975165D-B52B-0E60-4A8B-585D010DD765}"/>
              </a:ext>
            </a:extLst>
          </p:cNvPr>
          <p:cNvCxnSpPr>
            <a:cxnSpLocks/>
            <a:stCxn id="31" idx="2"/>
            <a:endCxn id="32" idx="0"/>
          </p:cNvCxnSpPr>
          <p:nvPr/>
        </p:nvCxnSpPr>
        <p:spPr>
          <a:xfrm flipH="1">
            <a:off x="3515391" y="4425331"/>
            <a:ext cx="507" cy="2355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6DF1B308-3696-1BE5-A977-59B16275D3BF}"/>
              </a:ext>
            </a:extLst>
          </p:cNvPr>
          <p:cNvSpPr txBox="1"/>
          <p:nvPr/>
        </p:nvSpPr>
        <p:spPr>
          <a:xfrm>
            <a:off x="3236181" y="4420606"/>
            <a:ext cx="61427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Rejection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67A3777-0563-D8FD-3CDA-26004E944A4A}"/>
              </a:ext>
            </a:extLst>
          </p:cNvPr>
          <p:cNvCxnSpPr>
            <a:cxnSpLocks/>
            <a:stCxn id="42" idx="3"/>
            <a:endCxn id="211" idx="1"/>
          </p:cNvCxnSpPr>
          <p:nvPr/>
        </p:nvCxnSpPr>
        <p:spPr>
          <a:xfrm flipV="1">
            <a:off x="2386120" y="5772953"/>
            <a:ext cx="628503" cy="105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938C7C3B-8636-8C37-B276-AB0D54B10854}"/>
              </a:ext>
            </a:extLst>
          </p:cNvPr>
          <p:cNvSpPr txBox="1"/>
          <p:nvPr/>
        </p:nvSpPr>
        <p:spPr>
          <a:xfrm>
            <a:off x="3991991" y="3897701"/>
            <a:ext cx="59182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Approval</a:t>
            </a:r>
            <a:endParaRPr lang="en-US" sz="90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669E385-EFC9-5547-2E85-B96062928FA3}"/>
              </a:ext>
            </a:extLst>
          </p:cNvPr>
          <p:cNvSpPr/>
          <p:nvPr/>
        </p:nvSpPr>
        <p:spPr>
          <a:xfrm>
            <a:off x="4598495" y="5449751"/>
            <a:ext cx="1048048" cy="64810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Battery Verification in DERMS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D92CBB1-A598-3637-F70E-72ABA7D28E9C}"/>
              </a:ext>
            </a:extLst>
          </p:cNvPr>
          <p:cNvSpPr/>
          <p:nvPr/>
        </p:nvSpPr>
        <p:spPr>
          <a:xfrm>
            <a:off x="6189556" y="5448898"/>
            <a:ext cx="1152655" cy="64810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Confirmation of Funds Letter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A434C14-D31A-FDE3-9B60-DDD4CA0BA2E3}"/>
              </a:ext>
            </a:extLst>
          </p:cNvPr>
          <p:cNvCxnSpPr>
            <a:cxnSpLocks/>
            <a:stCxn id="39" idx="3"/>
            <a:endCxn id="40" idx="1"/>
          </p:cNvCxnSpPr>
          <p:nvPr/>
        </p:nvCxnSpPr>
        <p:spPr>
          <a:xfrm flipV="1">
            <a:off x="5646543" y="5772952"/>
            <a:ext cx="543013" cy="8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3A2FA057-EBEC-3C34-E608-DBDAE48D0EA1}"/>
              </a:ext>
            </a:extLst>
          </p:cNvPr>
          <p:cNvSpPr/>
          <p:nvPr/>
        </p:nvSpPr>
        <p:spPr>
          <a:xfrm>
            <a:off x="1447813" y="5459462"/>
            <a:ext cx="938307" cy="648107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Inspection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68675E44-5D5F-81F2-4AC7-623EBF5D6577}"/>
              </a:ext>
            </a:extLst>
          </p:cNvPr>
          <p:cNvCxnSpPr>
            <a:cxnSpLocks/>
            <a:stCxn id="45" idx="3"/>
            <a:endCxn id="31" idx="1"/>
          </p:cNvCxnSpPr>
          <p:nvPr/>
        </p:nvCxnSpPr>
        <p:spPr>
          <a:xfrm flipV="1">
            <a:off x="2526415" y="4101278"/>
            <a:ext cx="462745" cy="18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98F8B3F8-30A9-A5E8-ECD2-D944878A4B75}"/>
              </a:ext>
            </a:extLst>
          </p:cNvPr>
          <p:cNvSpPr/>
          <p:nvPr/>
        </p:nvSpPr>
        <p:spPr>
          <a:xfrm>
            <a:off x="1272789" y="3729781"/>
            <a:ext cx="1253626" cy="74666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Eligible Contractor Submits Completion Application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6F39196-5FF6-EE81-72CE-AABC86FADAA9}"/>
              </a:ext>
            </a:extLst>
          </p:cNvPr>
          <p:cNvSpPr/>
          <p:nvPr/>
        </p:nvSpPr>
        <p:spPr>
          <a:xfrm>
            <a:off x="3226129" y="748821"/>
            <a:ext cx="1369984" cy="6481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Technology Application        </a:t>
            </a:r>
            <a:r>
              <a:rPr lang="en-US"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(OEM Completes)</a:t>
            </a:r>
            <a:endParaRPr lang="en-US" sz="105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184DE2ED-541E-E631-8FE4-50833823FDC2}"/>
              </a:ext>
            </a:extLst>
          </p:cNvPr>
          <p:cNvSpPr/>
          <p:nvPr/>
        </p:nvSpPr>
        <p:spPr>
          <a:xfrm>
            <a:off x="7906203" y="5448897"/>
            <a:ext cx="1022613" cy="64810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Upfront Incentive Payment to Contractor</a:t>
            </a:r>
          </a:p>
        </p:txBody>
      </p: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9AE3A091-BA96-CA69-D25F-CED5EB35AA70}"/>
              </a:ext>
            </a:extLst>
          </p:cNvPr>
          <p:cNvCxnSpPr>
            <a:cxnSpLocks/>
            <a:stCxn id="40" idx="3"/>
            <a:endCxn id="101" idx="1"/>
          </p:cNvCxnSpPr>
          <p:nvPr/>
        </p:nvCxnSpPr>
        <p:spPr>
          <a:xfrm flipV="1">
            <a:off x="7342211" y="5772951"/>
            <a:ext cx="563992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D81FBBEB-1F6B-FCD6-4E2F-0BBE30737E22}"/>
              </a:ext>
            </a:extLst>
          </p:cNvPr>
          <p:cNvCxnSpPr>
            <a:cxnSpLocks/>
            <a:stCxn id="10" idx="3"/>
            <a:endCxn id="23" idx="1"/>
          </p:cNvCxnSpPr>
          <p:nvPr/>
        </p:nvCxnSpPr>
        <p:spPr>
          <a:xfrm flipV="1">
            <a:off x="4043744" y="2452048"/>
            <a:ext cx="527496" cy="180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extBox 141">
            <a:extLst>
              <a:ext uri="{FF2B5EF4-FFF2-40B4-BE49-F238E27FC236}">
                <a16:creationId xmlns:a16="http://schemas.microsoft.com/office/drawing/2014/main" id="{591EA78F-BDCF-BA1B-563B-F531430CE210}"/>
              </a:ext>
            </a:extLst>
          </p:cNvPr>
          <p:cNvSpPr txBox="1"/>
          <p:nvPr/>
        </p:nvSpPr>
        <p:spPr>
          <a:xfrm rot="16200000">
            <a:off x="115944" y="1126754"/>
            <a:ext cx="1169372" cy="3040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>
                <a:solidFill>
                  <a:schemeClr val="bg1"/>
                </a:solidFill>
                <a:latin typeface="Arial Black" panose="020B0A04020102020204" pitchFamily="34" charset="0"/>
              </a:rPr>
              <a:t>ELIGIBILITY</a:t>
            </a:r>
          </a:p>
        </p:txBody>
      </p:sp>
      <p:sp>
        <p:nvSpPr>
          <p:cNvPr id="143" name="Cloud 142">
            <a:extLst>
              <a:ext uri="{FF2B5EF4-FFF2-40B4-BE49-F238E27FC236}">
                <a16:creationId xmlns:a16="http://schemas.microsoft.com/office/drawing/2014/main" id="{E60D38E6-25FB-E831-4FD8-9C09D4728D55}"/>
              </a:ext>
            </a:extLst>
          </p:cNvPr>
          <p:cNvSpPr/>
          <p:nvPr/>
        </p:nvSpPr>
        <p:spPr>
          <a:xfrm>
            <a:off x="1062715" y="751121"/>
            <a:ext cx="1653863" cy="648107"/>
          </a:xfrm>
          <a:prstGeom prst="cloud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Eligible Battery List</a:t>
            </a:r>
          </a:p>
        </p:txBody>
      </p: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BE76D04D-BCA3-CA06-33D0-BC0B797F078C}"/>
              </a:ext>
            </a:extLst>
          </p:cNvPr>
          <p:cNvCxnSpPr>
            <a:cxnSpLocks/>
            <a:stCxn id="143" idx="1"/>
            <a:endCxn id="9" idx="0"/>
          </p:cNvCxnSpPr>
          <p:nvPr/>
        </p:nvCxnSpPr>
        <p:spPr>
          <a:xfrm>
            <a:off x="1889647" y="1398538"/>
            <a:ext cx="13751" cy="7475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TextBox 147">
            <a:extLst>
              <a:ext uri="{FF2B5EF4-FFF2-40B4-BE49-F238E27FC236}">
                <a16:creationId xmlns:a16="http://schemas.microsoft.com/office/drawing/2014/main" id="{951E14AF-DAE8-CD85-6D17-BBFB4D9AF4FB}"/>
              </a:ext>
            </a:extLst>
          </p:cNvPr>
          <p:cNvSpPr txBox="1"/>
          <p:nvPr/>
        </p:nvSpPr>
        <p:spPr>
          <a:xfrm>
            <a:off x="1572817" y="1900376"/>
            <a:ext cx="754800" cy="222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list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47527665-3E12-DC09-3C4F-96751163EE4A}"/>
              </a:ext>
            </a:extLst>
          </p:cNvPr>
          <p:cNvSpPr txBox="1"/>
          <p:nvPr/>
        </p:nvSpPr>
        <p:spPr>
          <a:xfrm>
            <a:off x="2611403" y="1351719"/>
            <a:ext cx="633718" cy="349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on the list</a:t>
            </a:r>
          </a:p>
        </p:txBody>
      </p: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E70D8C9C-52EC-2CE7-4D5B-1DFCC5630D6D}"/>
              </a:ext>
            </a:extLst>
          </p:cNvPr>
          <p:cNvCxnSpPr>
            <a:cxnSpLocks/>
            <a:stCxn id="143" idx="0"/>
            <a:endCxn id="57" idx="1"/>
          </p:cNvCxnSpPr>
          <p:nvPr/>
        </p:nvCxnSpPr>
        <p:spPr>
          <a:xfrm flipV="1">
            <a:off x="2715200" y="1072875"/>
            <a:ext cx="510929" cy="23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Connector: Elbow 163">
            <a:extLst>
              <a:ext uri="{FF2B5EF4-FFF2-40B4-BE49-F238E27FC236}">
                <a16:creationId xmlns:a16="http://schemas.microsoft.com/office/drawing/2014/main" id="{828FCC8E-D945-6F43-D1FA-FDF392A4BBBE}"/>
              </a:ext>
            </a:extLst>
          </p:cNvPr>
          <p:cNvCxnSpPr>
            <a:cxnSpLocks/>
            <a:stCxn id="21" idx="2"/>
            <a:endCxn id="9" idx="0"/>
          </p:cNvCxnSpPr>
          <p:nvPr/>
        </p:nvCxnSpPr>
        <p:spPr>
          <a:xfrm rot="5400000">
            <a:off x="4138427" y="-840528"/>
            <a:ext cx="751577" cy="5221634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Connector: Elbow 167">
            <a:extLst>
              <a:ext uri="{FF2B5EF4-FFF2-40B4-BE49-F238E27FC236}">
                <a16:creationId xmlns:a16="http://schemas.microsoft.com/office/drawing/2014/main" id="{2B917CE9-DD90-7498-C2E6-B3B8A9428C06}"/>
              </a:ext>
            </a:extLst>
          </p:cNvPr>
          <p:cNvCxnSpPr>
            <a:cxnSpLocks/>
            <a:stCxn id="30" idx="2"/>
            <a:endCxn id="45" idx="0"/>
          </p:cNvCxnSpPr>
          <p:nvPr/>
        </p:nvCxnSpPr>
        <p:spPr>
          <a:xfrm rot="5400000">
            <a:off x="3894726" y="766380"/>
            <a:ext cx="968277" cy="4958524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Rectangle 172">
            <a:extLst>
              <a:ext uri="{FF2B5EF4-FFF2-40B4-BE49-F238E27FC236}">
                <a16:creationId xmlns:a16="http://schemas.microsoft.com/office/drawing/2014/main" id="{BB05FA86-5219-5702-22D3-4B12637E91C0}"/>
              </a:ext>
            </a:extLst>
          </p:cNvPr>
          <p:cNvSpPr/>
          <p:nvPr/>
        </p:nvSpPr>
        <p:spPr>
          <a:xfrm>
            <a:off x="8186628" y="742786"/>
            <a:ext cx="1299996" cy="6481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Integration with DERMS</a:t>
            </a:r>
          </a:p>
        </p:txBody>
      </p:sp>
      <p:cxnSp>
        <p:nvCxnSpPr>
          <p:cNvPr id="174" name="Straight Arrow Connector 173">
            <a:extLst>
              <a:ext uri="{FF2B5EF4-FFF2-40B4-BE49-F238E27FC236}">
                <a16:creationId xmlns:a16="http://schemas.microsoft.com/office/drawing/2014/main" id="{16D84FFA-DEA8-7A82-7FE4-DC0BCA8B626E}"/>
              </a:ext>
            </a:extLst>
          </p:cNvPr>
          <p:cNvCxnSpPr>
            <a:cxnSpLocks/>
            <a:stCxn id="21" idx="3"/>
            <a:endCxn id="173" idx="1"/>
          </p:cNvCxnSpPr>
          <p:nvPr/>
        </p:nvCxnSpPr>
        <p:spPr>
          <a:xfrm flipV="1">
            <a:off x="7775030" y="1066840"/>
            <a:ext cx="411598" cy="36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Rectangle 176">
            <a:extLst>
              <a:ext uri="{FF2B5EF4-FFF2-40B4-BE49-F238E27FC236}">
                <a16:creationId xmlns:a16="http://schemas.microsoft.com/office/drawing/2014/main" id="{276E01C7-C4BB-DE4E-F8F0-3BB8281C4B6C}"/>
              </a:ext>
            </a:extLst>
          </p:cNvPr>
          <p:cNvSpPr/>
          <p:nvPr/>
        </p:nvSpPr>
        <p:spPr>
          <a:xfrm>
            <a:off x="10406374" y="1087128"/>
            <a:ext cx="1561680" cy="15065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Admins</a:t>
            </a:r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C8C25E4F-9C05-56B7-2955-2E3BA6B375F4}"/>
              </a:ext>
            </a:extLst>
          </p:cNvPr>
          <p:cNvSpPr/>
          <p:nvPr/>
        </p:nvSpPr>
        <p:spPr>
          <a:xfrm>
            <a:off x="10406373" y="1263814"/>
            <a:ext cx="1561680" cy="150651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Contractor</a:t>
            </a:r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02765564-C5D9-CF18-05CC-023A60BFA6EB}"/>
              </a:ext>
            </a:extLst>
          </p:cNvPr>
          <p:cNvSpPr/>
          <p:nvPr/>
        </p:nvSpPr>
        <p:spPr>
          <a:xfrm>
            <a:off x="10406373" y="1438693"/>
            <a:ext cx="1561680" cy="150651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  <a:latin typeface="Arial"/>
                <a:cs typeface="Arial"/>
              </a:rPr>
              <a:t>Inspector</a:t>
            </a:r>
            <a:endParaRPr lang="en-US" sz="105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1F92F69D-2D7F-E9C0-EC41-2ED1695E06DD}"/>
              </a:ext>
            </a:extLst>
          </p:cNvPr>
          <p:cNvSpPr txBox="1"/>
          <p:nvPr/>
        </p:nvSpPr>
        <p:spPr>
          <a:xfrm>
            <a:off x="3978214" y="2247582"/>
            <a:ext cx="59182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Approval</a:t>
            </a:r>
            <a:endParaRPr lang="en-US" sz="90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9" name="Rectangle 258">
            <a:extLst>
              <a:ext uri="{FF2B5EF4-FFF2-40B4-BE49-F238E27FC236}">
                <a16:creationId xmlns:a16="http://schemas.microsoft.com/office/drawing/2014/main" id="{66C83484-8DA8-3304-FE2F-4886A69E4F0C}"/>
              </a:ext>
            </a:extLst>
          </p:cNvPr>
          <p:cNvSpPr/>
          <p:nvPr/>
        </p:nvSpPr>
        <p:spPr>
          <a:xfrm>
            <a:off x="10406373" y="1615087"/>
            <a:ext cx="1561680" cy="15065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Battery Vendor</a:t>
            </a: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97FC134E-1AA3-99E9-D988-DE1D7638F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1531" y="-18299"/>
            <a:ext cx="6067828" cy="473082"/>
          </a:xfrm>
        </p:spPr>
        <p:txBody>
          <a:bodyPr>
            <a:normAutofit fontScale="90000"/>
          </a:bodyPr>
          <a:lstStyle/>
          <a:p>
            <a:r>
              <a:rPr lang="en-US" sz="25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Approval Process Flow (without Salesforce stage names)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628D127F-A4BB-99E5-9A97-D2F7D723AC1C}"/>
              </a:ext>
            </a:extLst>
          </p:cNvPr>
          <p:cNvSpPr/>
          <p:nvPr/>
        </p:nvSpPr>
        <p:spPr>
          <a:xfrm>
            <a:off x="10140428" y="5376873"/>
            <a:ext cx="1048048" cy="886420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Participation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38085945-3D93-D8A3-53A1-844884EF0AC7}"/>
              </a:ext>
            </a:extLst>
          </p:cNvPr>
          <p:cNvSpPr/>
          <p:nvPr/>
        </p:nvSpPr>
        <p:spPr>
          <a:xfrm>
            <a:off x="10406373" y="1791481"/>
            <a:ext cx="1561680" cy="150651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Host Customer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27FCE9-AF6D-B964-9662-2D8AA6D6E7C5}"/>
              </a:ext>
            </a:extLst>
          </p:cNvPr>
          <p:cNvSpPr txBox="1"/>
          <p:nvPr/>
        </p:nvSpPr>
        <p:spPr>
          <a:xfrm rot="16200000">
            <a:off x="-358726" y="5599644"/>
            <a:ext cx="20914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>
                <a:solidFill>
                  <a:schemeClr val="bg1"/>
                </a:solidFill>
                <a:latin typeface="Arial Black" panose="020B0A04020102020204" pitchFamily="34" charset="0"/>
              </a:rPr>
              <a:t>INSPECTION &amp; VERIFICATION</a:t>
            </a:r>
          </a:p>
        </p:txBody>
      </p:sp>
      <p:cxnSp>
        <p:nvCxnSpPr>
          <p:cNvPr id="169" name="Straight Arrow Connector 168">
            <a:extLst>
              <a:ext uri="{FF2B5EF4-FFF2-40B4-BE49-F238E27FC236}">
                <a16:creationId xmlns:a16="http://schemas.microsoft.com/office/drawing/2014/main" id="{8E0AF353-824A-F174-44B8-A76A7A84A93C}"/>
              </a:ext>
            </a:extLst>
          </p:cNvPr>
          <p:cNvCxnSpPr>
            <a:cxnSpLocks/>
          </p:cNvCxnSpPr>
          <p:nvPr/>
        </p:nvCxnSpPr>
        <p:spPr>
          <a:xfrm>
            <a:off x="4059123" y="4103114"/>
            <a:ext cx="520503" cy="49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Rectangle 180">
            <a:extLst>
              <a:ext uri="{FF2B5EF4-FFF2-40B4-BE49-F238E27FC236}">
                <a16:creationId xmlns:a16="http://schemas.microsoft.com/office/drawing/2014/main" id="{7041B848-636F-6EA3-56D0-7C0CB28C0295}"/>
              </a:ext>
            </a:extLst>
          </p:cNvPr>
          <p:cNvSpPr/>
          <p:nvPr/>
        </p:nvSpPr>
        <p:spPr>
          <a:xfrm>
            <a:off x="4596113" y="3771286"/>
            <a:ext cx="1175367" cy="64810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moves into Inspection</a:t>
            </a:r>
          </a:p>
        </p:txBody>
      </p:sp>
      <p:cxnSp>
        <p:nvCxnSpPr>
          <p:cNvPr id="182" name="Connector: Elbow 181">
            <a:extLst>
              <a:ext uri="{FF2B5EF4-FFF2-40B4-BE49-F238E27FC236}">
                <a16:creationId xmlns:a16="http://schemas.microsoft.com/office/drawing/2014/main" id="{E3B8CF76-C1B7-F53F-EAB1-3E361EE62A14}"/>
              </a:ext>
            </a:extLst>
          </p:cNvPr>
          <p:cNvCxnSpPr>
            <a:cxnSpLocks/>
            <a:stCxn id="181" idx="2"/>
            <a:endCxn id="42" idx="0"/>
          </p:cNvCxnSpPr>
          <p:nvPr/>
        </p:nvCxnSpPr>
        <p:spPr>
          <a:xfrm rot="5400000">
            <a:off x="3030348" y="3306012"/>
            <a:ext cx="1040069" cy="3266830"/>
          </a:xfrm>
          <a:prstGeom prst="bentConnector3">
            <a:avLst>
              <a:gd name="adj1" fmla="val 80817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3" name="Straight Arrow Connector 1032">
            <a:extLst>
              <a:ext uri="{FF2B5EF4-FFF2-40B4-BE49-F238E27FC236}">
                <a16:creationId xmlns:a16="http://schemas.microsoft.com/office/drawing/2014/main" id="{24308884-0303-4960-647C-B1ADA6808C3B}"/>
              </a:ext>
            </a:extLst>
          </p:cNvPr>
          <p:cNvCxnSpPr>
            <a:cxnSpLocks/>
            <a:endCxn id="69" idx="1"/>
          </p:cNvCxnSpPr>
          <p:nvPr/>
        </p:nvCxnSpPr>
        <p:spPr>
          <a:xfrm>
            <a:off x="8924359" y="5803574"/>
            <a:ext cx="1216069" cy="165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1" name="Rectangle 210">
            <a:extLst>
              <a:ext uri="{FF2B5EF4-FFF2-40B4-BE49-F238E27FC236}">
                <a16:creationId xmlns:a16="http://schemas.microsoft.com/office/drawing/2014/main" id="{02181AFC-5DF7-EC02-A6B7-6F1F9215EF9A}"/>
              </a:ext>
            </a:extLst>
          </p:cNvPr>
          <p:cNvSpPr/>
          <p:nvPr/>
        </p:nvSpPr>
        <p:spPr>
          <a:xfrm>
            <a:off x="3014623" y="5448899"/>
            <a:ext cx="1053476" cy="64810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Inspector completes Inspection</a:t>
            </a:r>
          </a:p>
        </p:txBody>
      </p:sp>
      <p:cxnSp>
        <p:nvCxnSpPr>
          <p:cNvPr id="215" name="Straight Arrow Connector 214">
            <a:extLst>
              <a:ext uri="{FF2B5EF4-FFF2-40B4-BE49-F238E27FC236}">
                <a16:creationId xmlns:a16="http://schemas.microsoft.com/office/drawing/2014/main" id="{FD246EFD-0F9B-8805-6936-F1C34B43D971}"/>
              </a:ext>
            </a:extLst>
          </p:cNvPr>
          <p:cNvCxnSpPr>
            <a:cxnSpLocks/>
          </p:cNvCxnSpPr>
          <p:nvPr/>
        </p:nvCxnSpPr>
        <p:spPr>
          <a:xfrm>
            <a:off x="4075610" y="5775740"/>
            <a:ext cx="520503" cy="49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Arrow Connector 216">
            <a:extLst>
              <a:ext uri="{FF2B5EF4-FFF2-40B4-BE49-F238E27FC236}">
                <a16:creationId xmlns:a16="http://schemas.microsoft.com/office/drawing/2014/main" id="{4E3DF94A-08E0-E137-95E8-9B42449B3EB2}"/>
              </a:ext>
            </a:extLst>
          </p:cNvPr>
          <p:cNvCxnSpPr>
            <a:cxnSpLocks/>
          </p:cNvCxnSpPr>
          <p:nvPr/>
        </p:nvCxnSpPr>
        <p:spPr>
          <a:xfrm>
            <a:off x="3518019" y="6124029"/>
            <a:ext cx="6461" cy="2464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" name="Rectangle 217">
            <a:extLst>
              <a:ext uri="{FF2B5EF4-FFF2-40B4-BE49-F238E27FC236}">
                <a16:creationId xmlns:a16="http://schemas.microsoft.com/office/drawing/2014/main" id="{60DD5D53-1428-101A-E488-0A50F666DD4C}"/>
              </a:ext>
            </a:extLst>
          </p:cNvPr>
          <p:cNvSpPr/>
          <p:nvPr/>
        </p:nvSpPr>
        <p:spPr>
          <a:xfrm>
            <a:off x="3015047" y="6396149"/>
            <a:ext cx="1054491" cy="38446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Inspection Corrections</a:t>
            </a: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99CF07E1-7C8E-F7A8-CFCE-DD0E5F39AF0B}"/>
              </a:ext>
            </a:extLst>
          </p:cNvPr>
          <p:cNvSpPr txBox="1"/>
          <p:nvPr/>
        </p:nvSpPr>
        <p:spPr>
          <a:xfrm>
            <a:off x="3236181" y="6102495"/>
            <a:ext cx="61427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Rejection</a:t>
            </a:r>
          </a:p>
        </p:txBody>
      </p:sp>
      <p:sp>
        <p:nvSpPr>
          <p:cNvPr id="233" name="TextBox 232">
            <a:extLst>
              <a:ext uri="{FF2B5EF4-FFF2-40B4-BE49-F238E27FC236}">
                <a16:creationId xmlns:a16="http://schemas.microsoft.com/office/drawing/2014/main" id="{21113DDB-705A-7F0F-BB45-C909A3A9AF2A}"/>
              </a:ext>
            </a:extLst>
          </p:cNvPr>
          <p:cNvSpPr txBox="1"/>
          <p:nvPr/>
        </p:nvSpPr>
        <p:spPr>
          <a:xfrm>
            <a:off x="4016637" y="5604639"/>
            <a:ext cx="59182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Approval</a:t>
            </a:r>
            <a:endParaRPr lang="en-US" sz="90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0550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5673CE-5B52-4B3B-A0BC-D1852C369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5F78A-E13B-774D-ADB8-E6F6A9A5D201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97FC134E-1AA3-99E9-D988-DE1D7638F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508" y="48080"/>
            <a:ext cx="10515600" cy="1325563"/>
          </a:xfrm>
        </p:spPr>
        <p:txBody>
          <a:bodyPr/>
          <a:lstStyle/>
          <a:p>
            <a:r>
              <a:rPr lang="en-US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 Flow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3D11F164-3943-C3C5-83BB-D708C6FBC9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19" r="927" b="6428"/>
          <a:stretch/>
        </p:blipFill>
        <p:spPr>
          <a:xfrm>
            <a:off x="521509" y="950976"/>
            <a:ext cx="10515600" cy="522249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9ABD721-997B-9240-F792-8B3D7297CE42}"/>
              </a:ext>
            </a:extLst>
          </p:cNvPr>
          <p:cNvSpPr/>
          <p:nvPr/>
        </p:nvSpPr>
        <p:spPr>
          <a:xfrm>
            <a:off x="1299410" y="6173470"/>
            <a:ext cx="8267308" cy="251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1868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4C8D6A4C-FFC2-12D1-BA6A-9488BE1E1390}"/>
              </a:ext>
            </a:extLst>
          </p:cNvPr>
          <p:cNvSpPr/>
          <p:nvPr/>
        </p:nvSpPr>
        <p:spPr>
          <a:xfrm>
            <a:off x="339669" y="454784"/>
            <a:ext cx="11750312" cy="6403216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EE786E-34F6-77AE-8B02-BD0FFF070F83}"/>
              </a:ext>
            </a:extLst>
          </p:cNvPr>
          <p:cNvSpPr/>
          <p:nvPr/>
        </p:nvSpPr>
        <p:spPr>
          <a:xfrm>
            <a:off x="347209" y="454783"/>
            <a:ext cx="634738" cy="640321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10D80B-738D-2D2A-3B48-51C7A8549817}"/>
              </a:ext>
            </a:extLst>
          </p:cNvPr>
          <p:cNvSpPr/>
          <p:nvPr/>
        </p:nvSpPr>
        <p:spPr>
          <a:xfrm>
            <a:off x="1276933" y="2146078"/>
            <a:ext cx="1252930" cy="648107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Eligible Contractor Submits Project Application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A00DFB-615B-B2BF-1ECA-4D187DFC9AF4}"/>
              </a:ext>
            </a:extLst>
          </p:cNvPr>
          <p:cNvSpPr/>
          <p:nvPr/>
        </p:nvSpPr>
        <p:spPr>
          <a:xfrm>
            <a:off x="2969812" y="2146075"/>
            <a:ext cx="1073932" cy="64810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CGB Application Review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C227E9-0E87-0A3D-7FB2-87880873819C}"/>
              </a:ext>
            </a:extLst>
          </p:cNvPr>
          <p:cNvSpPr/>
          <p:nvPr/>
        </p:nvSpPr>
        <p:spPr>
          <a:xfrm>
            <a:off x="2970585" y="3048443"/>
            <a:ext cx="1073932" cy="43131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Letter of Rejection</a:t>
            </a:r>
          </a:p>
        </p:txBody>
      </p: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8B80509D-0321-825B-A757-B9979EDF6D69}"/>
              </a:ext>
            </a:extLst>
          </p:cNvPr>
          <p:cNvCxnSpPr>
            <a:cxnSpLocks/>
            <a:stCxn id="11" idx="1"/>
            <a:endCxn id="9" idx="2"/>
          </p:cNvCxnSpPr>
          <p:nvPr/>
        </p:nvCxnSpPr>
        <p:spPr>
          <a:xfrm rot="10800000">
            <a:off x="1903399" y="2794186"/>
            <a:ext cx="1067187" cy="469917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D7F6369-626B-9E39-730A-E3AD7DC1D9E0}"/>
              </a:ext>
            </a:extLst>
          </p:cNvPr>
          <p:cNvCxnSpPr>
            <a:cxnSpLocks/>
            <a:stCxn id="10" idx="2"/>
            <a:endCxn id="11" idx="0"/>
          </p:cNvCxnSpPr>
          <p:nvPr/>
        </p:nvCxnSpPr>
        <p:spPr>
          <a:xfrm>
            <a:off x="3506778" y="2794182"/>
            <a:ext cx="773" cy="2542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AC5F170-CFF4-65E4-3E66-B19731007A55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 flipV="1">
            <a:off x="2529863" y="2470129"/>
            <a:ext cx="439949" cy="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3116B8C-1F5D-693A-92C1-C7600E83C27A}"/>
              </a:ext>
            </a:extLst>
          </p:cNvPr>
          <p:cNvSpPr txBox="1"/>
          <p:nvPr/>
        </p:nvSpPr>
        <p:spPr>
          <a:xfrm>
            <a:off x="3223835" y="2797613"/>
            <a:ext cx="713819" cy="222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Rejection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747655F-DC9A-3804-8070-67D6CA82E188}"/>
              </a:ext>
            </a:extLst>
          </p:cNvPr>
          <p:cNvSpPr/>
          <p:nvPr/>
        </p:nvSpPr>
        <p:spPr>
          <a:xfrm>
            <a:off x="4973699" y="746395"/>
            <a:ext cx="1136483" cy="64810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Admin Review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68A382F-AEF8-74E8-9D52-952D84413785}"/>
              </a:ext>
            </a:extLst>
          </p:cNvPr>
          <p:cNvCxnSpPr>
            <a:cxnSpLocks/>
            <a:stCxn id="57" idx="3"/>
            <a:endCxn id="19" idx="1"/>
          </p:cNvCxnSpPr>
          <p:nvPr/>
        </p:nvCxnSpPr>
        <p:spPr>
          <a:xfrm flipV="1">
            <a:off x="4596113" y="1070449"/>
            <a:ext cx="377586" cy="24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DE2D5B27-66F4-A565-1181-C6928D9A89CD}"/>
              </a:ext>
            </a:extLst>
          </p:cNvPr>
          <p:cNvSpPr/>
          <p:nvPr/>
        </p:nvSpPr>
        <p:spPr>
          <a:xfrm>
            <a:off x="6475034" y="746394"/>
            <a:ext cx="1299996" cy="64810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</a:t>
            </a:r>
          </a:p>
          <a:p>
            <a:pPr algn="ctr"/>
            <a:r>
              <a:rPr lang="en-US"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Pre-Approval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A8C01D7-B130-B994-E18D-0ECBFCBB0DEA}"/>
              </a:ext>
            </a:extLst>
          </p:cNvPr>
          <p:cNvCxnSpPr>
            <a:cxnSpLocks/>
            <a:stCxn id="19" idx="3"/>
            <a:endCxn id="21" idx="1"/>
          </p:cNvCxnSpPr>
          <p:nvPr/>
        </p:nvCxnSpPr>
        <p:spPr>
          <a:xfrm flipV="1">
            <a:off x="6110182" y="1070448"/>
            <a:ext cx="364852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F0E4E8A2-25B1-C847-1211-D58B3F0874D1}"/>
              </a:ext>
            </a:extLst>
          </p:cNvPr>
          <p:cNvSpPr/>
          <p:nvPr/>
        </p:nvSpPr>
        <p:spPr>
          <a:xfrm>
            <a:off x="4571240" y="2127994"/>
            <a:ext cx="1175367" cy="64810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Reservation of Funds Letter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116CE9B-84C3-27B3-B352-8DB1D6674B50}"/>
              </a:ext>
            </a:extLst>
          </p:cNvPr>
          <p:cNvCxnSpPr>
            <a:cxnSpLocks/>
            <a:stCxn id="23" idx="3"/>
            <a:endCxn id="30" idx="1"/>
          </p:cNvCxnSpPr>
          <p:nvPr/>
        </p:nvCxnSpPr>
        <p:spPr>
          <a:xfrm flipV="1">
            <a:off x="5746607" y="2437451"/>
            <a:ext cx="527496" cy="145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89F3E6C-7F1E-E2BF-F8C5-D8D4FAD285D4}"/>
              </a:ext>
            </a:extLst>
          </p:cNvPr>
          <p:cNvCxnSpPr>
            <a:cxnSpLocks/>
          </p:cNvCxnSpPr>
          <p:nvPr/>
        </p:nvCxnSpPr>
        <p:spPr>
          <a:xfrm>
            <a:off x="955463" y="1023043"/>
            <a:ext cx="0" cy="5269115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1D35E738-AD34-6059-01BE-A196940213E7}"/>
              </a:ext>
            </a:extLst>
          </p:cNvPr>
          <p:cNvSpPr txBox="1"/>
          <p:nvPr/>
        </p:nvSpPr>
        <p:spPr>
          <a:xfrm rot="16200000">
            <a:off x="49937" y="2767504"/>
            <a:ext cx="1298529" cy="3040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>
                <a:solidFill>
                  <a:schemeClr val="bg1"/>
                </a:solidFill>
                <a:latin typeface="Arial Black" panose="020B0A04020102020204" pitchFamily="34" charset="0"/>
              </a:rPr>
              <a:t>APPLICATION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18543A4-A966-0B36-789B-90B9080E20EC}"/>
              </a:ext>
            </a:extLst>
          </p:cNvPr>
          <p:cNvSpPr txBox="1"/>
          <p:nvPr/>
        </p:nvSpPr>
        <p:spPr>
          <a:xfrm rot="16200000">
            <a:off x="58340" y="4479639"/>
            <a:ext cx="1275348" cy="3040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>
                <a:solidFill>
                  <a:schemeClr val="bg1"/>
                </a:solidFill>
                <a:latin typeface="Arial Black" panose="020B0A04020102020204" pitchFamily="34" charset="0"/>
              </a:rPr>
              <a:t>COMPLETION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044E13B-3790-809E-4AD1-BEA9B73E7E6D}"/>
              </a:ext>
            </a:extLst>
          </p:cNvPr>
          <p:cNvSpPr/>
          <p:nvPr/>
        </p:nvSpPr>
        <p:spPr>
          <a:xfrm>
            <a:off x="6274103" y="2113397"/>
            <a:ext cx="1168045" cy="648107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Battery Installed &amp; Energized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47FFCCC-2ADE-157E-DEB6-0C8F9CE0D240}"/>
              </a:ext>
            </a:extLst>
          </p:cNvPr>
          <p:cNvSpPr/>
          <p:nvPr/>
        </p:nvSpPr>
        <p:spPr>
          <a:xfrm>
            <a:off x="2989160" y="3777224"/>
            <a:ext cx="1053476" cy="64810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CGB Completion Review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EC9E43E-9EE2-1AF7-A082-054F6F0AA0CF}"/>
              </a:ext>
            </a:extLst>
          </p:cNvPr>
          <p:cNvSpPr/>
          <p:nvPr/>
        </p:nvSpPr>
        <p:spPr>
          <a:xfrm>
            <a:off x="2988145" y="4660916"/>
            <a:ext cx="1054491" cy="38446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Letter of Rejection</a:t>
            </a:r>
          </a:p>
        </p:txBody>
      </p: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338BE5DE-561C-F834-E1E7-B9EF5AD906E4}"/>
              </a:ext>
            </a:extLst>
          </p:cNvPr>
          <p:cNvCxnSpPr>
            <a:cxnSpLocks/>
            <a:stCxn id="32" idx="1"/>
            <a:endCxn id="45" idx="2"/>
          </p:cNvCxnSpPr>
          <p:nvPr/>
        </p:nvCxnSpPr>
        <p:spPr>
          <a:xfrm rot="10800000">
            <a:off x="1899603" y="4476446"/>
            <a:ext cx="1088543" cy="376704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975165D-B52B-0E60-4A8B-585D010DD765}"/>
              </a:ext>
            </a:extLst>
          </p:cNvPr>
          <p:cNvCxnSpPr>
            <a:cxnSpLocks/>
            <a:stCxn id="31" idx="2"/>
            <a:endCxn id="32" idx="0"/>
          </p:cNvCxnSpPr>
          <p:nvPr/>
        </p:nvCxnSpPr>
        <p:spPr>
          <a:xfrm flipH="1">
            <a:off x="3515391" y="4425331"/>
            <a:ext cx="507" cy="2355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6DF1B308-3696-1BE5-A977-59B16275D3BF}"/>
              </a:ext>
            </a:extLst>
          </p:cNvPr>
          <p:cNvSpPr txBox="1"/>
          <p:nvPr/>
        </p:nvSpPr>
        <p:spPr>
          <a:xfrm>
            <a:off x="3236181" y="4420606"/>
            <a:ext cx="61427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Rejection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67A3777-0563-D8FD-3CDA-26004E944A4A}"/>
              </a:ext>
            </a:extLst>
          </p:cNvPr>
          <p:cNvCxnSpPr>
            <a:cxnSpLocks/>
            <a:stCxn id="42" idx="3"/>
            <a:endCxn id="211" idx="1"/>
          </p:cNvCxnSpPr>
          <p:nvPr/>
        </p:nvCxnSpPr>
        <p:spPr>
          <a:xfrm flipV="1">
            <a:off x="2386120" y="5772953"/>
            <a:ext cx="628503" cy="105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938C7C3B-8636-8C37-B276-AB0D54B10854}"/>
              </a:ext>
            </a:extLst>
          </p:cNvPr>
          <p:cNvSpPr txBox="1"/>
          <p:nvPr/>
        </p:nvSpPr>
        <p:spPr>
          <a:xfrm>
            <a:off x="3991991" y="3897701"/>
            <a:ext cx="59182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Approval</a:t>
            </a:r>
            <a:endParaRPr lang="en-US" sz="90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669E385-EFC9-5547-2E85-B96062928FA3}"/>
              </a:ext>
            </a:extLst>
          </p:cNvPr>
          <p:cNvSpPr/>
          <p:nvPr/>
        </p:nvSpPr>
        <p:spPr>
          <a:xfrm>
            <a:off x="4598495" y="5449751"/>
            <a:ext cx="1048048" cy="64810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Battery Verification in DERMS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D92CBB1-A598-3637-F70E-72ABA7D28E9C}"/>
              </a:ext>
            </a:extLst>
          </p:cNvPr>
          <p:cNvSpPr/>
          <p:nvPr/>
        </p:nvSpPr>
        <p:spPr>
          <a:xfrm>
            <a:off x="6189556" y="5448898"/>
            <a:ext cx="1152655" cy="64810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Confirmation of Funds Letter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A434C14-D31A-FDE3-9B60-DDD4CA0BA2E3}"/>
              </a:ext>
            </a:extLst>
          </p:cNvPr>
          <p:cNvCxnSpPr>
            <a:cxnSpLocks/>
            <a:stCxn id="39" idx="3"/>
            <a:endCxn id="40" idx="1"/>
          </p:cNvCxnSpPr>
          <p:nvPr/>
        </p:nvCxnSpPr>
        <p:spPr>
          <a:xfrm flipV="1">
            <a:off x="5646543" y="5772952"/>
            <a:ext cx="543013" cy="8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3A2FA057-EBEC-3C34-E608-DBDAE48D0EA1}"/>
              </a:ext>
            </a:extLst>
          </p:cNvPr>
          <p:cNvSpPr/>
          <p:nvPr/>
        </p:nvSpPr>
        <p:spPr>
          <a:xfrm>
            <a:off x="1447813" y="5459462"/>
            <a:ext cx="938307" cy="648107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Inspection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68675E44-5D5F-81F2-4AC7-623EBF5D6577}"/>
              </a:ext>
            </a:extLst>
          </p:cNvPr>
          <p:cNvCxnSpPr>
            <a:cxnSpLocks/>
            <a:stCxn id="45" idx="3"/>
            <a:endCxn id="31" idx="1"/>
          </p:cNvCxnSpPr>
          <p:nvPr/>
        </p:nvCxnSpPr>
        <p:spPr>
          <a:xfrm flipV="1">
            <a:off x="2526415" y="4101278"/>
            <a:ext cx="462745" cy="18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98F8B3F8-30A9-A5E8-ECD2-D944878A4B75}"/>
              </a:ext>
            </a:extLst>
          </p:cNvPr>
          <p:cNvSpPr/>
          <p:nvPr/>
        </p:nvSpPr>
        <p:spPr>
          <a:xfrm>
            <a:off x="1272789" y="3729781"/>
            <a:ext cx="1253626" cy="74666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Eligible Contractor Submits Completion Application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6F39196-5FF6-EE81-72CE-AABC86FADAA9}"/>
              </a:ext>
            </a:extLst>
          </p:cNvPr>
          <p:cNvSpPr/>
          <p:nvPr/>
        </p:nvSpPr>
        <p:spPr>
          <a:xfrm>
            <a:off x="3226129" y="748821"/>
            <a:ext cx="1369984" cy="6481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Technology Application        </a:t>
            </a:r>
            <a:r>
              <a:rPr lang="en-US"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(OEM Completes)</a:t>
            </a:r>
            <a:endParaRPr lang="en-US" sz="105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184DE2ED-541E-E631-8FE4-50833823FDC2}"/>
              </a:ext>
            </a:extLst>
          </p:cNvPr>
          <p:cNvSpPr/>
          <p:nvPr/>
        </p:nvSpPr>
        <p:spPr>
          <a:xfrm>
            <a:off x="7906203" y="5448897"/>
            <a:ext cx="1022613" cy="64810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Upfront Incentive Payment to Contractor</a:t>
            </a:r>
          </a:p>
        </p:txBody>
      </p: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9AE3A091-BA96-CA69-D25F-CED5EB35AA70}"/>
              </a:ext>
            </a:extLst>
          </p:cNvPr>
          <p:cNvCxnSpPr>
            <a:cxnSpLocks/>
            <a:stCxn id="40" idx="3"/>
            <a:endCxn id="101" idx="1"/>
          </p:cNvCxnSpPr>
          <p:nvPr/>
        </p:nvCxnSpPr>
        <p:spPr>
          <a:xfrm flipV="1">
            <a:off x="7342211" y="5772951"/>
            <a:ext cx="563992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D81FBBEB-1F6B-FCD6-4E2F-0BBE30737E22}"/>
              </a:ext>
            </a:extLst>
          </p:cNvPr>
          <p:cNvCxnSpPr>
            <a:cxnSpLocks/>
            <a:stCxn id="10" idx="3"/>
            <a:endCxn id="23" idx="1"/>
          </p:cNvCxnSpPr>
          <p:nvPr/>
        </p:nvCxnSpPr>
        <p:spPr>
          <a:xfrm flipV="1">
            <a:off x="4043744" y="2452048"/>
            <a:ext cx="527496" cy="180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extBox 141">
            <a:extLst>
              <a:ext uri="{FF2B5EF4-FFF2-40B4-BE49-F238E27FC236}">
                <a16:creationId xmlns:a16="http://schemas.microsoft.com/office/drawing/2014/main" id="{591EA78F-BDCF-BA1B-563B-F531430CE210}"/>
              </a:ext>
            </a:extLst>
          </p:cNvPr>
          <p:cNvSpPr txBox="1"/>
          <p:nvPr/>
        </p:nvSpPr>
        <p:spPr>
          <a:xfrm rot="16200000">
            <a:off x="115944" y="1126754"/>
            <a:ext cx="1169372" cy="3040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>
                <a:solidFill>
                  <a:schemeClr val="bg1"/>
                </a:solidFill>
                <a:latin typeface="Arial Black" panose="020B0A04020102020204" pitchFamily="34" charset="0"/>
              </a:rPr>
              <a:t>ELIGIBILITY</a:t>
            </a:r>
          </a:p>
        </p:txBody>
      </p:sp>
      <p:sp>
        <p:nvSpPr>
          <p:cNvPr id="143" name="Cloud 142">
            <a:extLst>
              <a:ext uri="{FF2B5EF4-FFF2-40B4-BE49-F238E27FC236}">
                <a16:creationId xmlns:a16="http://schemas.microsoft.com/office/drawing/2014/main" id="{E60D38E6-25FB-E831-4FD8-9C09D4728D55}"/>
              </a:ext>
            </a:extLst>
          </p:cNvPr>
          <p:cNvSpPr/>
          <p:nvPr/>
        </p:nvSpPr>
        <p:spPr>
          <a:xfrm>
            <a:off x="1062715" y="751121"/>
            <a:ext cx="1653863" cy="648107"/>
          </a:xfrm>
          <a:prstGeom prst="cloud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Eligible Battery List</a:t>
            </a:r>
          </a:p>
        </p:txBody>
      </p: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BE76D04D-BCA3-CA06-33D0-BC0B797F078C}"/>
              </a:ext>
            </a:extLst>
          </p:cNvPr>
          <p:cNvCxnSpPr>
            <a:cxnSpLocks/>
            <a:stCxn id="143" idx="1"/>
            <a:endCxn id="9" idx="0"/>
          </p:cNvCxnSpPr>
          <p:nvPr/>
        </p:nvCxnSpPr>
        <p:spPr>
          <a:xfrm>
            <a:off x="1889647" y="1398538"/>
            <a:ext cx="13751" cy="7475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TextBox 147">
            <a:extLst>
              <a:ext uri="{FF2B5EF4-FFF2-40B4-BE49-F238E27FC236}">
                <a16:creationId xmlns:a16="http://schemas.microsoft.com/office/drawing/2014/main" id="{951E14AF-DAE8-CD85-6D17-BBFB4D9AF4FB}"/>
              </a:ext>
            </a:extLst>
          </p:cNvPr>
          <p:cNvSpPr txBox="1"/>
          <p:nvPr/>
        </p:nvSpPr>
        <p:spPr>
          <a:xfrm>
            <a:off x="1572817" y="1900376"/>
            <a:ext cx="754800" cy="222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list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47527665-3E12-DC09-3C4F-96751163EE4A}"/>
              </a:ext>
            </a:extLst>
          </p:cNvPr>
          <p:cNvSpPr txBox="1"/>
          <p:nvPr/>
        </p:nvSpPr>
        <p:spPr>
          <a:xfrm>
            <a:off x="2611403" y="1351719"/>
            <a:ext cx="633718" cy="349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on the list</a:t>
            </a:r>
          </a:p>
        </p:txBody>
      </p: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E70D8C9C-52EC-2CE7-4D5B-1DFCC5630D6D}"/>
              </a:ext>
            </a:extLst>
          </p:cNvPr>
          <p:cNvCxnSpPr>
            <a:cxnSpLocks/>
            <a:stCxn id="143" idx="0"/>
            <a:endCxn id="57" idx="1"/>
          </p:cNvCxnSpPr>
          <p:nvPr/>
        </p:nvCxnSpPr>
        <p:spPr>
          <a:xfrm flipV="1">
            <a:off x="2715200" y="1072875"/>
            <a:ext cx="510929" cy="23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Connector: Elbow 163">
            <a:extLst>
              <a:ext uri="{FF2B5EF4-FFF2-40B4-BE49-F238E27FC236}">
                <a16:creationId xmlns:a16="http://schemas.microsoft.com/office/drawing/2014/main" id="{828FCC8E-D945-6F43-D1FA-FDF392A4BBBE}"/>
              </a:ext>
            </a:extLst>
          </p:cNvPr>
          <p:cNvCxnSpPr>
            <a:cxnSpLocks/>
            <a:stCxn id="21" idx="2"/>
            <a:endCxn id="9" idx="0"/>
          </p:cNvCxnSpPr>
          <p:nvPr/>
        </p:nvCxnSpPr>
        <p:spPr>
          <a:xfrm rot="5400000">
            <a:off x="4138427" y="-840528"/>
            <a:ext cx="751577" cy="5221634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Connector: Elbow 167">
            <a:extLst>
              <a:ext uri="{FF2B5EF4-FFF2-40B4-BE49-F238E27FC236}">
                <a16:creationId xmlns:a16="http://schemas.microsoft.com/office/drawing/2014/main" id="{2B917CE9-DD90-7498-C2E6-B3B8A9428C06}"/>
              </a:ext>
            </a:extLst>
          </p:cNvPr>
          <p:cNvCxnSpPr>
            <a:cxnSpLocks/>
            <a:stCxn id="30" idx="2"/>
            <a:endCxn id="45" idx="0"/>
          </p:cNvCxnSpPr>
          <p:nvPr/>
        </p:nvCxnSpPr>
        <p:spPr>
          <a:xfrm rot="5400000">
            <a:off x="3894726" y="766380"/>
            <a:ext cx="968277" cy="4958524"/>
          </a:xfrm>
          <a:prstGeom prst="bentConnector3">
            <a:avLst>
              <a:gd name="adj1" fmla="val 86996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Rectangle 172">
            <a:extLst>
              <a:ext uri="{FF2B5EF4-FFF2-40B4-BE49-F238E27FC236}">
                <a16:creationId xmlns:a16="http://schemas.microsoft.com/office/drawing/2014/main" id="{BB05FA86-5219-5702-22D3-4B12637E91C0}"/>
              </a:ext>
            </a:extLst>
          </p:cNvPr>
          <p:cNvSpPr/>
          <p:nvPr/>
        </p:nvSpPr>
        <p:spPr>
          <a:xfrm>
            <a:off x="8186628" y="742786"/>
            <a:ext cx="1299996" cy="6481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Integration with DERMS</a:t>
            </a:r>
          </a:p>
        </p:txBody>
      </p:sp>
      <p:cxnSp>
        <p:nvCxnSpPr>
          <p:cNvPr id="174" name="Straight Arrow Connector 173">
            <a:extLst>
              <a:ext uri="{FF2B5EF4-FFF2-40B4-BE49-F238E27FC236}">
                <a16:creationId xmlns:a16="http://schemas.microsoft.com/office/drawing/2014/main" id="{16D84FFA-DEA8-7A82-7FE4-DC0BCA8B626E}"/>
              </a:ext>
            </a:extLst>
          </p:cNvPr>
          <p:cNvCxnSpPr>
            <a:cxnSpLocks/>
            <a:stCxn id="21" idx="3"/>
            <a:endCxn id="173" idx="1"/>
          </p:cNvCxnSpPr>
          <p:nvPr/>
        </p:nvCxnSpPr>
        <p:spPr>
          <a:xfrm flipV="1">
            <a:off x="7775030" y="1066840"/>
            <a:ext cx="411598" cy="36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Rectangle 176">
            <a:extLst>
              <a:ext uri="{FF2B5EF4-FFF2-40B4-BE49-F238E27FC236}">
                <a16:creationId xmlns:a16="http://schemas.microsoft.com/office/drawing/2014/main" id="{276E01C7-C4BB-DE4E-F8F0-3BB8281C4B6C}"/>
              </a:ext>
            </a:extLst>
          </p:cNvPr>
          <p:cNvSpPr/>
          <p:nvPr/>
        </p:nvSpPr>
        <p:spPr>
          <a:xfrm>
            <a:off x="10406374" y="1087128"/>
            <a:ext cx="1561680" cy="15065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Admins</a:t>
            </a:r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C8C25E4F-9C05-56B7-2955-2E3BA6B375F4}"/>
              </a:ext>
            </a:extLst>
          </p:cNvPr>
          <p:cNvSpPr/>
          <p:nvPr/>
        </p:nvSpPr>
        <p:spPr>
          <a:xfrm>
            <a:off x="10406373" y="1263814"/>
            <a:ext cx="1561680" cy="150651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Contractor</a:t>
            </a:r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02765564-C5D9-CF18-05CC-023A60BFA6EB}"/>
              </a:ext>
            </a:extLst>
          </p:cNvPr>
          <p:cNvSpPr/>
          <p:nvPr/>
        </p:nvSpPr>
        <p:spPr>
          <a:xfrm>
            <a:off x="10406373" y="1438693"/>
            <a:ext cx="1561680" cy="150651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  <a:latin typeface="Arial"/>
                <a:cs typeface="Arial"/>
              </a:rPr>
              <a:t>Inspector</a:t>
            </a:r>
            <a:endParaRPr lang="en-US" sz="105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1F92F69D-2D7F-E9C0-EC41-2ED1695E06DD}"/>
              </a:ext>
            </a:extLst>
          </p:cNvPr>
          <p:cNvSpPr txBox="1"/>
          <p:nvPr/>
        </p:nvSpPr>
        <p:spPr>
          <a:xfrm>
            <a:off x="3978214" y="2247582"/>
            <a:ext cx="59182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Approval</a:t>
            </a:r>
            <a:endParaRPr lang="en-US" sz="90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9" name="Rectangle 258">
            <a:extLst>
              <a:ext uri="{FF2B5EF4-FFF2-40B4-BE49-F238E27FC236}">
                <a16:creationId xmlns:a16="http://schemas.microsoft.com/office/drawing/2014/main" id="{66C83484-8DA8-3304-FE2F-4886A69E4F0C}"/>
              </a:ext>
            </a:extLst>
          </p:cNvPr>
          <p:cNvSpPr/>
          <p:nvPr/>
        </p:nvSpPr>
        <p:spPr>
          <a:xfrm>
            <a:off x="10406373" y="1615087"/>
            <a:ext cx="1561680" cy="15065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Battery Vendor</a:t>
            </a: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97FC134E-1AA3-99E9-D988-DE1D7638F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1531" y="-18299"/>
            <a:ext cx="6067828" cy="473082"/>
          </a:xfrm>
        </p:spPr>
        <p:txBody>
          <a:bodyPr>
            <a:normAutofit/>
          </a:bodyPr>
          <a:lstStyle/>
          <a:p>
            <a:r>
              <a:rPr lang="en-US" sz="25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Approval Process Flow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628D127F-A4BB-99E5-9A97-D2F7D723AC1C}"/>
              </a:ext>
            </a:extLst>
          </p:cNvPr>
          <p:cNvSpPr/>
          <p:nvPr/>
        </p:nvSpPr>
        <p:spPr>
          <a:xfrm>
            <a:off x="10144885" y="5376873"/>
            <a:ext cx="1048048" cy="886420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Participation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38085945-3D93-D8A3-53A1-844884EF0AC7}"/>
              </a:ext>
            </a:extLst>
          </p:cNvPr>
          <p:cNvSpPr/>
          <p:nvPr/>
        </p:nvSpPr>
        <p:spPr>
          <a:xfrm>
            <a:off x="10406373" y="1791481"/>
            <a:ext cx="1561680" cy="150651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Host Customer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27FCE9-AF6D-B964-9662-2D8AA6D6E7C5}"/>
              </a:ext>
            </a:extLst>
          </p:cNvPr>
          <p:cNvSpPr txBox="1"/>
          <p:nvPr/>
        </p:nvSpPr>
        <p:spPr>
          <a:xfrm rot="16200000">
            <a:off x="-358726" y="5599644"/>
            <a:ext cx="20914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>
                <a:solidFill>
                  <a:schemeClr val="bg1"/>
                </a:solidFill>
                <a:latin typeface="Arial Black" panose="020B0A04020102020204" pitchFamily="34" charset="0"/>
              </a:rPr>
              <a:t>INSPECTION &amp; VERIFICATION</a:t>
            </a:r>
          </a:p>
        </p:txBody>
      </p:sp>
      <p:cxnSp>
        <p:nvCxnSpPr>
          <p:cNvPr id="169" name="Straight Arrow Connector 168">
            <a:extLst>
              <a:ext uri="{FF2B5EF4-FFF2-40B4-BE49-F238E27FC236}">
                <a16:creationId xmlns:a16="http://schemas.microsoft.com/office/drawing/2014/main" id="{8E0AF353-824A-F174-44B8-A76A7A84A93C}"/>
              </a:ext>
            </a:extLst>
          </p:cNvPr>
          <p:cNvCxnSpPr>
            <a:cxnSpLocks/>
          </p:cNvCxnSpPr>
          <p:nvPr/>
        </p:nvCxnSpPr>
        <p:spPr>
          <a:xfrm>
            <a:off x="4059123" y="4103114"/>
            <a:ext cx="520503" cy="49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Rectangle 180">
            <a:extLst>
              <a:ext uri="{FF2B5EF4-FFF2-40B4-BE49-F238E27FC236}">
                <a16:creationId xmlns:a16="http://schemas.microsoft.com/office/drawing/2014/main" id="{7041B848-636F-6EA3-56D0-7C0CB28C0295}"/>
              </a:ext>
            </a:extLst>
          </p:cNvPr>
          <p:cNvSpPr/>
          <p:nvPr/>
        </p:nvSpPr>
        <p:spPr>
          <a:xfrm>
            <a:off x="4596113" y="3771286"/>
            <a:ext cx="1175367" cy="64810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moves into Inspection</a:t>
            </a:r>
          </a:p>
        </p:txBody>
      </p:sp>
      <p:cxnSp>
        <p:nvCxnSpPr>
          <p:cNvPr id="182" name="Connector: Elbow 181">
            <a:extLst>
              <a:ext uri="{FF2B5EF4-FFF2-40B4-BE49-F238E27FC236}">
                <a16:creationId xmlns:a16="http://schemas.microsoft.com/office/drawing/2014/main" id="{E3B8CF76-C1B7-F53F-EAB1-3E361EE62A14}"/>
              </a:ext>
            </a:extLst>
          </p:cNvPr>
          <p:cNvCxnSpPr>
            <a:cxnSpLocks/>
            <a:stCxn id="181" idx="2"/>
            <a:endCxn id="42" idx="0"/>
          </p:cNvCxnSpPr>
          <p:nvPr/>
        </p:nvCxnSpPr>
        <p:spPr>
          <a:xfrm rot="5400000">
            <a:off x="3030348" y="3306012"/>
            <a:ext cx="1040069" cy="3266830"/>
          </a:xfrm>
          <a:prstGeom prst="bentConnector3">
            <a:avLst>
              <a:gd name="adj1" fmla="val 80817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3" name="Straight Arrow Connector 1032">
            <a:extLst>
              <a:ext uri="{FF2B5EF4-FFF2-40B4-BE49-F238E27FC236}">
                <a16:creationId xmlns:a16="http://schemas.microsoft.com/office/drawing/2014/main" id="{24308884-0303-4960-647C-B1ADA6808C3B}"/>
              </a:ext>
            </a:extLst>
          </p:cNvPr>
          <p:cNvCxnSpPr>
            <a:cxnSpLocks/>
            <a:endCxn id="69" idx="1"/>
          </p:cNvCxnSpPr>
          <p:nvPr/>
        </p:nvCxnSpPr>
        <p:spPr>
          <a:xfrm>
            <a:off x="8928816" y="5803574"/>
            <a:ext cx="1216069" cy="165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1" name="Rectangle 210">
            <a:extLst>
              <a:ext uri="{FF2B5EF4-FFF2-40B4-BE49-F238E27FC236}">
                <a16:creationId xmlns:a16="http://schemas.microsoft.com/office/drawing/2014/main" id="{02181AFC-5DF7-EC02-A6B7-6F1F9215EF9A}"/>
              </a:ext>
            </a:extLst>
          </p:cNvPr>
          <p:cNvSpPr/>
          <p:nvPr/>
        </p:nvSpPr>
        <p:spPr>
          <a:xfrm>
            <a:off x="3014623" y="5448899"/>
            <a:ext cx="1053476" cy="64810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Inspector completes Inspection</a:t>
            </a:r>
          </a:p>
        </p:txBody>
      </p:sp>
      <p:cxnSp>
        <p:nvCxnSpPr>
          <p:cNvPr id="215" name="Straight Arrow Connector 214">
            <a:extLst>
              <a:ext uri="{FF2B5EF4-FFF2-40B4-BE49-F238E27FC236}">
                <a16:creationId xmlns:a16="http://schemas.microsoft.com/office/drawing/2014/main" id="{FD246EFD-0F9B-8805-6936-F1C34B43D971}"/>
              </a:ext>
            </a:extLst>
          </p:cNvPr>
          <p:cNvCxnSpPr>
            <a:cxnSpLocks/>
          </p:cNvCxnSpPr>
          <p:nvPr/>
        </p:nvCxnSpPr>
        <p:spPr>
          <a:xfrm>
            <a:off x="4075610" y="5775740"/>
            <a:ext cx="520503" cy="49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Arrow Connector 216">
            <a:extLst>
              <a:ext uri="{FF2B5EF4-FFF2-40B4-BE49-F238E27FC236}">
                <a16:creationId xmlns:a16="http://schemas.microsoft.com/office/drawing/2014/main" id="{4E3DF94A-08E0-E137-95E8-9B42449B3EB2}"/>
              </a:ext>
            </a:extLst>
          </p:cNvPr>
          <p:cNvCxnSpPr>
            <a:cxnSpLocks/>
          </p:cNvCxnSpPr>
          <p:nvPr/>
        </p:nvCxnSpPr>
        <p:spPr>
          <a:xfrm>
            <a:off x="3518019" y="6124029"/>
            <a:ext cx="6461" cy="2464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" name="Rectangle 217">
            <a:extLst>
              <a:ext uri="{FF2B5EF4-FFF2-40B4-BE49-F238E27FC236}">
                <a16:creationId xmlns:a16="http://schemas.microsoft.com/office/drawing/2014/main" id="{60DD5D53-1428-101A-E488-0A50F666DD4C}"/>
              </a:ext>
            </a:extLst>
          </p:cNvPr>
          <p:cNvSpPr/>
          <p:nvPr/>
        </p:nvSpPr>
        <p:spPr>
          <a:xfrm>
            <a:off x="3015047" y="6396149"/>
            <a:ext cx="1054491" cy="38446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Inspection Corrections</a:t>
            </a: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99CF07E1-7C8E-F7A8-CFCE-DD0E5F39AF0B}"/>
              </a:ext>
            </a:extLst>
          </p:cNvPr>
          <p:cNvSpPr txBox="1"/>
          <p:nvPr/>
        </p:nvSpPr>
        <p:spPr>
          <a:xfrm>
            <a:off x="3236181" y="6102495"/>
            <a:ext cx="61427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Rejection</a:t>
            </a:r>
          </a:p>
        </p:txBody>
      </p:sp>
      <p:sp>
        <p:nvSpPr>
          <p:cNvPr id="233" name="TextBox 232">
            <a:extLst>
              <a:ext uri="{FF2B5EF4-FFF2-40B4-BE49-F238E27FC236}">
                <a16:creationId xmlns:a16="http://schemas.microsoft.com/office/drawing/2014/main" id="{21113DDB-705A-7F0F-BB45-C909A3A9AF2A}"/>
              </a:ext>
            </a:extLst>
          </p:cNvPr>
          <p:cNvSpPr txBox="1"/>
          <p:nvPr/>
        </p:nvSpPr>
        <p:spPr>
          <a:xfrm>
            <a:off x="4016637" y="5604639"/>
            <a:ext cx="59182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Approval</a:t>
            </a:r>
            <a:endParaRPr lang="en-US" sz="90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8700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5673CE-5B52-4B3B-A0BC-D1852C369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5F78A-E13B-774D-ADB8-E6F6A9A5D201}" type="slidenum">
              <a:rPr lang="en-US" smtClean="0"/>
              <a:pPr/>
              <a:t>23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12E7FAB-BFDE-C56C-1388-F120BADF8FE2}"/>
              </a:ext>
            </a:extLst>
          </p:cNvPr>
          <p:cNvGrpSpPr/>
          <p:nvPr/>
        </p:nvGrpSpPr>
        <p:grpSpPr>
          <a:xfrm>
            <a:off x="739813" y="1041903"/>
            <a:ext cx="10613987" cy="5679572"/>
            <a:chOff x="739813" y="1041903"/>
            <a:chExt cx="10613987" cy="5679572"/>
          </a:xfrm>
        </p:grpSpPr>
        <p:pic>
          <p:nvPicPr>
            <p:cNvPr id="8" name="Picture 7" descr="Diagram&#10;&#10;Description automatically generated">
              <a:extLst>
                <a:ext uri="{FF2B5EF4-FFF2-40B4-BE49-F238E27FC236}">
                  <a16:creationId xmlns:a16="http://schemas.microsoft.com/office/drawing/2014/main" id="{D4FEED39-EC35-1587-8DED-B51B6EB8CC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9813" y="1041903"/>
              <a:ext cx="10613987" cy="5679572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AE5CEA6-E4D0-45A1-131F-EE0C5A55CB81}"/>
                </a:ext>
              </a:extLst>
            </p:cNvPr>
            <p:cNvSpPr/>
            <p:nvPr/>
          </p:nvSpPr>
          <p:spPr>
            <a:xfrm>
              <a:off x="1517715" y="6356350"/>
              <a:ext cx="8267308" cy="2518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51587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F9A2A4-7147-5AEF-4E88-5AA1A6D1D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67FFF-A8F7-A6DE-69B9-86D009057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267" y="352768"/>
            <a:ext cx="10606533" cy="1123323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PURA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69C10-89D8-3E85-2A2C-BEC37ABEED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267" y="1476091"/>
            <a:ext cx="10993772" cy="473935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defTabSz="914400">
              <a:spcBef>
                <a:spcPts val="500"/>
              </a:spcBef>
              <a:spcAft>
                <a:spcPts val="1600"/>
              </a:spcAft>
              <a:buNone/>
            </a:pPr>
            <a:r>
              <a:rPr lang="en-US" sz="2400" b="1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Docket 24-08-05</a:t>
            </a:r>
            <a:r>
              <a:rPr lang="en-US" sz="2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</a:t>
            </a:r>
            <a:r>
              <a:rPr lang="en-US" sz="2400" i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Annual Energy Storage Solutions Program Review – Year 4 </a:t>
            </a:r>
            <a:r>
              <a:rPr lang="en-US" sz="2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is underway!</a:t>
            </a:r>
          </a:p>
          <a:p>
            <a:pPr marL="0" indent="0" fontAlgn="base">
              <a:spcAft>
                <a:spcPts val="1600"/>
              </a:spcAft>
              <a:buNone/>
            </a:pPr>
            <a:r>
              <a:rPr lang="en-US" sz="24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he last </a:t>
            </a:r>
            <a:r>
              <a:rPr lang="en-US" sz="2400" b="1" u="sng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Technical Meeting</a:t>
            </a:r>
            <a:r>
              <a:rPr lang="en-US" sz="24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 Energy Storage Solutions Docket No. 24-08-05 was held </a:t>
            </a:r>
            <a:r>
              <a:rPr lang="en-US" sz="2400" b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Sept.12, 2024, at 9 am</a:t>
            </a:r>
            <a:r>
              <a:rPr lang="en-US" sz="24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fontAlgn="base">
              <a:spcAft>
                <a:spcPts val="1600"/>
              </a:spcAft>
              <a:buNone/>
            </a:pPr>
            <a:r>
              <a:rPr lang="en-US" sz="2400" b="1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Tentative Date for </a:t>
            </a:r>
            <a:r>
              <a:rPr lang="en-US" sz="2400" b="1" i="1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Proposed</a:t>
            </a:r>
            <a:r>
              <a:rPr lang="en-US" sz="2400" b="1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Final Decision: November 1, 2024, at 4 PM</a:t>
            </a:r>
          </a:p>
          <a:p>
            <a:pPr marL="0" indent="0" fontAlgn="base">
              <a:spcAft>
                <a:spcPts val="1600"/>
              </a:spcAft>
              <a:buNone/>
            </a:pPr>
            <a:r>
              <a:rPr lang="en-US" sz="2400" b="1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Tentative Date for Final Decision: December 04, 2024, at 10 AM</a:t>
            </a:r>
            <a:endParaRPr lang="en-US" sz="2400" b="1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lvl="1" fontAlgn="base">
              <a:spcAft>
                <a:spcPts val="1600"/>
              </a:spcAft>
              <a:buFontTx/>
              <a:buChar char="-"/>
            </a:pPr>
            <a:r>
              <a:rPr lang="en-US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To view the full schedule of PURA events</a:t>
            </a:r>
            <a:r>
              <a:rPr lang="en-US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and previous Technical Meetings</a:t>
            </a:r>
            <a:r>
              <a:rPr lang="en-US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please click the </a:t>
            </a:r>
            <a:r>
              <a:rPr lang="en-US" b="1" u="sng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following link</a:t>
            </a:r>
            <a:endParaRPr lang="en-US" b="1" u="sng" dirty="0">
              <a:solidFill>
                <a:schemeClr val="accent1"/>
              </a:solidFill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indent="0" fontAlgn="base">
              <a:spcAft>
                <a:spcPts val="1600"/>
              </a:spcAft>
              <a:buNone/>
            </a:pPr>
            <a:r>
              <a:rPr lang="en-US" sz="2400" b="1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100 Day Interconnection Sprint</a:t>
            </a:r>
            <a:endParaRPr lang="en-US" sz="2400" b="1" u="sng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fontAlgn="base">
              <a:spcAft>
                <a:spcPts val="160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Interconnection Report due to PURA by 12/21/2024 in both ESS &amp; NRES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D4C19B-1012-1D6A-4353-AB69CB229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5F78A-E13B-774D-ADB8-E6F6A9A5D20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B87CFE71-3B41-2CCA-5668-A7020E5ECA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267" y="3847910"/>
            <a:ext cx="121920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en-US" sz="2400"/>
          </a:p>
          <a:p>
            <a:pPr defTabSz="1219170"/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3770923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24668-8B84-4F76-9A24-016DADFA0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857" y="350611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PURA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92C08-EBD1-4052-8B9A-9256A4A2CC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267" y="1476092"/>
            <a:ext cx="10976324" cy="4880258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marL="0" indent="0" fontAlgn="base">
              <a:spcAft>
                <a:spcPts val="1600"/>
              </a:spcAft>
              <a:buNone/>
            </a:pPr>
            <a:r>
              <a:rPr lang="en-US" sz="3600" b="1" dirty="0">
                <a:ea typeface="Calibri"/>
                <a:cs typeface="Calibri"/>
              </a:rPr>
              <a:t>C&amp;I Upfront Incentive Approval Pause</a:t>
            </a:r>
          </a:p>
          <a:p>
            <a:pPr marL="0" indent="0">
              <a:spcAft>
                <a:spcPts val="1600"/>
              </a:spcAft>
              <a:buNone/>
            </a:pPr>
            <a:r>
              <a:rPr lang="en-US" sz="2900" i="1" dirty="0">
                <a:ea typeface="Calibri"/>
                <a:cs typeface="Calibri"/>
              </a:rPr>
              <a:t>"...</a:t>
            </a:r>
            <a:r>
              <a:rPr lang="en-US" sz="2900" i="1" dirty="0">
                <a:ea typeface="+mn-lt"/>
                <a:cs typeface="+mn-lt"/>
              </a:rPr>
              <a:t>on June 15th, 2024, the Program Administrators shall pause all commercial passive dispatch enrollments in the Program until the Authority determines the commercial upfront incentives for the remainder of Tranche 2 and for Tranche 3.“</a:t>
            </a:r>
          </a:p>
          <a:p>
            <a:pPr marL="0" indent="0">
              <a:spcAft>
                <a:spcPts val="1600"/>
              </a:spcAft>
              <a:buNone/>
            </a:pPr>
            <a:r>
              <a:rPr lang="en-US" sz="2900" i="1" dirty="0"/>
              <a:t>“…The deadline for upfront incentive approval of C&amp;I projects currently in the queue shall be extended to Monday, June 24, 2024.”</a:t>
            </a:r>
            <a:endParaRPr lang="en-US" sz="2900" i="1" dirty="0">
              <a:ea typeface="+mn-lt"/>
              <a:cs typeface="+mn-lt"/>
            </a:endParaRPr>
          </a:p>
          <a:p>
            <a:pPr marL="342900" indent="-342900">
              <a:spcAft>
                <a:spcPts val="1600"/>
              </a:spcAft>
            </a:pPr>
            <a:r>
              <a:rPr lang="en-US" sz="2900" dirty="0">
                <a:ea typeface="Calibri"/>
                <a:cs typeface="Calibri"/>
              </a:rPr>
              <a:t>Passive dispatch enrollments will pause until a decision is made during the Year 4 Program Review in </a:t>
            </a:r>
            <a:r>
              <a:rPr lang="en-US" sz="2900" dirty="0" err="1">
                <a:ea typeface="Calibri"/>
                <a:cs typeface="Calibri"/>
              </a:rPr>
              <a:t>Dkt</a:t>
            </a:r>
            <a:r>
              <a:rPr lang="en-US" sz="2900" dirty="0">
                <a:ea typeface="Calibri"/>
                <a:cs typeface="Calibri"/>
              </a:rPr>
              <a:t>. No. 24-08-05</a:t>
            </a:r>
          </a:p>
          <a:p>
            <a:pPr marL="0" indent="0">
              <a:spcAft>
                <a:spcPts val="1600"/>
              </a:spcAft>
              <a:buNone/>
            </a:pPr>
            <a:r>
              <a:rPr lang="en-US" sz="3700" b="1" dirty="0">
                <a:ea typeface="Calibri"/>
                <a:cs typeface="Calibri"/>
              </a:rPr>
              <a:t>Application Submissions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You may continue submitting applications to reserve your spot in the queue; they will not be reviewed until the next tranche of capacity opens and will be subject to 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  <a:ea typeface="Calibri"/>
                <a:cs typeface="Calibri"/>
              </a:rPr>
              <a:t>those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 incentive rates.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Active-Only applications reviews and approvals are not subject to the pause and may proceed with submissions.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DBC76B-94B1-490A-9C7C-96F0EC982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5F78A-E13B-774D-ADB8-E6F6A9A5D20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B72EE86B-1D9B-47D6-AC12-F509973805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19" y="4138196"/>
            <a:ext cx="121920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en-US" sz="2400"/>
          </a:p>
          <a:p>
            <a:pPr defTabSz="1219170"/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649551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24668-8B84-4F76-9A24-016DADFA0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Storage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92C08-EBD1-4052-8B9A-9256A4A2CC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267" y="1476092"/>
            <a:ext cx="10972800" cy="2685091"/>
          </a:xfrm>
        </p:spPr>
        <p:txBody>
          <a:bodyPr/>
          <a:lstStyle/>
          <a:p>
            <a:pPr marL="380990" indent="-380990" fontAlgn="base">
              <a:spcAft>
                <a:spcPts val="1600"/>
              </a:spcAft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9-year declining incentives – Goal of 580 MW behind-the-meter storage for residential and non-residential end-use customers</a:t>
            </a:r>
          </a:p>
          <a:p>
            <a:pPr marL="380990" indent="-380990" fontAlgn="base">
              <a:spcAft>
                <a:spcPts val="1600"/>
              </a:spcAft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Statewide goal of 1000 MW, including front-of-the-meter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DBC76B-94B1-490A-9C7C-96F0EC982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5F78A-E13B-774D-ADB8-E6F6A9A5D201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2E4A8E5-AE44-403C-B914-2737DFF92E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7188395"/>
              </p:ext>
            </p:extLst>
          </p:nvPr>
        </p:nvGraphicFramePr>
        <p:xfrm>
          <a:off x="628650" y="3203640"/>
          <a:ext cx="10934700" cy="1727200"/>
        </p:xfrm>
        <a:graphic>
          <a:graphicData uri="http://schemas.openxmlformats.org/drawingml/2006/table">
            <a:tbl>
              <a:tblPr/>
              <a:tblGrid>
                <a:gridCol w="3644900">
                  <a:extLst>
                    <a:ext uri="{9D8B030D-6E8A-4147-A177-3AD203B41FA5}">
                      <a16:colId xmlns:a16="http://schemas.microsoft.com/office/drawing/2014/main" val="2315985910"/>
                    </a:ext>
                  </a:extLst>
                </a:gridCol>
                <a:gridCol w="1689100">
                  <a:extLst>
                    <a:ext uri="{9D8B030D-6E8A-4147-A177-3AD203B41FA5}">
                      <a16:colId xmlns:a16="http://schemas.microsoft.com/office/drawing/2014/main" val="3985886836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3889269399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3761024024"/>
                    </a:ext>
                  </a:extLst>
                </a:gridCol>
                <a:gridCol w="2324100">
                  <a:extLst>
                    <a:ext uri="{9D8B030D-6E8A-4147-A177-3AD203B41FA5}">
                      <a16:colId xmlns:a16="http://schemas.microsoft.com/office/drawing/2014/main" val="2450288577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b="1" i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CUSTOMER CLASS​</a:t>
                      </a:r>
                      <a:endParaRPr lang="en-US" sz="2100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121920" marR="121920" marT="60960" marB="60960">
                    <a:lnL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06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A93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b="1" i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2022-2024​</a:t>
                      </a:r>
                      <a:endParaRPr lang="en-US" sz="2100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121920" marR="121920" marT="60960" marB="60960">
                    <a:lnL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06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A93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b="1" i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2025-2027​</a:t>
                      </a:r>
                      <a:endParaRPr lang="en-US" sz="2100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121920" marR="121920" marT="60960" marB="60960">
                    <a:lnL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06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A93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2028-2030​</a:t>
                      </a:r>
                      <a:endParaRPr lang="en-US" sz="21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121920" marR="121920" marT="60960" marB="60960">
                    <a:lnL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06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A93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TOTAL​</a:t>
                      </a:r>
                      <a:endParaRPr lang="en-US" sz="21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121920" marR="121920" marT="60960" marB="60960">
                    <a:lnL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06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A93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322231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9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Residential​</a:t>
                      </a:r>
                      <a:endParaRPr lang="en-US" sz="21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21920" marR="121920" marT="60960" marB="60960">
                    <a:lnL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06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2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9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 MW​</a:t>
                      </a:r>
                      <a:endParaRPr lang="en-US" sz="21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21920" marR="121920" marT="60960" marB="60960">
                    <a:lnL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06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2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 MW​</a:t>
                      </a:r>
                      <a:endParaRPr lang="en-US" sz="21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21920" marR="121920" marT="60960" marB="60960">
                    <a:lnL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06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2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140 MW​</a:t>
                      </a:r>
                      <a:endParaRPr lang="en-US" sz="21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21920" marR="121920" marT="60960" marB="60960">
                    <a:lnL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06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2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9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290 MW​</a:t>
                      </a:r>
                      <a:endParaRPr lang="en-US" sz="21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21920" marR="121920" marT="60960" marB="60960">
                    <a:lnL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06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2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821210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9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Commercial and Industrial​</a:t>
                      </a:r>
                      <a:endParaRPr lang="en-US" sz="21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21920" marR="121920" marT="60960" marB="60960">
                    <a:lnL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1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9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 MW​</a:t>
                      </a:r>
                      <a:endParaRPr lang="en-US" sz="21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21920" marR="121920" marT="60960" marB="60960">
                    <a:lnL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1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9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 MW​</a:t>
                      </a:r>
                      <a:endParaRPr lang="en-US" sz="21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21920" marR="121920" marT="60960" marB="60960">
                    <a:lnL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1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140 MW​</a:t>
                      </a:r>
                      <a:endParaRPr lang="en-US" sz="21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21920" marR="121920" marT="60960" marB="60960">
                    <a:lnL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1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290 MW​</a:t>
                      </a:r>
                      <a:endParaRPr lang="en-US" sz="21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21920" marR="121920" marT="60960" marB="60960">
                    <a:lnL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1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192335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900" b="1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  <a:r>
                        <a:rPr lang="en-US" sz="19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sz="21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21920" marR="121920" marT="60960" marB="60960">
                    <a:lnL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2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900" b="1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 MW</a:t>
                      </a:r>
                      <a:r>
                        <a:rPr lang="en-US" sz="19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sz="21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21920" marR="121920" marT="60960" marB="60960">
                    <a:lnL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2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900" b="1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 MW</a:t>
                      </a:r>
                      <a:r>
                        <a:rPr lang="en-US" sz="19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sz="21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21920" marR="121920" marT="60960" marB="60960">
                    <a:lnL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2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900" b="1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280 MW</a:t>
                      </a:r>
                      <a:r>
                        <a:rPr lang="en-US" sz="19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sz="21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21920" marR="121920" marT="60960" marB="60960">
                    <a:lnL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2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900" b="1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580 MW </a:t>
                      </a:r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sz="21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21920" marR="121920" marT="60960" marB="60960">
                    <a:lnL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2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2343902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B72EE86B-1D9B-47D6-AC12-F509973805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267" y="3847910"/>
            <a:ext cx="121920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en-US" sz="2400"/>
          </a:p>
          <a:p>
            <a:pPr defTabSz="1219170"/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1136706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F8D6A-C0B0-4933-A23E-799C1BB49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53E56-0343-4506-8D7F-09E269E49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267" y="1422400"/>
            <a:ext cx="10972800" cy="2006600"/>
          </a:xfrm>
        </p:spPr>
        <p:txBody>
          <a:bodyPr>
            <a:normAutofit/>
          </a:bodyPr>
          <a:lstStyle/>
          <a:p>
            <a:pPr marL="380990" indent="-38099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Customer Classes:</a:t>
            </a:r>
          </a:p>
          <a:p>
            <a:pPr marL="683667" lvl="1" indent="-38099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Residential customer classes: Standard, Underserved, and Low-Income Households</a:t>
            </a:r>
          </a:p>
          <a:p>
            <a:pPr marL="683667" lvl="1" indent="-38099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Commercial/industrial customer classes: Small, Medium, Large (based on demand)</a:t>
            </a:r>
          </a:p>
          <a:p>
            <a:pPr marL="380990" indent="-38099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Systems installed through this program can receive two incentives: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5673CE-5B52-4B3B-A0BC-D1852C369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5F78A-E13B-774D-ADB8-E6F6A9A5D201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3990BBF-046F-4CD8-9F1C-724880FFE2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1309457"/>
              </p:ext>
            </p:extLst>
          </p:nvPr>
        </p:nvGraphicFramePr>
        <p:xfrm>
          <a:off x="675989" y="3056924"/>
          <a:ext cx="10768744" cy="32994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47756">
                  <a:extLst>
                    <a:ext uri="{9D8B030D-6E8A-4147-A177-3AD203B41FA5}">
                      <a16:colId xmlns:a16="http://schemas.microsoft.com/office/drawing/2014/main" val="3862789390"/>
                    </a:ext>
                  </a:extLst>
                </a:gridCol>
                <a:gridCol w="3190260">
                  <a:extLst>
                    <a:ext uri="{9D8B030D-6E8A-4147-A177-3AD203B41FA5}">
                      <a16:colId xmlns:a16="http://schemas.microsoft.com/office/drawing/2014/main" val="3990618880"/>
                    </a:ext>
                  </a:extLst>
                </a:gridCol>
                <a:gridCol w="2993396">
                  <a:extLst>
                    <a:ext uri="{9D8B030D-6E8A-4147-A177-3AD203B41FA5}">
                      <a16:colId xmlns:a16="http://schemas.microsoft.com/office/drawing/2014/main" val="2692978879"/>
                    </a:ext>
                  </a:extLst>
                </a:gridCol>
                <a:gridCol w="2537332">
                  <a:extLst>
                    <a:ext uri="{9D8B030D-6E8A-4147-A177-3AD203B41FA5}">
                      <a16:colId xmlns:a16="http://schemas.microsoft.com/office/drawing/2014/main" val="1984232855"/>
                    </a:ext>
                  </a:extLst>
                </a:gridCol>
              </a:tblGrid>
              <a:tr h="3831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 Element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6361" marR="6636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Design Item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6361" marR="66361" marT="0" marB="0" anchor="ctr">
                    <a:lnL w="12700" cmpd="sng">
                      <a:noFill/>
                    </a:lnL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Summer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6361" marR="66361" marT="0" marB="0" anchor="ctr"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Winter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6361" marR="66361" marT="0" marB="0" anchor="ctr"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6393504"/>
                  </a:ext>
                </a:extLst>
              </a:tr>
              <a:tr h="0">
                <a:tc gridSpan="4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00"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6361" marR="66361" marT="0" marB="0" anchor="ctr"/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6361" marR="66361" marT="0" marB="0" anchor="ctr"/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6361" marR="66361" marT="0" marB="0" anchor="ctr"/>
                </a:tc>
                <a:extLst>
                  <a:ext uri="{0D108BD9-81ED-4DB2-BD59-A6C34878D82A}">
                    <a16:rowId xmlns:a16="http://schemas.microsoft.com/office/drawing/2014/main" val="1059775358"/>
                  </a:ext>
                </a:extLst>
              </a:tr>
              <a:tr h="327547">
                <a:tc rowSpan="4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Upfront Incentive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(Passive Dispatch)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Events per Season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6361" marR="66361" marT="0" marB="0" anchor="ctr"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non-holiday weekdays (~60)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6361" marR="66361" marT="0" marB="0" anchor="ctr"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6361" marR="66361" marT="0" marB="0" anchor="ctr"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84824392"/>
                  </a:ext>
                </a:extLst>
              </a:tr>
              <a:tr h="3275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Months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6361" marR="6636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June, July &amp; August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6361" marR="6636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6361" marR="66361" marT="0" marB="0" anchor="ctr"/>
                </a:tc>
                <a:extLst>
                  <a:ext uri="{0D108BD9-81ED-4DB2-BD59-A6C34878D82A}">
                    <a16:rowId xmlns:a16="http://schemas.microsoft.com/office/drawing/2014/main" val="1910863269"/>
                  </a:ext>
                </a:extLst>
              </a:tr>
              <a:tr h="3275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Event Duration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6361" marR="6636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Hours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6361" marR="6636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6361" marR="66361" marT="0" marB="0" anchor="ctr"/>
                </a:tc>
                <a:extLst>
                  <a:ext uri="{0D108BD9-81ED-4DB2-BD59-A6C34878D82A}">
                    <a16:rowId xmlns:a16="http://schemas.microsoft.com/office/drawing/2014/main" val="1451748939"/>
                  </a:ext>
                </a:extLst>
              </a:tr>
              <a:tr h="3275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Anticipated Dispatch Window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6361" marR="6636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PM to 8 PM 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6361" marR="6636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6361" marR="66361" marT="0" marB="0" anchor="ctr"/>
                </a:tc>
                <a:extLst>
                  <a:ext uri="{0D108BD9-81ED-4DB2-BD59-A6C34878D82A}">
                    <a16:rowId xmlns:a16="http://schemas.microsoft.com/office/drawing/2014/main" val="3927140315"/>
                  </a:ext>
                </a:extLst>
              </a:tr>
              <a:tr h="0">
                <a:tc gridSpan="4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6361" marR="66361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6361" marR="66361" marT="0" marB="0" anchor="ctr"/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6361" marR="66361" marT="0" marB="0" anchor="ctr"/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6361" marR="66361" marT="0" marB="0" anchor="ctr"/>
                </a:tc>
                <a:extLst>
                  <a:ext uri="{0D108BD9-81ED-4DB2-BD59-A6C34878D82A}">
                    <a16:rowId xmlns:a16="http://schemas.microsoft.com/office/drawing/2014/main" val="3473347807"/>
                  </a:ext>
                </a:extLst>
              </a:tr>
              <a:tr h="327547">
                <a:tc rowSpan="4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Performance-Based Incentive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(Active Dispatch)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6361" marR="6636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Events per Season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6361" marR="6636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to 60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6361" marR="6636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to 5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6361" marR="66361" marT="0" marB="0" anchor="ctr"/>
                </a:tc>
                <a:extLst>
                  <a:ext uri="{0D108BD9-81ED-4DB2-BD59-A6C34878D82A}">
                    <a16:rowId xmlns:a16="http://schemas.microsoft.com/office/drawing/2014/main" val="3619016437"/>
                  </a:ext>
                </a:extLst>
              </a:tr>
              <a:tr h="3275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Months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6361" marR="6636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June through September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6361" marR="6636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November through March</a:t>
                      </a:r>
                      <a:r>
                        <a:rPr lang="en-US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 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6361" marR="66361" marT="0" marB="0" anchor="ctr"/>
                </a:tc>
                <a:extLst>
                  <a:ext uri="{0D108BD9-81ED-4DB2-BD59-A6C34878D82A}">
                    <a16:rowId xmlns:a16="http://schemas.microsoft.com/office/drawing/2014/main" val="2765964381"/>
                  </a:ext>
                </a:extLst>
              </a:tr>
              <a:tr h="3275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Event Duration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6361" marR="6636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1 - 3 hours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6361" marR="6636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1 - 3 hours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6361" marR="66361" marT="0" marB="0" anchor="ctr"/>
                </a:tc>
                <a:extLst>
                  <a:ext uri="{0D108BD9-81ED-4DB2-BD59-A6C34878D82A}">
                    <a16:rowId xmlns:a16="http://schemas.microsoft.com/office/drawing/2014/main" val="1746212198"/>
                  </a:ext>
                </a:extLst>
              </a:tr>
              <a:tr h="3275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Anticipated Dispatch Window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6361" marR="6636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Noon to 9 PM (All Days)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6361" marR="6636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Noon to 9 PM (All Days)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6361" marR="66361" marT="0" marB="0" anchor="ctr"/>
                </a:tc>
                <a:extLst>
                  <a:ext uri="{0D108BD9-81ED-4DB2-BD59-A6C34878D82A}">
                    <a16:rowId xmlns:a16="http://schemas.microsoft.com/office/drawing/2014/main" val="8179030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5859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BF4EC-A7A3-4F72-BCD0-DE19BF1EE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2515"/>
            <a:ext cx="10515600" cy="945184"/>
          </a:xfrm>
        </p:spPr>
        <p:txBody>
          <a:bodyPr>
            <a:normAutofit/>
          </a:bodyPr>
          <a:lstStyle/>
          <a:p>
            <a:pPr marL="309026"/>
            <a:r>
              <a:rPr 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Residential Incentive Levels 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72C1BC2-C1F2-4E39-8716-0C194449CF6B}"/>
              </a:ext>
            </a:extLst>
          </p:cNvPr>
          <p:cNvGraphicFramePr>
            <a:graphicFrameLocks noGrp="1"/>
          </p:cNvGraphicFramePr>
          <p:nvPr/>
        </p:nvGraphicFramePr>
        <p:xfrm>
          <a:off x="609594" y="1245580"/>
          <a:ext cx="10607048" cy="2985283"/>
        </p:xfrm>
        <a:graphic>
          <a:graphicData uri="http://schemas.openxmlformats.org/drawingml/2006/table">
            <a:tbl>
              <a:tblPr firstRow="1"/>
              <a:tblGrid>
                <a:gridCol w="1864931">
                  <a:extLst>
                    <a:ext uri="{9D8B030D-6E8A-4147-A177-3AD203B41FA5}">
                      <a16:colId xmlns:a16="http://schemas.microsoft.com/office/drawing/2014/main" val="1225308881"/>
                    </a:ext>
                  </a:extLst>
                </a:gridCol>
                <a:gridCol w="2914039">
                  <a:extLst>
                    <a:ext uri="{9D8B030D-6E8A-4147-A177-3AD203B41FA5}">
                      <a16:colId xmlns:a16="http://schemas.microsoft.com/office/drawing/2014/main" val="1209912379"/>
                    </a:ext>
                  </a:extLst>
                </a:gridCol>
                <a:gridCol w="2914039">
                  <a:extLst>
                    <a:ext uri="{9D8B030D-6E8A-4147-A177-3AD203B41FA5}">
                      <a16:colId xmlns:a16="http://schemas.microsoft.com/office/drawing/2014/main" val="485952041"/>
                    </a:ext>
                  </a:extLst>
                </a:gridCol>
                <a:gridCol w="2914039">
                  <a:extLst>
                    <a:ext uri="{9D8B030D-6E8A-4147-A177-3AD203B41FA5}">
                      <a16:colId xmlns:a16="http://schemas.microsoft.com/office/drawing/2014/main" val="2979046312"/>
                    </a:ext>
                  </a:extLst>
                </a:gridCol>
              </a:tblGrid>
              <a:tr h="447040">
                <a:tc gridSpan="4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Upfront Incentive Levels (Installed 2022-2024)*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>
                        <a:latin typeface="+mn-lt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>
                        <a:latin typeface="+mn-lt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>
                        <a:latin typeface="+mn-lt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365276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Arial"/>
                          <a:cs typeface="Arial"/>
                        </a:rPr>
                        <a:t>Capacity Block (MW)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Underserved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Low-Income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450333"/>
                  </a:ext>
                </a:extLst>
              </a:tr>
              <a:tr h="45930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900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10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$250/kWh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$450/kWh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$600/kWh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301102"/>
                  </a:ext>
                </a:extLst>
              </a:tr>
              <a:tr h="45930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900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15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$212.5/kWh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$450/kWh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$600/kWh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150923"/>
                  </a:ext>
                </a:extLst>
              </a:tr>
              <a:tr h="45930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900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25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$162.5/kWh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$450/kWh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$600/kWh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2977728"/>
                  </a:ext>
                </a:extLst>
              </a:tr>
              <a:tr h="459300">
                <a:tc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en-US" sz="1900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Grid-Edge Adder</a:t>
                      </a:r>
                    </a:p>
                  </a:txBody>
                  <a:tcPr marL="0" marR="0" marT="0" marB="0"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12700">
                      <a:solidFill>
                        <a:schemeClr val="tx1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+50%</a:t>
                      </a:r>
                    </a:p>
                  </a:txBody>
                  <a:tcPr marL="0" marR="0" marT="0" marB="0"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12700">
                      <a:solidFill>
                        <a:schemeClr val="tx1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9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+50%</a:t>
                      </a:r>
                      <a:endParaRPr lang="en-US" dirty="0"/>
                    </a:p>
                  </a:txBody>
                  <a:tcPr marL="0" marR="0" marT="0" marB="0"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12700">
                      <a:solidFill>
                        <a:schemeClr val="tx1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9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+50%</a:t>
                      </a:r>
                      <a:endParaRPr lang="en-US" dirty="0"/>
                    </a:p>
                  </a:txBody>
                  <a:tcPr marL="0" marR="0" marT="0" marB="0"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12700">
                      <a:solidFill>
                        <a:schemeClr val="tx1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705424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3D10400-CF11-4992-9935-AF9F4F2195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3242959"/>
              </p:ext>
            </p:extLst>
          </p:nvPr>
        </p:nvGraphicFramePr>
        <p:xfrm>
          <a:off x="609597" y="4400848"/>
          <a:ext cx="10623296" cy="1309941"/>
        </p:xfrm>
        <a:graphic>
          <a:graphicData uri="http://schemas.openxmlformats.org/drawingml/2006/table">
            <a:tbl>
              <a:tblPr firstRow="1"/>
              <a:tblGrid>
                <a:gridCol w="2655824">
                  <a:extLst>
                    <a:ext uri="{9D8B030D-6E8A-4147-A177-3AD203B41FA5}">
                      <a16:colId xmlns:a16="http://schemas.microsoft.com/office/drawing/2014/main" val="1209912379"/>
                    </a:ext>
                  </a:extLst>
                </a:gridCol>
                <a:gridCol w="2655824">
                  <a:extLst>
                    <a:ext uri="{9D8B030D-6E8A-4147-A177-3AD203B41FA5}">
                      <a16:colId xmlns:a16="http://schemas.microsoft.com/office/drawing/2014/main" val="485952041"/>
                    </a:ext>
                  </a:extLst>
                </a:gridCol>
                <a:gridCol w="2655824">
                  <a:extLst>
                    <a:ext uri="{9D8B030D-6E8A-4147-A177-3AD203B41FA5}">
                      <a16:colId xmlns:a16="http://schemas.microsoft.com/office/drawing/2014/main" val="2094065523"/>
                    </a:ext>
                  </a:extLst>
                </a:gridCol>
                <a:gridCol w="2655824">
                  <a:extLst>
                    <a:ext uri="{9D8B030D-6E8A-4147-A177-3AD203B41FA5}">
                      <a16:colId xmlns:a16="http://schemas.microsoft.com/office/drawing/2014/main" val="181893238"/>
                    </a:ext>
                  </a:extLst>
                </a:gridCol>
              </a:tblGrid>
              <a:tr h="437549">
                <a:tc gridSpan="4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Performance Incentive Levels (Installed 2022-2024)</a:t>
                      </a:r>
                    </a:p>
                  </a:txBody>
                  <a:tcPr marL="112429" marR="112429" marT="56215" marB="5621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marL="84322" marR="84322" marT="42161" marB="42161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marL="84322" marR="84322" marT="42161" marB="42161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marL="84322" marR="84322" marT="42161" marB="42161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5020550"/>
                  </a:ext>
                </a:extLst>
              </a:tr>
              <a:tr h="429755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Arial"/>
                          <a:cs typeface="Arial"/>
                        </a:rPr>
                        <a:t>Summer, Years 1-5</a:t>
                      </a:r>
                    </a:p>
                  </a:txBody>
                  <a:tcPr marL="112429" marR="112429" marT="56215" marB="5621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Arial"/>
                          <a:cs typeface="Arial"/>
                        </a:rPr>
                        <a:t>Winter, Years 1-5</a:t>
                      </a:r>
                    </a:p>
                  </a:txBody>
                  <a:tcPr marL="112429" marR="112429" marT="56215" marB="5621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Arial"/>
                          <a:cs typeface="Arial"/>
                        </a:rPr>
                        <a:t>Summer, Years 6-10</a:t>
                      </a:r>
                    </a:p>
                  </a:txBody>
                  <a:tcPr marL="112429" marR="112429" marT="56215" marB="5621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Arial"/>
                          <a:cs typeface="Arial"/>
                        </a:rPr>
                        <a:t>Winter, Years 6-10</a:t>
                      </a:r>
                    </a:p>
                  </a:txBody>
                  <a:tcPr marL="112429" marR="112429" marT="56215" marB="5621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450333"/>
                  </a:ext>
                </a:extLst>
              </a:tr>
              <a:tr h="4426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$200/kW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$25/kW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$115/kW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$15/kW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30110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B5122CD-EE80-879B-2991-CB959D06BFB2}"/>
              </a:ext>
            </a:extLst>
          </p:cNvPr>
          <p:cNvSpPr txBox="1"/>
          <p:nvPr/>
        </p:nvSpPr>
        <p:spPr>
          <a:xfrm>
            <a:off x="609594" y="5806163"/>
            <a:ext cx="10521351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i="1" dirty="0">
                <a:latin typeface="Arial"/>
                <a:cs typeface="Arial"/>
              </a:rPr>
              <a:t>*Residential Upfront Incentive capped at $16,000 or 50% of total cost (whichever is less)</a:t>
            </a:r>
          </a:p>
        </p:txBody>
      </p:sp>
    </p:spTree>
    <p:extLst>
      <p:ext uri="{BB962C8B-B14F-4D97-AF65-F5344CB8AC3E}">
        <p14:creationId xmlns:p14="http://schemas.microsoft.com/office/powerpoint/2010/main" val="223911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2633E7-2148-D337-7CA5-22BF4A573B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885DD-9FDD-BB85-1B7E-2F222864D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Residential – Notes &amp; Webinars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4AF4C0-389D-55B7-2394-CFE5656CB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267" y="1787856"/>
            <a:ext cx="10972800" cy="4394579"/>
          </a:xfrm>
        </p:spPr>
        <p:txBody>
          <a:bodyPr>
            <a:normAutofit fontScale="92500"/>
          </a:bodyPr>
          <a:lstStyle/>
          <a:p>
            <a:pPr marL="380990" indent="-380990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Sunnova customers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may only enroll through Sunnova</a:t>
            </a:r>
          </a:p>
          <a:p>
            <a:pPr marL="838190" lvl="1" indent="-38099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*Only supporting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Lease customers for eligible Tesla, Generac, and Enphase BESS</a:t>
            </a:r>
          </a:p>
          <a:p>
            <a:pPr marL="838190" lvl="1" indent="-38099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Unable to support Loan customers, but that is on their roadmap for the future</a:t>
            </a:r>
          </a:p>
          <a:p>
            <a:pPr marL="838190" lvl="1" indent="-38099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FranklinWH might become a Sunnova option next year, but at this time Sunnova-FranklinWH customers are unable to enroll and participate</a:t>
            </a:r>
          </a:p>
          <a:p>
            <a:pPr marL="380990" marR="0" lvl="0" indent="-38099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Customer Information Webinars: </a:t>
            </a:r>
          </a:p>
          <a:p>
            <a:pPr marL="838190" lvl="1" indent="-380990">
              <a:spcBef>
                <a:spcPts val="1000"/>
              </a:spcBef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Please feel free to share this link with residential customers to learn more about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program and the benefits of battery energy storage systems. We have a previously recorded session from February 2024 and a 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webinar is schedule for November 19 at 7 PM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1295390" lvl="2" indent="-380990">
              <a:spcBef>
                <a:spcPts val="1000"/>
              </a:spcBef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https://energystoragect.com/informational-webinars/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838190" lvl="1" indent="-380990">
              <a:spcBef>
                <a:spcPts val="1000"/>
              </a:spcBef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838190" lvl="1" indent="-380990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787019-42CE-ADAF-1361-164668962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5F78A-E13B-774D-ADB8-E6F6A9A5D20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178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BF4EC-A7A3-4F72-BCD0-DE19BF1EE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2515"/>
            <a:ext cx="10515600" cy="945184"/>
          </a:xfrm>
        </p:spPr>
        <p:txBody>
          <a:bodyPr>
            <a:normAutofit/>
          </a:bodyPr>
          <a:lstStyle/>
          <a:p>
            <a:pPr marL="308610"/>
            <a:r>
              <a:rPr lang="en-US" sz="3200" b="1" dirty="0">
                <a:solidFill>
                  <a:schemeClr val="accent1"/>
                </a:solidFill>
                <a:latin typeface="Arial"/>
                <a:cs typeface="Arial"/>
              </a:rPr>
              <a:t>Commercial Incentive Levels </a:t>
            </a:r>
            <a:endParaRPr lang="en-US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3D10400-CF11-4992-9935-AF9F4F21958B}"/>
              </a:ext>
            </a:extLst>
          </p:cNvPr>
          <p:cNvGraphicFramePr>
            <a:graphicFrameLocks noGrp="1"/>
          </p:cNvGraphicFramePr>
          <p:nvPr/>
        </p:nvGraphicFramePr>
        <p:xfrm>
          <a:off x="609597" y="4400848"/>
          <a:ext cx="10623296" cy="1309941"/>
        </p:xfrm>
        <a:graphic>
          <a:graphicData uri="http://schemas.openxmlformats.org/drawingml/2006/table">
            <a:tbl>
              <a:tblPr firstRow="1"/>
              <a:tblGrid>
                <a:gridCol w="2655824">
                  <a:extLst>
                    <a:ext uri="{9D8B030D-6E8A-4147-A177-3AD203B41FA5}">
                      <a16:colId xmlns:a16="http://schemas.microsoft.com/office/drawing/2014/main" val="1209912379"/>
                    </a:ext>
                  </a:extLst>
                </a:gridCol>
                <a:gridCol w="2655824">
                  <a:extLst>
                    <a:ext uri="{9D8B030D-6E8A-4147-A177-3AD203B41FA5}">
                      <a16:colId xmlns:a16="http://schemas.microsoft.com/office/drawing/2014/main" val="485952041"/>
                    </a:ext>
                  </a:extLst>
                </a:gridCol>
                <a:gridCol w="2655824">
                  <a:extLst>
                    <a:ext uri="{9D8B030D-6E8A-4147-A177-3AD203B41FA5}">
                      <a16:colId xmlns:a16="http://schemas.microsoft.com/office/drawing/2014/main" val="2094065523"/>
                    </a:ext>
                  </a:extLst>
                </a:gridCol>
                <a:gridCol w="2655824">
                  <a:extLst>
                    <a:ext uri="{9D8B030D-6E8A-4147-A177-3AD203B41FA5}">
                      <a16:colId xmlns:a16="http://schemas.microsoft.com/office/drawing/2014/main" val="181893238"/>
                    </a:ext>
                  </a:extLst>
                </a:gridCol>
              </a:tblGrid>
              <a:tr h="437549">
                <a:tc gridSpan="4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Performance Incentive Levels (Installed 2022-2024)</a:t>
                      </a:r>
                    </a:p>
                  </a:txBody>
                  <a:tcPr marL="112429" marR="112429" marT="56215" marB="5621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marL="84322" marR="84322" marT="42161" marB="42161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marL="84322" marR="84322" marT="42161" marB="42161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marL="84322" marR="84322" marT="42161" marB="42161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5020550"/>
                  </a:ext>
                </a:extLst>
              </a:tr>
              <a:tr h="429755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Arial"/>
                          <a:cs typeface="Arial"/>
                        </a:rPr>
                        <a:t>Summer, Years 1-5</a:t>
                      </a:r>
                    </a:p>
                  </a:txBody>
                  <a:tcPr marL="112429" marR="112429" marT="56215" marB="5621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Arial"/>
                          <a:cs typeface="Arial"/>
                        </a:rPr>
                        <a:t>Winter, Years 1-5</a:t>
                      </a:r>
                    </a:p>
                  </a:txBody>
                  <a:tcPr marL="112429" marR="112429" marT="56215" marB="5621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Arial"/>
                          <a:cs typeface="Arial"/>
                        </a:rPr>
                        <a:t>Summer, Years 6-10</a:t>
                      </a:r>
                    </a:p>
                  </a:txBody>
                  <a:tcPr marL="112429" marR="112429" marT="56215" marB="5621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Arial"/>
                          <a:cs typeface="Arial"/>
                        </a:rPr>
                        <a:t>Winter, Years 6-10</a:t>
                      </a:r>
                    </a:p>
                  </a:txBody>
                  <a:tcPr marL="112429" marR="112429" marT="56215" marB="5621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450333"/>
                  </a:ext>
                </a:extLst>
              </a:tr>
              <a:tr h="4426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$200/kW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$25/kW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$115/kW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$15/kW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30110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B5122CD-EE80-879B-2991-CB959D06BFB2}"/>
              </a:ext>
            </a:extLst>
          </p:cNvPr>
          <p:cNvSpPr txBox="1"/>
          <p:nvPr/>
        </p:nvSpPr>
        <p:spPr>
          <a:xfrm>
            <a:off x="609594" y="5806163"/>
            <a:ext cx="10521351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i="1" dirty="0">
                <a:latin typeface="Arial"/>
                <a:cs typeface="Arial"/>
              </a:rPr>
              <a:t>*Commercial and Industrial project approvals will pause on June 15th, 2024; Upfront Incentive capped at 50% of total cost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685240-A66D-A7D4-5AA3-9BAF82DCEAAD}"/>
              </a:ext>
            </a:extLst>
          </p:cNvPr>
          <p:cNvSpPr txBox="1"/>
          <p:nvPr/>
        </p:nvSpPr>
        <p:spPr>
          <a:xfrm>
            <a:off x="609062" y="1356128"/>
            <a:ext cx="8907887" cy="415498"/>
          </a:xfrm>
          <a:prstGeom prst="rect">
            <a:avLst/>
          </a:prstGeom>
          <a:solidFill>
            <a:srgbClr val="00B05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100" b="1" dirty="0">
                <a:solidFill>
                  <a:srgbClr val="FFFFFF"/>
                </a:solidFill>
                <a:latin typeface="Arial"/>
                <a:cs typeface="Arial"/>
              </a:rPr>
              <a:t>Upfront Incentive (Installed 2022-2024)* 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504E3C5-4B83-DE1F-5F71-7FCD4E42B1F5}"/>
              </a:ext>
            </a:extLst>
          </p:cNvPr>
          <p:cNvGraphicFramePr>
            <a:graphicFrameLocks noGrp="1"/>
          </p:cNvGraphicFramePr>
          <p:nvPr/>
        </p:nvGraphicFramePr>
        <p:xfrm>
          <a:off x="609594" y="1245580"/>
          <a:ext cx="10607048" cy="2732091"/>
        </p:xfrm>
        <a:graphic>
          <a:graphicData uri="http://schemas.openxmlformats.org/drawingml/2006/table">
            <a:tbl>
              <a:tblPr firstRow="1"/>
              <a:tblGrid>
                <a:gridCol w="1864931">
                  <a:extLst>
                    <a:ext uri="{9D8B030D-6E8A-4147-A177-3AD203B41FA5}">
                      <a16:colId xmlns:a16="http://schemas.microsoft.com/office/drawing/2014/main" val="1225308881"/>
                    </a:ext>
                  </a:extLst>
                </a:gridCol>
                <a:gridCol w="2914039">
                  <a:extLst>
                    <a:ext uri="{9D8B030D-6E8A-4147-A177-3AD203B41FA5}">
                      <a16:colId xmlns:a16="http://schemas.microsoft.com/office/drawing/2014/main" val="1209912379"/>
                    </a:ext>
                  </a:extLst>
                </a:gridCol>
                <a:gridCol w="2914039">
                  <a:extLst>
                    <a:ext uri="{9D8B030D-6E8A-4147-A177-3AD203B41FA5}">
                      <a16:colId xmlns:a16="http://schemas.microsoft.com/office/drawing/2014/main" val="485952041"/>
                    </a:ext>
                  </a:extLst>
                </a:gridCol>
                <a:gridCol w="2914039">
                  <a:extLst>
                    <a:ext uri="{9D8B030D-6E8A-4147-A177-3AD203B41FA5}">
                      <a16:colId xmlns:a16="http://schemas.microsoft.com/office/drawing/2014/main" val="2979046312"/>
                    </a:ext>
                  </a:extLst>
                </a:gridCol>
              </a:tblGrid>
              <a:tr h="447040">
                <a:tc gridSpan="4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Upfront Incentive Levels (Installed 2022-2024)*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>
                        <a:latin typeface="+mn-lt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>
                        <a:latin typeface="+mn-lt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>
                        <a:latin typeface="+mn-lt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365276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900" b="1" dirty="0">
                          <a:latin typeface="Arial"/>
                          <a:cs typeface="Arial"/>
                        </a:rPr>
                        <a:t>Customer Class</a:t>
                      </a:r>
                      <a:endParaRPr lang="en-US" dirty="0"/>
                    </a:p>
                  </a:txBody>
                  <a:tcPr marL="121920" marR="121920" marT="60960" marB="6096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Arial"/>
                          <a:cs typeface="Arial"/>
                        </a:rPr>
                        <a:t>Small C&amp;I</a:t>
                      </a:r>
                      <a:endParaRPr lang="en-US" sz="1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900" b="1" dirty="0">
                          <a:latin typeface="Arial"/>
                          <a:cs typeface="Arial"/>
                        </a:rPr>
                        <a:t>Medium C&amp;I</a:t>
                      </a:r>
                      <a:endParaRPr lang="en-US" sz="1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900" b="1" dirty="0">
                          <a:latin typeface="Arial"/>
                          <a:cs typeface="Arial"/>
                        </a:rPr>
                        <a:t>Large C&amp;I</a:t>
                      </a:r>
                      <a:endParaRPr lang="en-US" sz="1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450333"/>
                  </a:ext>
                </a:extLst>
              </a:tr>
              <a:tr h="425771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500" i="1" dirty="0">
                          <a:latin typeface="Arial"/>
                          <a:cs typeface="Arial"/>
                        </a:rPr>
                        <a:t>Peak Demand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i="1" dirty="0">
                          <a:latin typeface="Arial"/>
                          <a:cs typeface="Arial"/>
                        </a:rPr>
                        <a:t>&lt;200 kW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i="1" dirty="0">
                          <a:latin typeface="Arial"/>
                          <a:cs typeface="Arial"/>
                        </a:rPr>
                        <a:t>200-500 kW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i="1" dirty="0">
                          <a:latin typeface="Arial"/>
                          <a:cs typeface="Arial"/>
                        </a:rPr>
                        <a:t>&gt;500 kW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158029"/>
                  </a:ext>
                </a:extLst>
              </a:tr>
              <a:tr h="459301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lang="en-US" sz="1900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Step 2 Incentive Rates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$200/kWh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$175/kWh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$100/kWh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301102"/>
                  </a:ext>
                </a:extLst>
              </a:tr>
              <a:tr h="459300">
                <a:tc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en-US" sz="1900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 Priority Customer Adder</a:t>
                      </a:r>
                    </a:p>
                  </a:txBody>
                  <a:tcPr marL="0" marR="0" marT="0" marB="0" anchor="ctr">
                    <a:lnL w="0">
                      <a:noFill/>
                    </a:lnL>
                    <a:lnR w="0">
                      <a:noFill/>
                    </a:lnR>
                    <a:lnT w="12700">
                      <a:solidFill>
                        <a:schemeClr val="tx1"/>
                      </a:solidFill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+25%</a:t>
                      </a:r>
                    </a:p>
                  </a:txBody>
                  <a:tcPr marL="0" marR="0" marT="0" marB="0" anchor="ctr">
                    <a:lnL w="0">
                      <a:noFill/>
                    </a:lnL>
                    <a:lnR w="0">
                      <a:noFill/>
                    </a:lnR>
                    <a:lnT w="12700">
                      <a:solidFill>
                        <a:schemeClr val="tx1"/>
                      </a:solidFill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+25%</a:t>
                      </a:r>
                      <a:endParaRPr lang="en-US" sz="19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0">
                      <a:noFill/>
                    </a:lnL>
                    <a:lnR w="0">
                      <a:noFill/>
                    </a:lnR>
                    <a:lnT w="12700">
                      <a:solidFill>
                        <a:schemeClr val="tx1"/>
                      </a:solidFill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+25%</a:t>
                      </a:r>
                      <a:endParaRPr lang="en-US" sz="19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0">
                      <a:noFill/>
                    </a:lnL>
                    <a:lnR w="0">
                      <a:noFill/>
                    </a:lnR>
                    <a:lnT w="12700">
                      <a:solidFill>
                        <a:schemeClr val="tx1"/>
                      </a:solidFill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769649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6A481959-6B00-4EB6-0EC1-35D334550044}"/>
              </a:ext>
            </a:extLst>
          </p:cNvPr>
          <p:cNvSpPr/>
          <p:nvPr/>
        </p:nvSpPr>
        <p:spPr>
          <a:xfrm rot="20437774">
            <a:off x="4071619" y="2272608"/>
            <a:ext cx="404876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PAUSED</a:t>
            </a:r>
          </a:p>
        </p:txBody>
      </p:sp>
    </p:spTree>
    <p:extLst>
      <p:ext uri="{BB962C8B-B14F-4D97-AF65-F5344CB8AC3E}">
        <p14:creationId xmlns:p14="http://schemas.microsoft.com/office/powerpoint/2010/main" val="13146807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7B34A"/>
      </a:accent1>
      <a:accent2>
        <a:srgbClr val="F90C80"/>
      </a:accent2>
      <a:accent3>
        <a:srgbClr val="383B9B"/>
      </a:accent3>
      <a:accent4>
        <a:srgbClr val="00A0D1"/>
      </a:accent4>
      <a:accent5>
        <a:srgbClr val="FB6D3F"/>
      </a:accent5>
      <a:accent6>
        <a:srgbClr val="3E46AB"/>
      </a:accent6>
      <a:hlink>
        <a:srgbClr val="90CC6C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E48F674D6A6E4B968E3E1FAE1B9692" ma:contentTypeVersion="18" ma:contentTypeDescription="Create a new document." ma:contentTypeScope="" ma:versionID="ca70d90cb3e1a05e625558ecbc8c7918">
  <xsd:schema xmlns:xsd="http://www.w3.org/2001/XMLSchema" xmlns:xs="http://www.w3.org/2001/XMLSchema" xmlns:p="http://schemas.microsoft.com/office/2006/metadata/properties" xmlns:ns2="f2870893-db66-4aa3-85e9-3efb17b0b061" xmlns:ns3="1b30647e-2852-4824-8010-b226207861fa" targetNamespace="http://schemas.microsoft.com/office/2006/metadata/properties" ma:root="true" ma:fieldsID="b598d93aa413354d1cd50c492a733296" ns2:_="" ns3:_="">
    <xsd:import namespace="f2870893-db66-4aa3-85e9-3efb17b0b061"/>
    <xsd:import namespace="1b30647e-2852-4824-8010-b226207861f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870893-db66-4aa3-85e9-3efb17b0b0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28b8dfaa-981b-4fef-ae8f-77207eb7bc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30647e-2852-4824-8010-b226207861f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6cdface4-0c15-4f14-bd0b-80d2248220b1}" ma:internalName="TaxCatchAll" ma:showField="CatchAllData" ma:web="1b30647e-2852-4824-8010-b226207861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b30647e-2852-4824-8010-b226207861fa">
      <UserInfo>
        <DisplayName>Robert Schmitt</DisplayName>
        <AccountId>87</AccountId>
        <AccountType/>
      </UserInfo>
      <UserInfo>
        <DisplayName>Andrea Janecko</DisplayName>
        <AccountId>84</AccountId>
        <AccountType/>
      </UserInfo>
      <UserInfo>
        <DisplayName>Emma Saavedra</DisplayName>
        <AccountId>21</AccountId>
        <AccountType/>
      </UserInfo>
      <UserInfo>
        <DisplayName>Sergio Carrillo</DisplayName>
        <AccountId>26</AccountId>
        <AccountType/>
      </UserInfo>
      <UserInfo>
        <DisplayName>Bill Colonis</DisplayName>
        <AccountId>28</AccountId>
        <AccountType/>
      </UserInfo>
      <UserInfo>
        <DisplayName>Mary Vigil</DisplayName>
        <AccountId>389</AccountId>
        <AccountType/>
      </UserInfo>
      <UserInfo>
        <DisplayName>Lynne Lewis</DisplayName>
        <AccountId>366</AccountId>
        <AccountType/>
      </UserInfo>
      <UserInfo>
        <DisplayName>Will DeTeso</DisplayName>
        <AccountId>358</AccountId>
        <AccountType/>
      </UserInfo>
    </SharedWithUsers>
    <TaxCatchAll xmlns="1b30647e-2852-4824-8010-b226207861fa" xsi:nil="true"/>
    <lcf76f155ced4ddcb4097134ff3c332f xmlns="f2870893-db66-4aa3-85e9-3efb17b0b06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D26F0B8-D678-42D4-B641-2E9D513306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870893-db66-4aa3-85e9-3efb17b0b061"/>
    <ds:schemaRef ds:uri="1b30647e-2852-4824-8010-b226207861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331CB25-55A3-4BDF-82EA-EC3909A18A7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1B1E0FD-9BF6-4230-A6EA-DA549D516344}">
  <ds:schemaRefs>
    <ds:schemaRef ds:uri="http://purl.org/dc/elements/1.1/"/>
    <ds:schemaRef ds:uri="1b30647e-2852-4824-8010-b226207861fa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f2870893-db66-4aa3-85e9-3efb17b0b061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36204</TotalTime>
  <Words>1308</Words>
  <Application>Microsoft Office PowerPoint</Application>
  <PresentationFormat>Widescreen</PresentationFormat>
  <Paragraphs>318</Paragraphs>
  <Slides>23</Slides>
  <Notes>23</Notes>
  <HiddenSlides>7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Arial Black</vt:lpstr>
      <vt:lpstr>Calibri</vt:lpstr>
      <vt:lpstr>Calibri Light</vt:lpstr>
      <vt:lpstr>Times New Roman</vt:lpstr>
      <vt:lpstr>Office Theme</vt:lpstr>
      <vt:lpstr>Energy Storage Solutions October 2024  Contractor Training</vt:lpstr>
      <vt:lpstr>Agenda</vt:lpstr>
      <vt:lpstr>PURA Updates</vt:lpstr>
      <vt:lpstr>PURA Updates</vt:lpstr>
      <vt:lpstr>Energy Storage Solutions</vt:lpstr>
      <vt:lpstr>Program Design</vt:lpstr>
      <vt:lpstr>Residential Incentive Levels </vt:lpstr>
      <vt:lpstr>Residential – Notes &amp; Webinars</vt:lpstr>
      <vt:lpstr>Commercial Incentive Levels </vt:lpstr>
      <vt:lpstr>Approved Technology</vt:lpstr>
      <vt:lpstr>Website Walkthrough</vt:lpstr>
      <vt:lpstr>Incentive Reservations &amp; Estimates</vt:lpstr>
      <vt:lpstr>Incentive Calculator</vt:lpstr>
      <vt:lpstr>Salesforce Demo</vt:lpstr>
      <vt:lpstr>Energy Storage Solutions Cobranding</vt:lpstr>
      <vt:lpstr>Questions?  If so, please send in the chat or email to energystorage@ctgreenbank.com!</vt:lpstr>
      <vt:lpstr>Appendix</vt:lpstr>
      <vt:lpstr>PowerPoint Presentation</vt:lpstr>
      <vt:lpstr>Battery Configurations</vt:lpstr>
      <vt:lpstr>Application Approval Process Flow (without Salesforce stage names)</vt:lpstr>
      <vt:lpstr>Process Flow</vt:lpstr>
      <vt:lpstr>Application Approval Process Flow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Introducing Energy Storage Solutions</dc:title>
  <dc:creator>Lawrence Taylor</dc:creator>
  <cp:lastModifiedBy>Lawrence Taylor</cp:lastModifiedBy>
  <cp:revision>264</cp:revision>
  <cp:lastPrinted>2024-04-25T14:50:44Z</cp:lastPrinted>
  <dcterms:created xsi:type="dcterms:W3CDTF">2021-12-02T14:17:29Z</dcterms:created>
  <dcterms:modified xsi:type="dcterms:W3CDTF">2024-10-31T17:05:36Z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0x01010048E48F674D6A6E4B968E3E1FAE1B9692</vt:lpwstr>
  </property>
  <property fmtid="{D5CDD505-2E9C-101B-9397-08002B2CF9AE}" pid="3" name="MediaServiceImageTags">
    <vt:lpwstr/>
  </property>
</Properties>
</file>