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1212" r:id="rId6"/>
    <p:sldId id="1269" r:id="rId7"/>
    <p:sldId id="1271" r:id="rId8"/>
    <p:sldId id="1272" r:id="rId9"/>
    <p:sldId id="1197" r:id="rId10"/>
    <p:sldId id="1235" r:id="rId11"/>
    <p:sldId id="1238" r:id="rId12"/>
    <p:sldId id="1270" r:id="rId13"/>
    <p:sldId id="1255" r:id="rId14"/>
    <p:sldId id="1253" r:id="rId15"/>
    <p:sldId id="271" r:id="rId16"/>
    <p:sldId id="1249" r:id="rId17"/>
    <p:sldId id="1258" r:id="rId18"/>
    <p:sldId id="1256" r:id="rId19"/>
    <p:sldId id="1266" r:id="rId20"/>
    <p:sldId id="1260" r:id="rId21"/>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29CB3-3C04-F632-CF36-E8A9B8BCB1EE}" name="Tangredi, Paul P" initials="TPP" userId="S::paul.tangredi@eversource.com::c99bc6d4-5c63-42bb-9894-ee8a0e3dd3b3" providerId="AD"/>
  <p188:author id="{1FD485BF-693D-5BAC-ABBE-441CB84EDBF6}" name="Edward P. Kranich" initials="EPK" userId="S::EKranich@ctgreenbank.com::cab80148-e854-4768-8929-740607f8759c" providerId="AD"/>
  <p188:author id="{11A4C9BF-33DC-46C0-324A-CE9C16A251B7}" name="Sara Harari" initials="SH" userId="S::sharari@ctgreenbank.com::ff75f37f-2abf-412d-b226-9af32c4bcf74" providerId="AD"/>
  <p188:author id="{61100CEB-A17A-F571-734D-515950D9B3C7}" name="Bryan Garcia" initials="BG" userId="S::BGarcia@ctgreenbank.com::91504e27-b8fb-4ef9-80b4-0f67b4d3b5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93A"/>
    <a:srgbClr val="786B54"/>
    <a:srgbClr val="ED7D31"/>
    <a:srgbClr val="383B9B"/>
    <a:srgbClr val="000000"/>
    <a:srgbClr val="2F318C"/>
    <a:srgbClr val="00B050"/>
    <a:srgbClr val="8E90DA"/>
    <a:srgbClr val="BABBE8"/>
    <a:srgbClr val="626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81" autoAdjust="0"/>
  </p:normalViewPr>
  <p:slideViewPr>
    <p:cSldViewPr snapToGrid="0">
      <p:cViewPr>
        <p:scale>
          <a:sx n="60" d="100"/>
          <a:sy n="60" d="100"/>
        </p:scale>
        <p:origin x="152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Taylor" userId="3fe9ebd3-a1da-426b-a76f-37a75dc8d236" providerId="ADAL" clId="{8D600EB0-726A-4C3B-BC4E-A3733F28AD5A}"/>
    <pc:docChg chg="delSld modSld">
      <pc:chgData name="Lawrence Taylor" userId="3fe9ebd3-a1da-426b-a76f-37a75dc8d236" providerId="ADAL" clId="{8D600EB0-726A-4C3B-BC4E-A3733F28AD5A}" dt="2024-12-05T19:03:27.764" v="24" actId="47"/>
      <pc:docMkLst>
        <pc:docMk/>
      </pc:docMkLst>
      <pc:sldChg chg="modNotesTx">
        <pc:chgData name="Lawrence Taylor" userId="3fe9ebd3-a1da-426b-a76f-37a75dc8d236" providerId="ADAL" clId="{8D600EB0-726A-4C3B-BC4E-A3733F28AD5A}" dt="2024-12-05T19:02:10.289" v="0" actId="6549"/>
        <pc:sldMkLst>
          <pc:docMk/>
          <pc:sldMk cId="1876804888" sldId="257"/>
        </pc:sldMkLst>
      </pc:sldChg>
      <pc:sldChg chg="modNotesTx">
        <pc:chgData name="Lawrence Taylor" userId="3fe9ebd3-a1da-426b-a76f-37a75dc8d236" providerId="ADAL" clId="{8D600EB0-726A-4C3B-BC4E-A3733F28AD5A}" dt="2024-12-05T19:02:24.254" v="6" actId="6549"/>
        <pc:sldMkLst>
          <pc:docMk/>
          <pc:sldMk cId="1136706939" sldId="1197"/>
        </pc:sldMkLst>
      </pc:sldChg>
      <pc:sldChg chg="modNotesTx">
        <pc:chgData name="Lawrence Taylor" userId="3fe9ebd3-a1da-426b-a76f-37a75dc8d236" providerId="ADAL" clId="{8D600EB0-726A-4C3B-BC4E-A3733F28AD5A}" dt="2024-12-05T19:02:12.967" v="1" actId="6549"/>
        <pc:sldMkLst>
          <pc:docMk/>
          <pc:sldMk cId="474845936" sldId="1212"/>
        </pc:sldMkLst>
      </pc:sldChg>
      <pc:sldChg chg="modNotesTx">
        <pc:chgData name="Lawrence Taylor" userId="3fe9ebd3-a1da-426b-a76f-37a75dc8d236" providerId="ADAL" clId="{8D600EB0-726A-4C3B-BC4E-A3733F28AD5A}" dt="2024-12-05T19:02:30.030" v="7" actId="6549"/>
        <pc:sldMkLst>
          <pc:docMk/>
          <pc:sldMk cId="2875859549" sldId="1235"/>
        </pc:sldMkLst>
      </pc:sldChg>
      <pc:sldChg chg="modNotesTx">
        <pc:chgData name="Lawrence Taylor" userId="3fe9ebd3-a1da-426b-a76f-37a75dc8d236" providerId="ADAL" clId="{8D600EB0-726A-4C3B-BC4E-A3733F28AD5A}" dt="2024-12-05T19:02:35.462" v="8" actId="6549"/>
        <pc:sldMkLst>
          <pc:docMk/>
          <pc:sldMk cId="223911725" sldId="1238"/>
        </pc:sldMkLst>
      </pc:sldChg>
      <pc:sldChg chg="modNotesTx">
        <pc:chgData name="Lawrence Taylor" userId="3fe9ebd3-a1da-426b-a76f-37a75dc8d236" providerId="ADAL" clId="{8D600EB0-726A-4C3B-BC4E-A3733F28AD5A}" dt="2024-12-05T19:02:51.718" v="12" actId="5793"/>
        <pc:sldMkLst>
          <pc:docMk/>
          <pc:sldMk cId="3250051036" sldId="1253"/>
        </pc:sldMkLst>
      </pc:sldChg>
      <pc:sldChg chg="del">
        <pc:chgData name="Lawrence Taylor" userId="3fe9ebd3-a1da-426b-a76f-37a75dc8d236" providerId="ADAL" clId="{8D600EB0-726A-4C3B-BC4E-A3733F28AD5A}" dt="2024-12-05T19:03:20.992" v="20" actId="47"/>
        <pc:sldMkLst>
          <pc:docMk/>
          <pc:sldMk cId="3274823000" sldId="1254"/>
        </pc:sldMkLst>
      </pc:sldChg>
      <pc:sldChg chg="modNotesTx">
        <pc:chgData name="Lawrence Taylor" userId="3fe9ebd3-a1da-426b-a76f-37a75dc8d236" providerId="ADAL" clId="{8D600EB0-726A-4C3B-BC4E-A3733F28AD5A}" dt="2024-12-05T19:02:45.867" v="10" actId="6549"/>
        <pc:sldMkLst>
          <pc:docMk/>
          <pc:sldMk cId="1314680743" sldId="1255"/>
        </pc:sldMkLst>
      </pc:sldChg>
      <pc:sldChg chg="modNotesTx">
        <pc:chgData name="Lawrence Taylor" userId="3fe9ebd3-a1da-426b-a76f-37a75dc8d236" providerId="ADAL" clId="{8D600EB0-726A-4C3B-BC4E-A3733F28AD5A}" dt="2024-12-05T19:03:05.769" v="14" actId="20577"/>
        <pc:sldMkLst>
          <pc:docMk/>
          <pc:sldMk cId="3554906997" sldId="1256"/>
        </pc:sldMkLst>
      </pc:sldChg>
      <pc:sldChg chg="modNotesTx">
        <pc:chgData name="Lawrence Taylor" userId="3fe9ebd3-a1da-426b-a76f-37a75dc8d236" providerId="ADAL" clId="{8D600EB0-726A-4C3B-BC4E-A3733F28AD5A}" dt="2024-12-05T19:03:01.846" v="13" actId="20577"/>
        <pc:sldMkLst>
          <pc:docMk/>
          <pc:sldMk cId="403778775" sldId="1258"/>
        </pc:sldMkLst>
      </pc:sldChg>
      <pc:sldChg chg="del">
        <pc:chgData name="Lawrence Taylor" userId="3fe9ebd3-a1da-426b-a76f-37a75dc8d236" providerId="ADAL" clId="{8D600EB0-726A-4C3B-BC4E-A3733F28AD5A}" dt="2024-12-05T19:03:17.127" v="18" actId="47"/>
        <pc:sldMkLst>
          <pc:docMk/>
          <pc:sldMk cId="214657511" sldId="1259"/>
        </pc:sldMkLst>
      </pc:sldChg>
      <pc:sldChg chg="del">
        <pc:chgData name="Lawrence Taylor" userId="3fe9ebd3-a1da-426b-a76f-37a75dc8d236" providerId="ADAL" clId="{8D600EB0-726A-4C3B-BC4E-A3733F28AD5A}" dt="2024-12-05T19:03:25.437" v="22" actId="47"/>
        <pc:sldMkLst>
          <pc:docMk/>
          <pc:sldMk cId="3231186829" sldId="1261"/>
        </pc:sldMkLst>
      </pc:sldChg>
      <pc:sldChg chg="del">
        <pc:chgData name="Lawrence Taylor" userId="3fe9ebd3-a1da-426b-a76f-37a75dc8d236" providerId="ADAL" clId="{8D600EB0-726A-4C3B-BC4E-A3733F28AD5A}" dt="2024-12-05T19:03:23.851" v="21" actId="47"/>
        <pc:sldMkLst>
          <pc:docMk/>
          <pc:sldMk cId="2178055037" sldId="1262"/>
        </pc:sldMkLst>
      </pc:sldChg>
      <pc:sldChg chg="del">
        <pc:chgData name="Lawrence Taylor" userId="3fe9ebd3-a1da-426b-a76f-37a75dc8d236" providerId="ADAL" clId="{8D600EB0-726A-4C3B-BC4E-A3733F28AD5A}" dt="2024-12-05T19:03:27.764" v="24" actId="47"/>
        <pc:sldMkLst>
          <pc:docMk/>
          <pc:sldMk cId="1651587515" sldId="1263"/>
        </pc:sldMkLst>
      </pc:sldChg>
      <pc:sldChg chg="del">
        <pc:chgData name="Lawrence Taylor" userId="3fe9ebd3-a1da-426b-a76f-37a75dc8d236" providerId="ADAL" clId="{8D600EB0-726A-4C3B-BC4E-A3733F28AD5A}" dt="2024-12-05T19:03:26.570" v="23" actId="47"/>
        <pc:sldMkLst>
          <pc:docMk/>
          <pc:sldMk cId="2067870087" sldId="1264"/>
        </pc:sldMkLst>
      </pc:sldChg>
      <pc:sldChg chg="del">
        <pc:chgData name="Lawrence Taylor" userId="3fe9ebd3-a1da-426b-a76f-37a75dc8d236" providerId="ADAL" clId="{8D600EB0-726A-4C3B-BC4E-A3733F28AD5A}" dt="2024-12-05T19:03:19.044" v="19" actId="47"/>
        <pc:sldMkLst>
          <pc:docMk/>
          <pc:sldMk cId="3197271172" sldId="1265"/>
        </pc:sldMkLst>
      </pc:sldChg>
      <pc:sldChg chg="modNotesTx">
        <pc:chgData name="Lawrence Taylor" userId="3fe9ebd3-a1da-426b-a76f-37a75dc8d236" providerId="ADAL" clId="{8D600EB0-726A-4C3B-BC4E-A3733F28AD5A}" dt="2024-12-05T19:03:12.460" v="17" actId="6549"/>
        <pc:sldMkLst>
          <pc:docMk/>
          <pc:sldMk cId="3098983298" sldId="1266"/>
        </pc:sldMkLst>
      </pc:sldChg>
      <pc:sldChg chg="modNotesTx">
        <pc:chgData name="Lawrence Taylor" userId="3fe9ebd3-a1da-426b-a76f-37a75dc8d236" providerId="ADAL" clId="{8D600EB0-726A-4C3B-BC4E-A3733F28AD5A}" dt="2024-12-05T19:02:15.559" v="2" actId="6549"/>
        <pc:sldMkLst>
          <pc:docMk/>
          <pc:sldMk cId="3770923587" sldId="1269"/>
        </pc:sldMkLst>
      </pc:sldChg>
      <pc:sldChg chg="modNotesTx">
        <pc:chgData name="Lawrence Taylor" userId="3fe9ebd3-a1da-426b-a76f-37a75dc8d236" providerId="ADAL" clId="{8D600EB0-726A-4C3B-BC4E-A3733F28AD5A}" dt="2024-12-05T19:02:40.855" v="9" actId="6549"/>
        <pc:sldMkLst>
          <pc:docMk/>
          <pc:sldMk cId="1051178175" sldId="1270"/>
        </pc:sldMkLst>
      </pc:sldChg>
      <pc:sldChg chg="modNotesTx">
        <pc:chgData name="Lawrence Taylor" userId="3fe9ebd3-a1da-426b-a76f-37a75dc8d236" providerId="ADAL" clId="{8D600EB0-726A-4C3B-BC4E-A3733F28AD5A}" dt="2024-12-05T19:02:17.505" v="3" actId="6549"/>
        <pc:sldMkLst>
          <pc:docMk/>
          <pc:sldMk cId="44445133" sldId="1271"/>
        </pc:sldMkLst>
      </pc:sldChg>
      <pc:sldChg chg="modNotesTx">
        <pc:chgData name="Lawrence Taylor" userId="3fe9ebd3-a1da-426b-a76f-37a75dc8d236" providerId="ADAL" clId="{8D600EB0-726A-4C3B-BC4E-A3733F28AD5A}" dt="2024-12-05T19:02:19.617" v="4" actId="6549"/>
        <pc:sldMkLst>
          <pc:docMk/>
          <pc:sldMk cId="3576130578" sldId="1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3647"/>
          </a:xfrm>
          <a:prstGeom prst="rect">
            <a:avLst/>
          </a:prstGeom>
        </p:spPr>
        <p:txBody>
          <a:bodyPr vert="horz" lIns="92538" tIns="46269" rIns="92538" bIns="46269" rtlCol="0"/>
          <a:lstStyle>
            <a:lvl1pPr algn="l">
              <a:defRPr sz="1200"/>
            </a:lvl1pPr>
          </a:lstStyle>
          <a:p>
            <a:endParaRPr lang="en-US"/>
          </a:p>
        </p:txBody>
      </p:sp>
      <p:sp>
        <p:nvSpPr>
          <p:cNvPr id="3" name="Date Placeholder 2"/>
          <p:cNvSpPr>
            <a:spLocks noGrp="1"/>
          </p:cNvSpPr>
          <p:nvPr>
            <p:ph type="dt" idx="1"/>
          </p:nvPr>
        </p:nvSpPr>
        <p:spPr>
          <a:xfrm>
            <a:off x="3939467" y="0"/>
            <a:ext cx="3013763" cy="463647"/>
          </a:xfrm>
          <a:prstGeom prst="rect">
            <a:avLst/>
          </a:prstGeom>
        </p:spPr>
        <p:txBody>
          <a:bodyPr vert="horz" lIns="92538" tIns="46269" rIns="92538" bIns="46269" rtlCol="0"/>
          <a:lstStyle>
            <a:lvl1pPr algn="r">
              <a:defRPr sz="1200"/>
            </a:lvl1pPr>
          </a:lstStyle>
          <a:p>
            <a:fld id="{862D8B45-DF07-4264-93FD-57F48C60ECC7}" type="datetimeFigureOut">
              <a:rPr lang="en-US" smtClean="0"/>
              <a:t>12/5/2024</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8" tIns="46269" rIns="92538" bIns="46269" rtlCol="0" anchor="ctr"/>
          <a:lstStyle/>
          <a:p>
            <a:endParaRPr lang="en-US"/>
          </a:p>
        </p:txBody>
      </p:sp>
      <p:sp>
        <p:nvSpPr>
          <p:cNvPr id="5" name="Notes Placeholder 4"/>
          <p:cNvSpPr>
            <a:spLocks noGrp="1"/>
          </p:cNvSpPr>
          <p:nvPr>
            <p:ph type="body" sz="quarter" idx="3"/>
          </p:nvPr>
        </p:nvSpPr>
        <p:spPr>
          <a:xfrm>
            <a:off x="695485" y="4447156"/>
            <a:ext cx="5563870" cy="3638579"/>
          </a:xfrm>
          <a:prstGeom prst="rect">
            <a:avLst/>
          </a:prstGeom>
        </p:spPr>
        <p:txBody>
          <a:bodyPr vert="horz" lIns="92538" tIns="46269" rIns="92538"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7194"/>
            <a:ext cx="3013763" cy="463646"/>
          </a:xfrm>
          <a:prstGeom prst="rect">
            <a:avLst/>
          </a:prstGeom>
        </p:spPr>
        <p:txBody>
          <a:bodyPr vert="horz" lIns="92538" tIns="46269" rIns="92538"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4"/>
            <a:ext cx="3013763" cy="463646"/>
          </a:xfrm>
          <a:prstGeom prst="rect">
            <a:avLst/>
          </a:prstGeom>
        </p:spPr>
        <p:txBody>
          <a:bodyPr vert="horz" lIns="92538" tIns="46269" rIns="92538" bIns="46269" rtlCol="0" anchor="b"/>
          <a:lstStyle>
            <a:lvl1pPr algn="r">
              <a:defRPr sz="1200"/>
            </a:lvl1pPr>
          </a:lstStyle>
          <a:p>
            <a:fld id="{BD94E6F7-4218-481F-A9D0-C1B74FB646F0}" type="slidenum">
              <a:rPr lang="en-US" smtClean="0"/>
              <a:t>‹#›</a:t>
            </a:fld>
            <a:endParaRPr lang="en-US"/>
          </a:p>
        </p:txBody>
      </p:sp>
    </p:spTree>
    <p:extLst>
      <p:ext uri="{BB962C8B-B14F-4D97-AF65-F5344CB8AC3E}">
        <p14:creationId xmlns:p14="http://schemas.microsoft.com/office/powerpoint/2010/main" val="325526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1</a:t>
            </a:fld>
            <a:endParaRPr lang="en-US"/>
          </a:p>
        </p:txBody>
      </p:sp>
    </p:spTree>
    <p:extLst>
      <p:ext uri="{BB962C8B-B14F-4D97-AF65-F5344CB8AC3E}">
        <p14:creationId xmlns:p14="http://schemas.microsoft.com/office/powerpoint/2010/main" val="24611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10</a:t>
            </a:fld>
            <a:endParaRPr lang="en-US"/>
          </a:p>
        </p:txBody>
      </p:sp>
    </p:spTree>
    <p:extLst>
      <p:ext uri="{BB962C8B-B14F-4D97-AF65-F5344CB8AC3E}">
        <p14:creationId xmlns:p14="http://schemas.microsoft.com/office/powerpoint/2010/main" val="3852210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11</a:t>
            </a:fld>
            <a:endParaRPr lang="en-US"/>
          </a:p>
        </p:txBody>
      </p:sp>
    </p:spTree>
    <p:extLst>
      <p:ext uri="{BB962C8B-B14F-4D97-AF65-F5344CB8AC3E}">
        <p14:creationId xmlns:p14="http://schemas.microsoft.com/office/powerpoint/2010/main" val="139337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4E6F7-4218-481F-A9D0-C1B74FB646F0}" type="slidenum">
              <a:rPr lang="en-US" smtClean="0"/>
              <a:t>12</a:t>
            </a:fld>
            <a:endParaRPr lang="en-US"/>
          </a:p>
        </p:txBody>
      </p:sp>
    </p:spTree>
    <p:extLst>
      <p:ext uri="{BB962C8B-B14F-4D97-AF65-F5344CB8AC3E}">
        <p14:creationId xmlns:p14="http://schemas.microsoft.com/office/powerpoint/2010/main" val="236603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13</a:t>
            </a:fld>
            <a:endParaRPr lang="en-US"/>
          </a:p>
        </p:txBody>
      </p:sp>
    </p:spTree>
    <p:extLst>
      <p:ext uri="{BB962C8B-B14F-4D97-AF65-F5344CB8AC3E}">
        <p14:creationId xmlns:p14="http://schemas.microsoft.com/office/powerpoint/2010/main" val="140543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baseline="0" dirty="0"/>
          </a:p>
        </p:txBody>
      </p:sp>
      <p:sp>
        <p:nvSpPr>
          <p:cNvPr id="4" name="Slide Number Placeholder 3"/>
          <p:cNvSpPr>
            <a:spLocks noGrp="1"/>
          </p:cNvSpPr>
          <p:nvPr>
            <p:ph type="sldNum" sz="quarter" idx="5"/>
          </p:nvPr>
        </p:nvSpPr>
        <p:spPr/>
        <p:txBody>
          <a:bodyPr/>
          <a:lstStyle/>
          <a:p>
            <a:fld id="{BD94E6F7-4218-481F-A9D0-C1B74FB646F0}" type="slidenum">
              <a:rPr lang="en-US" smtClean="0"/>
              <a:t>14</a:t>
            </a:fld>
            <a:endParaRPr lang="en-US"/>
          </a:p>
        </p:txBody>
      </p:sp>
    </p:spTree>
    <p:extLst>
      <p:ext uri="{BB962C8B-B14F-4D97-AF65-F5344CB8AC3E}">
        <p14:creationId xmlns:p14="http://schemas.microsoft.com/office/powerpoint/2010/main" val="2664897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4E6F7-4218-481F-A9D0-C1B74FB646F0}" type="slidenum">
              <a:rPr lang="en-US" smtClean="0"/>
              <a:t>15</a:t>
            </a:fld>
            <a:endParaRPr lang="en-US"/>
          </a:p>
        </p:txBody>
      </p:sp>
    </p:spTree>
    <p:extLst>
      <p:ext uri="{BB962C8B-B14F-4D97-AF65-F5344CB8AC3E}">
        <p14:creationId xmlns:p14="http://schemas.microsoft.com/office/powerpoint/2010/main" val="3015985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D94E6F7-4218-481F-A9D0-C1B74FB646F0}" type="slidenum">
              <a:rPr lang="en-US" smtClean="0"/>
              <a:t>16</a:t>
            </a:fld>
            <a:endParaRPr lang="en-US"/>
          </a:p>
        </p:txBody>
      </p:sp>
    </p:spTree>
    <p:extLst>
      <p:ext uri="{BB962C8B-B14F-4D97-AF65-F5344CB8AC3E}">
        <p14:creationId xmlns:p14="http://schemas.microsoft.com/office/powerpoint/2010/main" val="122303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17</a:t>
            </a:fld>
            <a:endParaRPr lang="en-US"/>
          </a:p>
        </p:txBody>
      </p:sp>
    </p:spTree>
    <p:extLst>
      <p:ext uri="{BB962C8B-B14F-4D97-AF65-F5344CB8AC3E}">
        <p14:creationId xmlns:p14="http://schemas.microsoft.com/office/powerpoint/2010/main" val="233460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2</a:t>
            </a:fld>
            <a:endParaRPr lang="en-US"/>
          </a:p>
        </p:txBody>
      </p:sp>
    </p:spTree>
    <p:extLst>
      <p:ext uri="{BB962C8B-B14F-4D97-AF65-F5344CB8AC3E}">
        <p14:creationId xmlns:p14="http://schemas.microsoft.com/office/powerpoint/2010/main" val="215065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9CE16-6493-5C59-3A85-9FCD17BE4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0F6A2-4BBB-491F-1C56-90355F4E2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5E62E-7EDA-9331-3E39-1C0E25A3C45A}"/>
              </a:ext>
            </a:extLst>
          </p:cNvPr>
          <p:cNvSpPr>
            <a:spLocks noGrp="1"/>
          </p:cNvSpPr>
          <p:nvPr>
            <p:ph type="body" idx="1"/>
          </p:nvPr>
        </p:nvSpPr>
        <p:spPr/>
        <p:txBody>
          <a:bodyPr>
            <a:normAutofit/>
          </a:bodyPr>
          <a:lstStyle/>
          <a:p>
            <a:endParaRPr lang="en-US" b="1" u="none" dirty="0">
              <a:cs typeface="Calibri" panose="020F0502020204030204"/>
            </a:endParaRPr>
          </a:p>
        </p:txBody>
      </p:sp>
      <p:sp>
        <p:nvSpPr>
          <p:cNvPr id="4" name="Slide Number Placeholder 3">
            <a:extLst>
              <a:ext uri="{FF2B5EF4-FFF2-40B4-BE49-F238E27FC236}">
                <a16:creationId xmlns:a16="http://schemas.microsoft.com/office/drawing/2014/main" id="{7CDFEE22-D251-8F8B-6FEF-D63D0F20CB65}"/>
              </a:ext>
            </a:extLst>
          </p:cNvPr>
          <p:cNvSpPr>
            <a:spLocks noGrp="1"/>
          </p:cNvSpPr>
          <p:nvPr>
            <p:ph type="sldNum" sz="quarter" idx="5"/>
          </p:nvPr>
        </p:nvSpPr>
        <p:spPr/>
        <p:txBody>
          <a:bodyPr/>
          <a:lstStyle/>
          <a:p>
            <a:fld id="{48BDEEAE-A8A4-48AC-A977-CAEC5EDEB5EA}" type="slidenum">
              <a:rPr lang="en-US" smtClean="0"/>
              <a:pPr/>
              <a:t>3</a:t>
            </a:fld>
            <a:endParaRPr lang="en-US"/>
          </a:p>
        </p:txBody>
      </p:sp>
    </p:spTree>
    <p:extLst>
      <p:ext uri="{BB962C8B-B14F-4D97-AF65-F5344CB8AC3E}">
        <p14:creationId xmlns:p14="http://schemas.microsoft.com/office/powerpoint/2010/main" val="225935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E110-492E-8804-9734-B8A61A09D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B1476-8772-7F47-ABA6-4429D3C40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1601F-645C-43F1-AF23-D91E1B743EEB}"/>
              </a:ext>
            </a:extLst>
          </p:cNvPr>
          <p:cNvSpPr>
            <a:spLocks noGrp="1"/>
          </p:cNvSpPr>
          <p:nvPr>
            <p:ph type="body" idx="1"/>
          </p:nvPr>
        </p:nvSpPr>
        <p:spPr/>
        <p:txBody>
          <a:bodyPr>
            <a:normAutofit/>
          </a:bodyPr>
          <a:lstStyle/>
          <a:p>
            <a:endParaRPr lang="en-US" b="1" u="none" dirty="0">
              <a:cs typeface="Calibri" panose="020F0502020204030204"/>
            </a:endParaRPr>
          </a:p>
        </p:txBody>
      </p:sp>
      <p:sp>
        <p:nvSpPr>
          <p:cNvPr id="4" name="Slide Number Placeholder 3">
            <a:extLst>
              <a:ext uri="{FF2B5EF4-FFF2-40B4-BE49-F238E27FC236}">
                <a16:creationId xmlns:a16="http://schemas.microsoft.com/office/drawing/2014/main" id="{D8E4E359-15B7-D416-FE94-1D13E20C59AE}"/>
              </a:ext>
            </a:extLst>
          </p:cNvPr>
          <p:cNvSpPr>
            <a:spLocks noGrp="1"/>
          </p:cNvSpPr>
          <p:nvPr>
            <p:ph type="sldNum" sz="quarter" idx="5"/>
          </p:nvPr>
        </p:nvSpPr>
        <p:spPr/>
        <p:txBody>
          <a:bodyPr/>
          <a:lstStyle/>
          <a:p>
            <a:fld id="{48BDEEAE-A8A4-48AC-A977-CAEC5EDEB5EA}" type="slidenum">
              <a:rPr lang="en-US" smtClean="0"/>
              <a:pPr/>
              <a:t>4</a:t>
            </a:fld>
            <a:endParaRPr lang="en-US"/>
          </a:p>
        </p:txBody>
      </p:sp>
    </p:spTree>
    <p:extLst>
      <p:ext uri="{BB962C8B-B14F-4D97-AF65-F5344CB8AC3E}">
        <p14:creationId xmlns:p14="http://schemas.microsoft.com/office/powerpoint/2010/main" val="245660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C2F39-1D10-1778-9757-D193E3045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66176-D500-705B-9FC1-4860E3E97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13D4F-DD4F-C4A6-05F5-4ED7C36162D6}"/>
              </a:ext>
            </a:extLst>
          </p:cNvPr>
          <p:cNvSpPr>
            <a:spLocks noGrp="1"/>
          </p:cNvSpPr>
          <p:nvPr>
            <p:ph type="body" idx="1"/>
          </p:nvPr>
        </p:nvSpPr>
        <p:spPr/>
        <p:txBody>
          <a:bodyPr>
            <a:normAutofit/>
          </a:bodyPr>
          <a:lstStyle/>
          <a:p>
            <a:endParaRPr lang="en-US" b="1" u="none" dirty="0">
              <a:cs typeface="Calibri" panose="020F0502020204030204"/>
            </a:endParaRPr>
          </a:p>
        </p:txBody>
      </p:sp>
      <p:sp>
        <p:nvSpPr>
          <p:cNvPr id="4" name="Slide Number Placeholder 3">
            <a:extLst>
              <a:ext uri="{FF2B5EF4-FFF2-40B4-BE49-F238E27FC236}">
                <a16:creationId xmlns:a16="http://schemas.microsoft.com/office/drawing/2014/main" id="{47490A9B-E3CE-FD58-716C-1320CDBD5E86}"/>
              </a:ext>
            </a:extLst>
          </p:cNvPr>
          <p:cNvSpPr>
            <a:spLocks noGrp="1"/>
          </p:cNvSpPr>
          <p:nvPr>
            <p:ph type="sldNum" sz="quarter" idx="5"/>
          </p:nvPr>
        </p:nvSpPr>
        <p:spPr/>
        <p:txBody>
          <a:bodyPr/>
          <a:lstStyle/>
          <a:p>
            <a:fld id="{48BDEEAE-A8A4-48AC-A977-CAEC5EDEB5EA}" type="slidenum">
              <a:rPr lang="en-US" smtClean="0"/>
              <a:pPr/>
              <a:t>5</a:t>
            </a:fld>
            <a:endParaRPr lang="en-US"/>
          </a:p>
        </p:txBody>
      </p:sp>
    </p:spTree>
    <p:extLst>
      <p:ext uri="{BB962C8B-B14F-4D97-AF65-F5344CB8AC3E}">
        <p14:creationId xmlns:p14="http://schemas.microsoft.com/office/powerpoint/2010/main" val="312594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6</a:t>
            </a:fld>
            <a:endParaRPr lang="en-US"/>
          </a:p>
        </p:txBody>
      </p:sp>
    </p:spTree>
    <p:extLst>
      <p:ext uri="{BB962C8B-B14F-4D97-AF65-F5344CB8AC3E}">
        <p14:creationId xmlns:p14="http://schemas.microsoft.com/office/powerpoint/2010/main" val="13775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dirty="0">
              <a:latin typeface="+mn-lt"/>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7</a:t>
            </a:fld>
            <a:endParaRPr lang="en-US"/>
          </a:p>
        </p:txBody>
      </p:sp>
    </p:spTree>
    <p:extLst>
      <p:ext uri="{BB962C8B-B14F-4D97-AF65-F5344CB8AC3E}">
        <p14:creationId xmlns:p14="http://schemas.microsoft.com/office/powerpoint/2010/main" val="374968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8</a:t>
            </a:fld>
            <a:endParaRPr lang="en-US"/>
          </a:p>
        </p:txBody>
      </p:sp>
    </p:spTree>
    <p:extLst>
      <p:ext uri="{BB962C8B-B14F-4D97-AF65-F5344CB8AC3E}">
        <p14:creationId xmlns:p14="http://schemas.microsoft.com/office/powerpoint/2010/main" val="385221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F513B-5605-B541-37A9-1B96130E5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2DD7B-5DA7-252A-F668-A3E292393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0C033-CEBC-C44A-7C41-852951466743}"/>
              </a:ext>
            </a:extLst>
          </p:cNvPr>
          <p:cNvSpPr>
            <a:spLocks noGrp="1"/>
          </p:cNvSpPr>
          <p:nvPr>
            <p:ph type="body" idx="1"/>
          </p:nvPr>
        </p:nvSpPr>
        <p:spPr/>
        <p:txBody>
          <a:bodyPr/>
          <a:lstStyle/>
          <a:p>
            <a:endParaRPr lang="en-US" sz="1000" b="1" dirty="0">
              <a:latin typeface="+mn-lt"/>
              <a:cs typeface="Calibri"/>
            </a:endParaRPr>
          </a:p>
        </p:txBody>
      </p:sp>
      <p:sp>
        <p:nvSpPr>
          <p:cNvPr id="4" name="Slide Number Placeholder 3">
            <a:extLst>
              <a:ext uri="{FF2B5EF4-FFF2-40B4-BE49-F238E27FC236}">
                <a16:creationId xmlns:a16="http://schemas.microsoft.com/office/drawing/2014/main" id="{8CF401EC-B659-C371-5603-EA964DDE7934}"/>
              </a:ext>
            </a:extLst>
          </p:cNvPr>
          <p:cNvSpPr>
            <a:spLocks noGrp="1"/>
          </p:cNvSpPr>
          <p:nvPr>
            <p:ph type="sldNum" sz="quarter" idx="5"/>
          </p:nvPr>
        </p:nvSpPr>
        <p:spPr/>
        <p:txBody>
          <a:bodyPr/>
          <a:lstStyle/>
          <a:p>
            <a:fld id="{48BDEEAE-A8A4-48AC-A977-CAEC5EDEB5EA}" type="slidenum">
              <a:rPr lang="en-US" smtClean="0"/>
              <a:pPr/>
              <a:t>9</a:t>
            </a:fld>
            <a:endParaRPr lang="en-US"/>
          </a:p>
        </p:txBody>
      </p:sp>
    </p:spTree>
    <p:extLst>
      <p:ext uri="{BB962C8B-B14F-4D97-AF65-F5344CB8AC3E}">
        <p14:creationId xmlns:p14="http://schemas.microsoft.com/office/powerpoint/2010/main" val="205654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7457-2832-4BCD-8532-9D2C1D499E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CCB220-B31B-434C-8A7F-13760A4A4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9CABE-68BD-4D46-A1E2-E9FCCD3294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3FD233-2BF0-4313-8702-C5D0AE50A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D3041-CCA3-45A4-94F9-1E4E41043ACD}"/>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777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F12D-62E6-4BA9-92EE-7D00BB0F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BCC00-2F8F-45A7-8CB6-BE55A7B9E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CA83B-F149-4EA9-8BCE-B91E7F10681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F947AA-A805-4621-ABB5-B18420D16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40A46-1CA6-4373-8904-49A6A7761298}"/>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134216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2907F-3A8B-49E3-B480-871C4D0C44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DFCD78-728F-4C3A-B5D8-9FEEBB7EA6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DA334-1ACD-41AC-B9DE-234B55EB98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C59CD4-3C73-453A-B603-7BF9D6F50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102BC-73E7-49C1-B366-6B78B220E1DE}"/>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00783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2282356" y="2422201"/>
            <a:ext cx="8005019" cy="446293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Lst>
            <a:ahLst/>
            <a:cxnLst>
              <a:cxn ang="0">
                <a:pos x="connsiteX0" y="connsiteY0"/>
              </a:cxn>
              <a:cxn ang="0">
                <a:pos x="connsiteX1" y="connsiteY1"/>
              </a:cxn>
              <a:cxn ang="0">
                <a:pos x="connsiteX2" y="connsiteY2"/>
              </a:cxn>
              <a:cxn ang="0">
                <a:pos x="connsiteX3" y="connsiteY3"/>
              </a:cxn>
            </a:cxnLst>
            <a:rect l="l" t="t" r="r" b="b"/>
            <a:pathLst>
              <a:path w="6003764" h="4462938">
                <a:moveTo>
                  <a:pt x="2733" y="4440238"/>
                </a:moveTo>
                <a:cubicBezTo>
                  <a:pt x="13861" y="4462938"/>
                  <a:pt x="6003764" y="33132"/>
                  <a:pt x="5990783" y="0"/>
                </a:cubicBezTo>
                <a:cubicBezTo>
                  <a:pt x="5765327" y="1478599"/>
                  <a:pt x="5294338" y="4438866"/>
                  <a:pt x="5314415" y="4435798"/>
                </a:cubicBezTo>
                <a:cubicBezTo>
                  <a:pt x="5299994" y="4441736"/>
                  <a:pt x="0" y="4434663"/>
                  <a:pt x="2733" y="4440238"/>
                </a:cubicBezTo>
                <a:close/>
              </a:path>
            </a:pathLst>
          </a:custGeom>
          <a:solidFill>
            <a:schemeClr val="bg1">
              <a:lumMod val="75000"/>
            </a:schemeClr>
          </a:solidFill>
          <a:ln>
            <a:noFill/>
          </a:ln>
        </p:spPr>
        <p:txBody>
          <a:bodyPr anchor="b"/>
          <a:lstStyle>
            <a:lvl1pPr algn="ctr">
              <a:defRPr baseline="0"/>
            </a:lvl1pPr>
          </a:lstStyle>
          <a:p>
            <a:r>
              <a:rPr lang="en-US"/>
              <a:t>Image Area</a:t>
            </a:r>
          </a:p>
          <a:p>
            <a:endParaRPr lang="en-US"/>
          </a:p>
          <a:p>
            <a:endParaRPr lang="en-US"/>
          </a:p>
        </p:txBody>
      </p:sp>
      <p:sp>
        <p:nvSpPr>
          <p:cNvPr id="2" name="Title 1"/>
          <p:cNvSpPr>
            <a:spLocks noGrp="1"/>
          </p:cNvSpPr>
          <p:nvPr>
            <p:ph type="ctrTitle"/>
          </p:nvPr>
        </p:nvSpPr>
        <p:spPr>
          <a:xfrm>
            <a:off x="691723" y="2002853"/>
            <a:ext cx="7969100" cy="1121835"/>
          </a:xfrm>
        </p:spPr>
        <p:txBody>
          <a:bodyPr anchor="b" anchorCtr="0">
            <a:normAutofit/>
          </a:bodyPr>
          <a:lstStyle>
            <a:lvl1pPr algn="l">
              <a:defRPr sz="4267"/>
            </a:lvl1pPr>
          </a:lstStyle>
          <a:p>
            <a:r>
              <a:rPr lang="en-US"/>
              <a:t>Click to edit Master title style</a:t>
            </a:r>
          </a:p>
        </p:txBody>
      </p:sp>
      <p:sp>
        <p:nvSpPr>
          <p:cNvPr id="3" name="Subtitle 2"/>
          <p:cNvSpPr>
            <a:spLocks noGrp="1"/>
          </p:cNvSpPr>
          <p:nvPr>
            <p:ph type="subTitle" idx="1"/>
          </p:nvPr>
        </p:nvSpPr>
        <p:spPr>
          <a:xfrm>
            <a:off x="691719" y="3254700"/>
            <a:ext cx="6470112" cy="867389"/>
          </a:xfrm>
        </p:spPr>
        <p:txBody>
          <a:bodyPr lIns="0" tIns="0" rIns="0" bIns="0">
            <a:noAutofit/>
          </a:bodyPr>
          <a:lstStyle>
            <a:lvl1pPr marL="0" indent="0" algn="l">
              <a:buNone/>
              <a:defRPr sz="2400">
                <a:solidFill>
                  <a:srgbClr val="32A93A"/>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357" y="218403"/>
            <a:ext cx="2247769" cy="1699760"/>
          </a:xfrm>
          <a:prstGeom prst="rect">
            <a:avLst/>
          </a:prstGeom>
        </p:spPr>
      </p:pic>
      <p:sp>
        <p:nvSpPr>
          <p:cNvPr id="11" name="AutoShape 30"/>
          <p:cNvSpPr>
            <a:spLocks/>
          </p:cNvSpPr>
          <p:nvPr userDrawn="1"/>
        </p:nvSpPr>
        <p:spPr bwMode="auto">
          <a:xfrm>
            <a:off x="10354733" y="2"/>
            <a:ext cx="1837267" cy="2273300"/>
          </a:xfrm>
          <a:custGeom>
            <a:avLst/>
            <a:gdLst/>
            <a:ahLst/>
            <a:cxnLst/>
            <a:rect l="0" t="0" r="r" b="b"/>
            <a:pathLst>
              <a:path w="21600" h="21600">
                <a:moveTo>
                  <a:pt x="21600" y="4990"/>
                </a:moveTo>
                <a:lnTo>
                  <a:pt x="11049" y="9793"/>
                </a:lnTo>
                <a:lnTo>
                  <a:pt x="13073" y="0"/>
                </a:lnTo>
                <a:lnTo>
                  <a:pt x="4544" y="0"/>
                </a:lnTo>
                <a:lnTo>
                  <a:pt x="0" y="21600"/>
                </a:lnTo>
                <a:lnTo>
                  <a:pt x="21600" y="11390"/>
                </a:lnTo>
                <a:cubicBezTo>
                  <a:pt x="21600" y="11390"/>
                  <a:pt x="21600" y="4990"/>
                  <a:pt x="21600" y="4990"/>
                </a:cubicBezTo>
                <a:close/>
                <a:moveTo>
                  <a:pt x="21600" y="4990"/>
                </a:moveTo>
              </a:path>
            </a:pathLst>
          </a:custGeom>
          <a:solidFill>
            <a:schemeClr val="accent1"/>
          </a:solidFill>
          <a:ln>
            <a:noFill/>
          </a:ln>
        </p:spPr>
        <p:txBody>
          <a:bodyPr lIns="0" tIns="0" rIns="0" bIns="0"/>
          <a:lstStyle/>
          <a:p>
            <a:endParaRPr lang="en-US" sz="2400"/>
          </a:p>
        </p:txBody>
      </p:sp>
      <p:sp>
        <p:nvSpPr>
          <p:cNvPr id="16" name="Text Placeholder 15"/>
          <p:cNvSpPr>
            <a:spLocks noGrp="1"/>
          </p:cNvSpPr>
          <p:nvPr>
            <p:ph type="body" sz="quarter" idx="12" hasCustomPrompt="1"/>
          </p:nvPr>
        </p:nvSpPr>
        <p:spPr>
          <a:xfrm>
            <a:off x="677336" y="5961193"/>
            <a:ext cx="2976033" cy="427347"/>
          </a:xfrm>
        </p:spPr>
        <p:txBody>
          <a:bodyPr lIns="0" tIns="0" rIns="0" bIns="0"/>
          <a:lstStyle>
            <a:lvl1pPr marL="0" algn="l" defTabSz="609585" rtl="0" eaLnBrk="1" latinLnBrk="0" hangingPunct="1">
              <a:defRPr lang="en-US" sz="1600" kern="1200" dirty="0" smtClean="0">
                <a:solidFill>
                  <a:schemeClr val="tx1"/>
                </a:solidFill>
                <a:latin typeface="+mn-lt"/>
                <a:ea typeface="+mn-ea"/>
                <a:cs typeface="+mn-cs"/>
              </a:defRPr>
            </a:lvl1pPr>
          </a:lstStyle>
          <a:p>
            <a:pPr lvl="0"/>
            <a:r>
              <a:rPr lang="en-US"/>
              <a:t>Date here</a:t>
            </a:r>
          </a:p>
        </p:txBody>
      </p:sp>
    </p:spTree>
    <p:extLst>
      <p:ext uri="{BB962C8B-B14F-4D97-AF65-F5344CB8AC3E}">
        <p14:creationId xmlns:p14="http://schemas.microsoft.com/office/powerpoint/2010/main" val="3271113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114800" y="2438400"/>
            <a:ext cx="8077200" cy="4419600"/>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vert="horz" lIns="0" tIns="0" rIns="0" bIns="0" rtlCol="0" anchor="ctr">
            <a:noAutofit/>
          </a:bodyPr>
          <a:lstStyle>
            <a:lvl1pPr marL="0" marR="0" indent="0" algn="ctr" defTabSz="609585" rtl="0" eaLnBrk="1" fontAlgn="auto" latinLnBrk="0" hangingPunct="1">
              <a:lnSpc>
                <a:spcPct val="100000"/>
              </a:lnSpc>
              <a:spcBef>
                <a:spcPts val="0"/>
              </a:spcBef>
              <a:spcAft>
                <a:spcPts val="800"/>
              </a:spcAft>
              <a:buClrTx/>
              <a:buSzTx/>
              <a:buFont typeface="Arial"/>
              <a:buNone/>
              <a:tabLst/>
              <a:defRPr lang="en-US" sz="2400" kern="1200" baseline="0" dirty="0" smtClean="0">
                <a:solidFill>
                  <a:schemeClr val="tx1"/>
                </a:solidFill>
                <a:latin typeface="+mn-lt"/>
                <a:ea typeface="+mn-ea"/>
                <a:cs typeface="+mn-cs"/>
              </a:defRPr>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189" indent="-457189">
              <a:buFont typeface="+mj-lt"/>
              <a:buAutoNum type="arabicPeriod"/>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35F78A-E13B-774D-ADB8-E6F6A9A5D201}" type="slidenum">
              <a:rPr lang="en-US" smtClean="0"/>
              <a:pPr/>
              <a:t>‹#›</a:t>
            </a:fld>
            <a:endParaRPr lang="en-US"/>
          </a:p>
        </p:txBody>
      </p:sp>
    </p:spTree>
    <p:extLst>
      <p:ext uri="{BB962C8B-B14F-4D97-AF65-F5344CB8AC3E}">
        <p14:creationId xmlns:p14="http://schemas.microsoft.com/office/powerpoint/2010/main" val="422191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7268" y="2419209"/>
            <a:ext cx="8884859" cy="1362075"/>
          </a:xfrm>
        </p:spPr>
        <p:txBody>
          <a:bodyPr anchor="t"/>
          <a:lstStyle>
            <a:lvl1pPr algn="l">
              <a:defRPr sz="4000" b="0" i="0" cap="none">
                <a:solidFill>
                  <a:schemeClr val="tx1"/>
                </a:solidFill>
              </a:defRPr>
            </a:lvl1pPr>
          </a:lstStyle>
          <a:p>
            <a:r>
              <a:rPr lang="en-US"/>
              <a:t>Click to edit Master title style</a:t>
            </a:r>
          </a:p>
        </p:txBody>
      </p:sp>
      <p:sp>
        <p:nvSpPr>
          <p:cNvPr id="8" name="AutoShape 1"/>
          <p:cNvSpPr>
            <a:spLocks/>
          </p:cNvSpPr>
          <p:nvPr userDrawn="1"/>
        </p:nvSpPr>
        <p:spPr bwMode="auto">
          <a:xfrm>
            <a:off x="321734" y="4200203"/>
            <a:ext cx="9298517" cy="2662239"/>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3"/>
          </a:solidFill>
          <a:ln>
            <a:noFill/>
          </a:ln>
        </p:spPr>
        <p:txBody>
          <a:bodyPr lIns="0" tIns="0" rIns="0" bIns="0"/>
          <a:lstStyle/>
          <a:p>
            <a:endParaRPr lang="en-US" sz="2400"/>
          </a:p>
        </p:txBody>
      </p:sp>
      <p:sp>
        <p:nvSpPr>
          <p:cNvPr id="9" name="AutoShape 2"/>
          <p:cNvSpPr>
            <a:spLocks/>
          </p:cNvSpPr>
          <p:nvPr userDrawn="1"/>
        </p:nvSpPr>
        <p:spPr bwMode="auto">
          <a:xfrm>
            <a:off x="9748942" y="215901"/>
            <a:ext cx="2442633"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2"/>
          </a:solidFill>
          <a:ln>
            <a:noFill/>
          </a:ln>
        </p:spPr>
        <p:txBody>
          <a:bodyPr lIns="0" tIns="0" rIns="0" bIns="0"/>
          <a:lstStyle/>
          <a:p>
            <a:endParaRPr lang="en-US" sz="2400"/>
          </a:p>
        </p:txBody>
      </p:sp>
    </p:spTree>
    <p:extLst>
      <p:ext uri="{BB962C8B-B14F-4D97-AF65-F5344CB8AC3E}">
        <p14:creationId xmlns:p14="http://schemas.microsoft.com/office/powerpoint/2010/main" val="3259318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40"/>
            <a:ext cx="10972800" cy="944561"/>
          </a:xfrm>
          <a:prstGeom prst="rect">
            <a:avLst/>
          </a:prstGeom>
        </p:spPr>
        <p:txBody>
          <a:bodyPr vert="horz" lIns="91440" tIns="45720" rIns="91440" bIns="45720" rtlCol="0" anchor="b" anchorCtr="0">
            <a:normAutofit/>
          </a:bodyPr>
          <a:lstStyle/>
          <a:p>
            <a:r>
              <a:rPr lang="en-US"/>
              <a:t>Click to edit Master title style</a:t>
            </a:r>
          </a:p>
        </p:txBody>
      </p:sp>
      <p:sp>
        <p:nvSpPr>
          <p:cNvPr id="9" name="Text Placeholder 2"/>
          <p:cNvSpPr>
            <a:spLocks noGrp="1"/>
          </p:cNvSpPr>
          <p:nvPr>
            <p:ph idx="1"/>
          </p:nvPr>
        </p:nvSpPr>
        <p:spPr>
          <a:xfrm>
            <a:off x="609600" y="1371602"/>
            <a:ext cx="109728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lvl1pPr>
            <a:lvl2pPr>
              <a:buClr>
                <a:srgbClr val="66CC33"/>
              </a:buClr>
              <a:defRPr>
                <a:solidFill>
                  <a:schemeClr val="tx1"/>
                </a:solidFill>
              </a:defRPr>
            </a:lvl2pPr>
            <a:lvl4pPr>
              <a:buClr>
                <a:srgbClr val="66CC33"/>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a:p>
        </p:txBody>
      </p:sp>
      <p:sp>
        <p:nvSpPr>
          <p:cNvPr id="12" name="Footer Placeholder 5"/>
          <p:cNvSpPr>
            <a:spLocks noGrp="1"/>
          </p:cNvSpPr>
          <p:nvPr>
            <p:ph type="ftr" sz="quarter" idx="11"/>
          </p:nvPr>
        </p:nvSpPr>
        <p:spPr>
          <a:xfrm>
            <a:off x="508000" y="6521615"/>
            <a:ext cx="7112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82334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8E4C-894F-408F-B5C2-FEF50D4483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5959E-19AA-4F8E-AA69-47A55B924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8E13-6A32-4B74-BCC1-E10AE3F830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9AF7D1-3139-42C0-AB97-67E57D6CA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9EB57-8AB9-43E1-B693-2CB899A9498F}"/>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60899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68BA-5D09-4560-9EC1-02378B509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52D042-CB94-4A74-B7DC-83DCED52A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6A6FF-C06C-4417-B57F-FCA3C7F5DB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C7753D-1479-41E1-B668-E75A0A13B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78A64-9886-48BB-AD3A-A0525E54C432}"/>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13338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56AF-C22F-4C90-BCB1-9589EC728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033DF-7798-4DED-9257-7168916E5D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D7DC59-70C3-4B5C-AC00-AE9997562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91A2B-21D0-4D4C-B78C-BADEF931F4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9DE4F56-37CC-45DE-AF4A-5601DFAF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48D45-1CFA-4122-9348-A77F864EE976}"/>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02842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2FE4-419D-45E4-B41B-EAD3AE7E67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FC6177-F2F6-48A1-AF86-42F929803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F9C8A-9AD2-4E84-B678-839644F839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777D4-AB10-422A-82B7-1386BCDF6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963CBF-BA4E-4225-B24C-159898960B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F3653-D52D-4BA0-82F6-75E68C07E38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4A23787-A19F-4A2C-86CF-E9C57AC5EB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8203EE-EEF6-4D84-9645-7A1CF660BED7}"/>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41608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E864-B5AA-4272-9511-0D62900531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ED826-FF6D-4A24-B1B3-DB744B5E88D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CDA014B-3C1A-4354-8AB3-83DF6A01B5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410B8-DA21-4842-A12B-1520250ED98F}"/>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40725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FC43C-7D1C-42AF-A30C-0ACC48FEB48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29CF148-CB8D-451F-8D76-BE9D11AB16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279624-9767-4A18-8364-3F191CA2C416}"/>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5315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7DA1-BCF3-4415-9726-7B05C9ADB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FBFE8B-9DD8-47C4-8554-42BFDFEDD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F2549A-75A6-4BB9-ADF8-DB73EB161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7BB02-E249-47E9-B316-040E9B4DB9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979964A-67EF-4D1B-8469-CB24D3DDB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8A090-6875-40FA-931F-CD8C7CCFD48E}"/>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429267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8272-F16F-4D0D-A365-2B117F538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52DCE-736A-407C-8402-D2D50DE80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6E6A70-272C-485E-8C1B-73111DC6E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9FE72-8311-4092-A4DE-F0C772A3C2A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755EA5-BA44-44B4-8EA8-9237855B3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7ECC8-B814-41F5-9999-879D4D1AD7E5}"/>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56864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ADAEC-8C00-40E9-81CE-A8CF61DCF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3840FB-48CC-4D5F-B57F-695B278E3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3D741-F83C-4695-8C64-4BB44200D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2E4CCA6-10CE-48BA-B0F5-5C311C564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57BDB-C6AF-458A-B3FE-A4ECB480F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2D1EF-3C94-4471-A175-8C9FBA0A255E}" type="slidenum">
              <a:rPr lang="en-US" smtClean="0"/>
              <a:t>‹#›</a:t>
            </a:fld>
            <a:endParaRPr lang="en-US"/>
          </a:p>
        </p:txBody>
      </p:sp>
    </p:spTree>
    <p:extLst>
      <p:ext uri="{BB962C8B-B14F-4D97-AF65-F5344CB8AC3E}">
        <p14:creationId xmlns:p14="http://schemas.microsoft.com/office/powerpoint/2010/main" val="78806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energystoragect.com/new-technologies-request-application/" TargetMode="External"/><Relationship Id="rId4" Type="http://schemas.openxmlformats.org/officeDocument/2006/relationships/hyperlink" Target="https://energystoragect.com/submitted_ess_system_status_li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nergystoragect.com/contractor-resources-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ergystoragect.com/enrollment-applic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nergystoragect.com/cobranding-terms-and-conditions-for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mailto:energystorage@ctgreenbank.com"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dpuc.state.ct.us/dockcurr.nsf/All/5DFD10F7C319DFEC85258BE90050BF9C?OpenDocu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dpuc.state.ct.us/dockcurr.nsf/All/4825E9D88993061585258B96006575CA?OpenDocument" TargetMode="External"/><Relationship Id="rId4" Type="http://schemas.openxmlformats.org/officeDocument/2006/relationships/hyperlink" Target="https://www.dpuc.state.ct.us/dockcurr.nsf/8e6fc37a54110e3e852576190052b64d/b5932789b9dff1f285258b16004c803e?OpenDocum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puc.state.ct.us/dockcurr.nsf/All/5DFD10F7C319DFEC85258BE90050BF9C?OpenDocu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energystorage@ctgreenbank.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ergystoragect.com/informational-webina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17345" y="2634541"/>
            <a:ext cx="7969100" cy="1588917"/>
          </a:xfrm>
        </p:spPr>
        <p:txBody>
          <a:bodyPr>
            <a:noAutofit/>
          </a:bodyPr>
          <a:lstStyle/>
          <a:p>
            <a:pPr algn="ctr"/>
            <a:r>
              <a:rPr lang="en-US" sz="3600" b="1" dirty="0">
                <a:solidFill>
                  <a:srgbClr val="00B050"/>
                </a:solidFill>
                <a:latin typeface="Arial" panose="020B0604020202020204" pitchFamily="34" charset="0"/>
                <a:cs typeface="Arial" panose="020B0604020202020204" pitchFamily="34" charset="0"/>
              </a:rPr>
              <a:t>Energy Storage Solutions</a:t>
            </a:r>
            <a:br>
              <a:rPr lang="en-US" sz="3600" b="1" dirty="0">
                <a:solidFill>
                  <a:srgbClr val="00B050"/>
                </a:solidFill>
                <a:latin typeface="Arial" panose="020B0604020202020204" pitchFamily="34" charset="0"/>
                <a:cs typeface="Arial" panose="020B0604020202020204" pitchFamily="34" charset="0"/>
              </a:rPr>
            </a:br>
            <a:r>
              <a:rPr lang="en-US" sz="3600" b="1" dirty="0">
                <a:solidFill>
                  <a:srgbClr val="00B050"/>
                </a:solidFill>
                <a:latin typeface="Arial" panose="020B0604020202020204" pitchFamily="34" charset="0"/>
                <a:cs typeface="Arial" panose="020B0604020202020204" pitchFamily="34" charset="0"/>
              </a:rPr>
              <a:t>November/December 2024 </a:t>
            </a:r>
            <a:br>
              <a:rPr lang="en-US" sz="3600" b="1" dirty="0">
                <a:solidFill>
                  <a:srgbClr val="00B050"/>
                </a:solidFill>
                <a:latin typeface="Arial" panose="020B0604020202020204" pitchFamily="34" charset="0"/>
                <a:cs typeface="Arial" panose="020B0604020202020204" pitchFamily="34" charset="0"/>
              </a:rPr>
            </a:br>
            <a:r>
              <a:rPr lang="en-US" sz="3600" b="1" dirty="0">
                <a:solidFill>
                  <a:srgbClr val="00B050"/>
                </a:solidFill>
                <a:latin typeface="Arial" panose="020B0604020202020204" pitchFamily="34" charset="0"/>
                <a:cs typeface="Arial" panose="020B0604020202020204" pitchFamily="34" charset="0"/>
              </a:rPr>
              <a:t>Contractor Training</a:t>
            </a:r>
          </a:p>
        </p:txBody>
      </p:sp>
      <p:pic>
        <p:nvPicPr>
          <p:cNvPr id="7" name="Picture 4" descr="Eversource Programs Available to Help Manage Energy Bills | Greenwich  Sentinel">
            <a:extLst>
              <a:ext uri="{FF2B5EF4-FFF2-40B4-BE49-F238E27FC236}">
                <a16:creationId xmlns:a16="http://schemas.microsoft.com/office/drawing/2014/main" id="{32A9401E-4316-4458-A2A2-80D09D017A1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273024" y="916388"/>
            <a:ext cx="3402653" cy="864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ared Clean Energy Facilities Program (SCEF Program) Year 1 Bidder&amp;#39;s  Conference">
            <a:extLst>
              <a:ext uri="{FF2B5EF4-FFF2-40B4-BE49-F238E27FC236}">
                <a16:creationId xmlns:a16="http://schemas.microsoft.com/office/drawing/2014/main" id="{E22B275C-C0D6-4F9F-AB53-DC06A53BAB9C}"/>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085053" y="916389"/>
            <a:ext cx="3001392" cy="8581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
            <a:extLst>
              <a:ext uri="{FF2B5EF4-FFF2-40B4-BE49-F238E27FC236}">
                <a16:creationId xmlns:a16="http://schemas.microsoft.com/office/drawing/2014/main" id="{0A8311AB-9AE3-ADDA-755C-8E77629A0959}"/>
              </a:ext>
            </a:extLst>
          </p:cNvPr>
          <p:cNvPicPr>
            <a:picLocks noChangeAspect="1"/>
          </p:cNvPicPr>
          <p:nvPr/>
        </p:nvPicPr>
        <p:blipFill rotWithShape="1">
          <a:blip r:embed="rId5">
            <a:extLst>
              <a:ext uri="{28A0092B-C50C-407E-A947-70E740481C1C}">
                <a14:useLocalDpi xmlns:a14="http://schemas.microsoft.com/office/drawing/2010/main" val="0"/>
              </a:ext>
            </a:extLst>
          </a:blip>
          <a:srcRect l="9221" t="102" r="36617" b="-102"/>
          <a:stretch/>
        </p:blipFill>
        <p:spPr>
          <a:xfrm>
            <a:off x="0" y="2395061"/>
            <a:ext cx="8005019" cy="4462939"/>
          </a:xfrm>
          <a:prstGeom prst="rtTriangle">
            <a:avLst/>
          </a:prstGeom>
        </p:spPr>
      </p:pic>
    </p:spTree>
    <p:extLst>
      <p:ext uri="{BB962C8B-B14F-4D97-AF65-F5344CB8AC3E}">
        <p14:creationId xmlns:p14="http://schemas.microsoft.com/office/powerpoint/2010/main" val="187680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4EC-A7A3-4F72-BCD0-DE19BF1EE773}"/>
              </a:ext>
            </a:extLst>
          </p:cNvPr>
          <p:cNvSpPr>
            <a:spLocks noGrp="1"/>
          </p:cNvSpPr>
          <p:nvPr>
            <p:ph type="title"/>
          </p:nvPr>
        </p:nvSpPr>
        <p:spPr>
          <a:xfrm>
            <a:off x="0" y="122515"/>
            <a:ext cx="10515600" cy="945184"/>
          </a:xfrm>
        </p:spPr>
        <p:txBody>
          <a:bodyPr>
            <a:normAutofit/>
          </a:bodyPr>
          <a:lstStyle/>
          <a:p>
            <a:pPr marL="308610"/>
            <a:r>
              <a:rPr lang="en-US" b="1" dirty="0">
                <a:solidFill>
                  <a:schemeClr val="accent1"/>
                </a:solidFill>
                <a:latin typeface="Arial"/>
                <a:cs typeface="Arial"/>
              </a:rPr>
              <a:t>Commercial Incentive Levels </a:t>
            </a:r>
            <a:endParaRPr lang="en-US" dirty="0">
              <a:solidFill>
                <a:schemeClr val="accent1"/>
              </a:solidFill>
              <a:latin typeface="Arial"/>
              <a:cs typeface="Arial"/>
            </a:endParaRPr>
          </a:p>
        </p:txBody>
      </p:sp>
      <p:graphicFrame>
        <p:nvGraphicFramePr>
          <p:cNvPr id="9" name="Table 8">
            <a:extLst>
              <a:ext uri="{FF2B5EF4-FFF2-40B4-BE49-F238E27FC236}">
                <a16:creationId xmlns:a16="http://schemas.microsoft.com/office/drawing/2014/main" id="{23D10400-CF11-4992-9935-AF9F4F21958B}"/>
              </a:ext>
            </a:extLst>
          </p:cNvPr>
          <p:cNvGraphicFramePr>
            <a:graphicFrameLocks noGrp="1"/>
          </p:cNvGraphicFramePr>
          <p:nvPr>
            <p:extLst>
              <p:ext uri="{D42A27DB-BD31-4B8C-83A1-F6EECF244321}">
                <p14:modId xmlns:p14="http://schemas.microsoft.com/office/powerpoint/2010/main" val="2808900261"/>
              </p:ext>
            </p:extLst>
          </p:nvPr>
        </p:nvGraphicFramePr>
        <p:xfrm>
          <a:off x="609597" y="4400848"/>
          <a:ext cx="10623296" cy="1309941"/>
        </p:xfrm>
        <a:graphic>
          <a:graphicData uri="http://schemas.openxmlformats.org/drawingml/2006/table">
            <a:tbl>
              <a:tblPr firstRow="1"/>
              <a:tblGrid>
                <a:gridCol w="2655824">
                  <a:extLst>
                    <a:ext uri="{9D8B030D-6E8A-4147-A177-3AD203B41FA5}">
                      <a16:colId xmlns:a16="http://schemas.microsoft.com/office/drawing/2014/main" val="1209912379"/>
                    </a:ext>
                  </a:extLst>
                </a:gridCol>
                <a:gridCol w="2655824">
                  <a:extLst>
                    <a:ext uri="{9D8B030D-6E8A-4147-A177-3AD203B41FA5}">
                      <a16:colId xmlns:a16="http://schemas.microsoft.com/office/drawing/2014/main" val="485952041"/>
                    </a:ext>
                  </a:extLst>
                </a:gridCol>
                <a:gridCol w="2655824">
                  <a:extLst>
                    <a:ext uri="{9D8B030D-6E8A-4147-A177-3AD203B41FA5}">
                      <a16:colId xmlns:a16="http://schemas.microsoft.com/office/drawing/2014/main" val="2094065523"/>
                    </a:ext>
                  </a:extLst>
                </a:gridCol>
                <a:gridCol w="2655824">
                  <a:extLst>
                    <a:ext uri="{9D8B030D-6E8A-4147-A177-3AD203B41FA5}">
                      <a16:colId xmlns:a16="http://schemas.microsoft.com/office/drawing/2014/main" val="181893238"/>
                    </a:ext>
                  </a:extLst>
                </a:gridCol>
              </a:tblGrid>
              <a:tr h="4375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Performance Incentive Levels</a:t>
                      </a:r>
                    </a:p>
                  </a:txBody>
                  <a:tcPr marL="112429" marR="112429" marT="56215" marB="5621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extLst>
                  <a:ext uri="{0D108BD9-81ED-4DB2-BD59-A6C34878D82A}">
                    <a16:rowId xmlns:a16="http://schemas.microsoft.com/office/drawing/2014/main" val="3185020550"/>
                  </a:ext>
                </a:extLst>
              </a:tr>
              <a:tr h="429755">
                <a:tc>
                  <a:txBody>
                    <a:bodyPr/>
                    <a:lstStyle/>
                    <a:p>
                      <a:pPr algn="ctr"/>
                      <a:r>
                        <a:rPr lang="en-US" sz="1900" b="1" dirty="0">
                          <a:latin typeface="Arial"/>
                          <a:cs typeface="Arial"/>
                        </a:rPr>
                        <a:t>Summer,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Summer,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42637">
                <a:tc>
                  <a:txBody>
                    <a:bodyPr/>
                    <a:lstStyle/>
                    <a:p>
                      <a:pPr algn="ctr" fontAlgn="b"/>
                      <a:r>
                        <a:rPr lang="en-US" sz="1900" b="0" i="0" u="none" strike="noStrike" dirty="0">
                          <a:solidFill>
                            <a:schemeClr val="tx1"/>
                          </a:solidFill>
                          <a:effectLst/>
                          <a:latin typeface="Arial"/>
                          <a:cs typeface="Arial"/>
                        </a:rPr>
                        <a:t>$200/kW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$115/kW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$15/kW</a:t>
                      </a:r>
                    </a:p>
                  </a:txBody>
                  <a:tcPr marL="0" marR="0" marT="0" marB="0" anchor="ctr">
                    <a:lnL w="12700" cap="flat" cmpd="sng" algn="ctr">
                      <a:noFill/>
                      <a:prstDash val="sysDot"/>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bl>
          </a:graphicData>
        </a:graphic>
      </p:graphicFrame>
      <p:sp>
        <p:nvSpPr>
          <p:cNvPr id="8" name="TextBox 7">
            <a:extLst>
              <a:ext uri="{FF2B5EF4-FFF2-40B4-BE49-F238E27FC236}">
                <a16:creationId xmlns:a16="http://schemas.microsoft.com/office/drawing/2014/main" id="{AB5122CD-EE80-879B-2991-CB959D06BFB2}"/>
              </a:ext>
            </a:extLst>
          </p:cNvPr>
          <p:cNvSpPr txBox="1"/>
          <p:nvPr/>
        </p:nvSpPr>
        <p:spPr>
          <a:xfrm>
            <a:off x="609594" y="5806163"/>
            <a:ext cx="105213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*Upfront Incentive capped at 50% of total cost</a:t>
            </a:r>
          </a:p>
        </p:txBody>
      </p:sp>
      <p:sp>
        <p:nvSpPr>
          <p:cNvPr id="13" name="TextBox 12">
            <a:extLst>
              <a:ext uri="{FF2B5EF4-FFF2-40B4-BE49-F238E27FC236}">
                <a16:creationId xmlns:a16="http://schemas.microsoft.com/office/drawing/2014/main" id="{66685240-A66D-A7D4-5AA3-9BAF82DCEAAD}"/>
              </a:ext>
            </a:extLst>
          </p:cNvPr>
          <p:cNvSpPr txBox="1"/>
          <p:nvPr/>
        </p:nvSpPr>
        <p:spPr>
          <a:xfrm>
            <a:off x="609062" y="1356128"/>
            <a:ext cx="8907887" cy="415498"/>
          </a:xfrm>
          <a:prstGeom prst="rect">
            <a:avLst/>
          </a:prstGeom>
          <a:solidFill>
            <a:srgbClr val="00B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b="1" dirty="0">
                <a:solidFill>
                  <a:srgbClr val="FFFFFF"/>
                </a:solidFill>
                <a:latin typeface="Arial"/>
                <a:cs typeface="Arial"/>
              </a:rPr>
              <a:t>Upfront Incentive (Installed 2022-2024)* </a:t>
            </a:r>
            <a:endParaRPr lang="en-US" dirty="0"/>
          </a:p>
        </p:txBody>
      </p:sp>
      <p:graphicFrame>
        <p:nvGraphicFramePr>
          <p:cNvPr id="4" name="Table 3">
            <a:extLst>
              <a:ext uri="{FF2B5EF4-FFF2-40B4-BE49-F238E27FC236}">
                <a16:creationId xmlns:a16="http://schemas.microsoft.com/office/drawing/2014/main" id="{F504E3C5-4B83-DE1F-5F71-7FCD4E42B1F5}"/>
              </a:ext>
            </a:extLst>
          </p:cNvPr>
          <p:cNvGraphicFramePr>
            <a:graphicFrameLocks noGrp="1"/>
          </p:cNvGraphicFramePr>
          <p:nvPr>
            <p:extLst>
              <p:ext uri="{D42A27DB-BD31-4B8C-83A1-F6EECF244321}">
                <p14:modId xmlns:p14="http://schemas.microsoft.com/office/powerpoint/2010/main" val="2497999006"/>
              </p:ext>
            </p:extLst>
          </p:nvPr>
        </p:nvGraphicFramePr>
        <p:xfrm>
          <a:off x="609594" y="1245580"/>
          <a:ext cx="10607048" cy="2732091"/>
        </p:xfrm>
        <a:graphic>
          <a:graphicData uri="http://schemas.openxmlformats.org/drawingml/2006/table">
            <a:tbl>
              <a:tblPr firstRow="1"/>
              <a:tblGrid>
                <a:gridCol w="2092663">
                  <a:extLst>
                    <a:ext uri="{9D8B030D-6E8A-4147-A177-3AD203B41FA5}">
                      <a16:colId xmlns:a16="http://schemas.microsoft.com/office/drawing/2014/main" val="1225308881"/>
                    </a:ext>
                  </a:extLst>
                </a:gridCol>
                <a:gridCol w="2686307">
                  <a:extLst>
                    <a:ext uri="{9D8B030D-6E8A-4147-A177-3AD203B41FA5}">
                      <a16:colId xmlns:a16="http://schemas.microsoft.com/office/drawing/2014/main" val="1209912379"/>
                    </a:ext>
                  </a:extLst>
                </a:gridCol>
                <a:gridCol w="2914039">
                  <a:extLst>
                    <a:ext uri="{9D8B030D-6E8A-4147-A177-3AD203B41FA5}">
                      <a16:colId xmlns:a16="http://schemas.microsoft.com/office/drawing/2014/main" val="485952041"/>
                    </a:ext>
                  </a:extLst>
                </a:gridCol>
                <a:gridCol w="2914039">
                  <a:extLst>
                    <a:ext uri="{9D8B030D-6E8A-4147-A177-3AD203B41FA5}">
                      <a16:colId xmlns:a16="http://schemas.microsoft.com/office/drawing/2014/main" val="2979046312"/>
                    </a:ext>
                  </a:extLst>
                </a:gridCol>
              </a:tblGrid>
              <a:tr h="4470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Upfront Incentive Levels</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extLst>
                  <a:ext uri="{0D108BD9-81ED-4DB2-BD59-A6C34878D82A}">
                    <a16:rowId xmlns:a16="http://schemas.microsoft.com/office/drawing/2014/main" val="686365276"/>
                  </a:ext>
                </a:extLst>
              </a:tr>
              <a:tr h="701040">
                <a:tc>
                  <a:txBody>
                    <a:bodyPr/>
                    <a:lstStyle/>
                    <a:p>
                      <a:pPr lvl="0" algn="ctr">
                        <a:buNone/>
                      </a:pPr>
                      <a:r>
                        <a:rPr lang="en-US" sz="1900" b="1" dirty="0">
                          <a:latin typeface="Arial"/>
                          <a:cs typeface="Arial"/>
                        </a:rPr>
                        <a:t>Customer Class</a:t>
                      </a:r>
                      <a:endParaRPr lang="en-US" dirty="0"/>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Small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lvl="0" algn="ctr">
                        <a:buNone/>
                      </a:pPr>
                      <a:r>
                        <a:rPr lang="en-US" sz="1900" b="1" dirty="0">
                          <a:latin typeface="Arial"/>
                          <a:cs typeface="Arial"/>
                        </a:rPr>
                        <a:t>Medium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lvl="0" algn="ctr">
                        <a:buNone/>
                      </a:pPr>
                      <a:r>
                        <a:rPr lang="en-US" sz="1900" b="1" dirty="0">
                          <a:latin typeface="Arial"/>
                          <a:cs typeface="Arial"/>
                        </a:rPr>
                        <a:t>Large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25771">
                <a:tc>
                  <a:txBody>
                    <a:bodyPr/>
                    <a:lstStyle/>
                    <a:p>
                      <a:pPr lvl="0" algn="ctr">
                        <a:buNone/>
                      </a:pPr>
                      <a:r>
                        <a:rPr lang="en-US" sz="1500" i="1" dirty="0">
                          <a:latin typeface="Arial"/>
                          <a:cs typeface="Arial"/>
                        </a:rPr>
                        <a:t>Peak Demand</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&lt;200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200-500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&gt;500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30158029"/>
                  </a:ext>
                </a:extLst>
              </a:tr>
              <a:tr h="459301">
                <a:tc>
                  <a:txBody>
                    <a:bodyPr/>
                    <a:lstStyle/>
                    <a:p>
                      <a:pPr marL="0" algn="ctr" rtl="0" eaLnBrk="1" fontAlgn="b" latinLnBrk="0" hangingPunct="1"/>
                      <a:r>
                        <a:rPr lang="en-US" sz="1900" kern="1200" dirty="0">
                          <a:solidFill>
                            <a:schemeClr val="dk1"/>
                          </a:solidFill>
                          <a:latin typeface="Arial"/>
                          <a:ea typeface="+mn-ea"/>
                          <a:cs typeface="Arial"/>
                        </a:rPr>
                        <a:t>Tranche 3</a:t>
                      </a:r>
                    </a:p>
                    <a:p>
                      <a:pPr marL="0" algn="ctr" rtl="0" eaLnBrk="1" fontAlgn="b" latinLnBrk="0" hangingPunct="1"/>
                      <a:r>
                        <a:rPr lang="en-US" sz="1900" kern="1200" dirty="0">
                          <a:solidFill>
                            <a:schemeClr val="dk1"/>
                          </a:solidFill>
                          <a:latin typeface="Arial"/>
                          <a:ea typeface="+mn-ea"/>
                          <a:cs typeface="Arial"/>
                        </a:rPr>
                        <a:t>Step 1 (0-50 MW)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$182/kWh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$159.25/kWh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$91.00/kWh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r h="459300">
                <a:tc>
                  <a:txBody>
                    <a:bodyPr/>
                    <a:lstStyle/>
                    <a:p>
                      <a:pPr marL="0" lvl="0" algn="ctr">
                        <a:buNone/>
                      </a:pPr>
                      <a:r>
                        <a:rPr lang="en-US" sz="1900" kern="1200" dirty="0">
                          <a:solidFill>
                            <a:schemeClr val="dk1"/>
                          </a:solidFill>
                          <a:latin typeface="Arial"/>
                          <a:ea typeface="+mn-ea"/>
                          <a:cs typeface="Arial"/>
                        </a:rPr>
                        <a:t> Priority Customer Adder</a:t>
                      </a: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buNone/>
                      </a:pPr>
                      <a:r>
                        <a:rPr lang="en-US" sz="1900" b="0" i="0" u="none" strike="noStrike" dirty="0">
                          <a:solidFill>
                            <a:schemeClr val="tx1"/>
                          </a:solidFill>
                          <a:effectLst/>
                          <a:latin typeface="Arial"/>
                          <a:cs typeface="Arial"/>
                        </a:rPr>
                        <a:t>+25%</a:t>
                      </a: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lnSpc>
                          <a:spcPct val="100000"/>
                        </a:lnSpc>
                        <a:spcBef>
                          <a:spcPts val="0"/>
                        </a:spcBef>
                        <a:spcAft>
                          <a:spcPts val="0"/>
                        </a:spcAft>
                        <a:buNone/>
                      </a:pPr>
                      <a:r>
                        <a:rPr lang="en-US" sz="1900" b="0" i="0" u="none" strike="noStrike" noProof="0" dirty="0">
                          <a:solidFill>
                            <a:schemeClr val="tx1"/>
                          </a:solidFill>
                          <a:effectLst/>
                          <a:latin typeface="Arial"/>
                        </a:rPr>
                        <a:t>+25%</a:t>
                      </a:r>
                      <a:endParaRPr lang="en-US" sz="1900" b="0" i="0" u="none" strike="noStrike" noProof="0" dirty="0">
                        <a:solidFill>
                          <a:srgbClr val="000000"/>
                        </a:solidFill>
                        <a:effectLst/>
                        <a:latin typeface="Arial"/>
                      </a:endParaRP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lnSpc>
                          <a:spcPct val="100000"/>
                        </a:lnSpc>
                        <a:spcBef>
                          <a:spcPts val="0"/>
                        </a:spcBef>
                        <a:spcAft>
                          <a:spcPts val="0"/>
                        </a:spcAft>
                        <a:buNone/>
                      </a:pPr>
                      <a:r>
                        <a:rPr lang="en-US" sz="1900" b="0" i="0" u="none" strike="noStrike" noProof="0" dirty="0">
                          <a:solidFill>
                            <a:schemeClr val="tx1"/>
                          </a:solidFill>
                          <a:effectLst/>
                          <a:latin typeface="Arial"/>
                        </a:rPr>
                        <a:t>+25%</a:t>
                      </a:r>
                      <a:endParaRPr lang="en-US" sz="1900" b="0" i="0" u="none" strike="noStrike" noProof="0" dirty="0">
                        <a:solidFill>
                          <a:srgbClr val="000000"/>
                        </a:solidFill>
                        <a:effectLst/>
                        <a:latin typeface="Arial"/>
                      </a:endParaRP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extLst>
                  <a:ext uri="{0D108BD9-81ED-4DB2-BD59-A6C34878D82A}">
                    <a16:rowId xmlns:a16="http://schemas.microsoft.com/office/drawing/2014/main" val="2507696493"/>
                  </a:ext>
                </a:extLst>
              </a:tr>
            </a:tbl>
          </a:graphicData>
        </a:graphic>
      </p:graphicFrame>
    </p:spTree>
    <p:extLst>
      <p:ext uri="{BB962C8B-B14F-4D97-AF65-F5344CB8AC3E}">
        <p14:creationId xmlns:p14="http://schemas.microsoft.com/office/powerpoint/2010/main" val="131468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b="1" dirty="0">
                <a:solidFill>
                  <a:srgbClr val="00B050"/>
                </a:solidFill>
                <a:latin typeface="Arial" panose="020B0604020202020204" pitchFamily="34" charset="0"/>
                <a:cs typeface="Arial" panose="020B0604020202020204" pitchFamily="34" charset="0"/>
              </a:rPr>
              <a:t>Approved Technology</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11</a:t>
            </a:fld>
            <a:endParaRPr lang="en-US"/>
          </a:p>
        </p:txBody>
      </p:sp>
      <p:sp>
        <p:nvSpPr>
          <p:cNvPr id="13" name="TextBox 12">
            <a:extLst>
              <a:ext uri="{FF2B5EF4-FFF2-40B4-BE49-F238E27FC236}">
                <a16:creationId xmlns:a16="http://schemas.microsoft.com/office/drawing/2014/main" id="{5DD7034C-6895-5B14-15F0-3D5FD7332048}"/>
              </a:ext>
            </a:extLst>
          </p:cNvPr>
          <p:cNvSpPr txBox="1"/>
          <p:nvPr/>
        </p:nvSpPr>
        <p:spPr>
          <a:xfrm>
            <a:off x="838200" y="2358452"/>
            <a:ext cx="6027891" cy="3885881"/>
          </a:xfrm>
          <a:prstGeom prst="rect">
            <a:avLst/>
          </a:prstGeom>
          <a:noFill/>
        </p:spPr>
        <p:txBody>
          <a:bodyPr wrap="square" lIns="91440" tIns="45720" rIns="91440" bIns="45720" numCol="2" rtlCol="0" anchor="t">
            <a:spAutoFit/>
          </a:bodyPr>
          <a:lstStyle/>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Residential BESS OEMs:</a:t>
            </a:r>
          </a:p>
          <a:p>
            <a:pPr marL="228600" indent="-228600">
              <a:buFontTx/>
              <a:buAutoNum type="arabicPeriod"/>
            </a:pPr>
            <a:r>
              <a:rPr lang="en-US" sz="1200" dirty="0">
                <a:latin typeface="Arial" panose="020B0604020202020204" pitchFamily="34" charset="0"/>
                <a:cs typeface="Arial" panose="020B0604020202020204" pitchFamily="34" charset="0"/>
              </a:rPr>
              <a:t>Cadenza Innovation</a:t>
            </a:r>
          </a:p>
          <a:p>
            <a:pPr marL="228600" indent="-228600">
              <a:buFontTx/>
              <a:buAutoNum type="arabicPeriod"/>
            </a:pPr>
            <a:r>
              <a:rPr lang="en-US" sz="1200" dirty="0" err="1">
                <a:latin typeface="Arial" panose="020B0604020202020204" pitchFamily="34" charset="0"/>
                <a:cs typeface="Arial" panose="020B0604020202020204" pitchFamily="34" charset="0"/>
              </a:rPr>
              <a:t>EndurEnergy</a:t>
            </a:r>
            <a:endParaRPr lang="en-US" sz="1200" dirty="0">
              <a:latin typeface="Arial" panose="020B0604020202020204" pitchFamily="34" charset="0"/>
              <a:cs typeface="Arial" panose="020B0604020202020204" pitchFamily="34" charset="0"/>
            </a:endParaRPr>
          </a:p>
          <a:p>
            <a:pPr marL="228600" indent="-228600">
              <a:buFontTx/>
              <a:buAutoNum type="arabicPeriod"/>
            </a:pPr>
            <a:r>
              <a:rPr lang="en-US" sz="1200" dirty="0">
                <a:latin typeface="Arial" panose="020B0604020202020204" pitchFamily="34" charset="0"/>
                <a:cs typeface="Arial" panose="020B0604020202020204" pitchFamily="34" charset="0"/>
              </a:rPr>
              <a:t>Enphase</a:t>
            </a:r>
          </a:p>
          <a:p>
            <a:pPr marL="228600" indent="-228600">
              <a:buAutoNum type="arabicPeriod"/>
            </a:pPr>
            <a:r>
              <a:rPr lang="en-US" sz="1200" dirty="0">
                <a:latin typeface="Arial" panose="020B0604020202020204" pitchFamily="34" charset="0"/>
                <a:cs typeface="Arial" panose="020B0604020202020204" pitchFamily="34" charset="0"/>
              </a:rPr>
              <a:t>Fortress Power</a:t>
            </a:r>
          </a:p>
          <a:p>
            <a:pPr marL="228600" indent="-228600">
              <a:buAutoNum type="arabicPeriod"/>
            </a:pPr>
            <a:r>
              <a:rPr lang="en-US" sz="1200" dirty="0" err="1">
                <a:latin typeface="Arial" panose="020B0604020202020204" pitchFamily="34" charset="0"/>
                <a:cs typeface="Arial" panose="020B0604020202020204" pitchFamily="34" charset="0"/>
              </a:rPr>
              <a:t>FranklinWH</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Generac </a:t>
            </a:r>
            <a:r>
              <a:rPr lang="en-US" sz="1200" dirty="0" err="1">
                <a:latin typeface="Arial" panose="020B0604020202020204" pitchFamily="34" charset="0"/>
                <a:cs typeface="Arial" panose="020B0604020202020204" pitchFamily="34" charset="0"/>
              </a:rPr>
              <a:t>PWRcell</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err="1">
                <a:latin typeface="Arial"/>
                <a:cs typeface="Arial"/>
              </a:rPr>
              <a:t>Homegrid</a:t>
            </a:r>
            <a:r>
              <a:rPr lang="en-US" sz="1200" dirty="0">
                <a:latin typeface="Arial"/>
                <a:cs typeface="Arial"/>
              </a:rPr>
              <a:t> Energy</a:t>
            </a:r>
          </a:p>
          <a:p>
            <a:pPr marL="228600" indent="-228600">
              <a:buAutoNum type="arabicPeriod"/>
            </a:pPr>
            <a:r>
              <a:rPr lang="en-US" sz="1200" dirty="0">
                <a:latin typeface="Arial"/>
                <a:cs typeface="Arial"/>
              </a:rPr>
              <a:t>Panasonic Corporation</a:t>
            </a:r>
          </a:p>
          <a:p>
            <a:pPr marL="228600" indent="-228600">
              <a:buAutoNum type="arabicPeriod"/>
            </a:pPr>
            <a:r>
              <a:rPr lang="en-US" sz="1200" dirty="0" err="1">
                <a:latin typeface="Arial"/>
                <a:cs typeface="Arial"/>
              </a:rPr>
              <a:t>PylonTech</a:t>
            </a:r>
            <a:r>
              <a:rPr lang="en-US" sz="1200" dirty="0">
                <a:latin typeface="Arial"/>
                <a:cs typeface="Arial"/>
              </a:rPr>
              <a:t> + Sol-Ark 5k/15k inverters</a:t>
            </a:r>
          </a:p>
          <a:p>
            <a:pPr marL="228600" indent="-228600">
              <a:buAutoNum type="arabicPeriod"/>
            </a:pPr>
            <a:r>
              <a:rPr lang="en-US" sz="1200" dirty="0" err="1">
                <a:latin typeface="Arial"/>
                <a:cs typeface="Arial"/>
              </a:rPr>
              <a:t>Qcells</a:t>
            </a:r>
            <a:endParaRPr lang="en-US" sz="1200" dirty="0">
              <a:latin typeface="Arial"/>
              <a:cs typeface="Arial"/>
            </a:endParaRPr>
          </a:p>
          <a:p>
            <a:pPr marL="228600" indent="-228600">
              <a:buAutoNum type="arabicPeriod"/>
            </a:pPr>
            <a:r>
              <a:rPr lang="en-US" sz="1200" b="1" dirty="0">
                <a:latin typeface="Arial"/>
                <a:cs typeface="Arial"/>
              </a:rPr>
              <a:t>SolarEdge</a:t>
            </a:r>
          </a:p>
          <a:p>
            <a:pPr marL="228600" indent="-228600">
              <a:buAutoNum type="arabicPeriod"/>
            </a:pPr>
            <a:r>
              <a:rPr lang="en-US" sz="1200" dirty="0" err="1">
                <a:latin typeface="Arial"/>
                <a:cs typeface="Arial"/>
              </a:rPr>
              <a:t>StackRack</a:t>
            </a:r>
            <a:r>
              <a:rPr lang="en-US" sz="1200" dirty="0">
                <a:latin typeface="Arial"/>
                <a:cs typeface="Arial"/>
              </a:rPr>
              <a:t> + Sol-Ark 12k/15k inverters</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a:cs typeface="Arial"/>
              </a:rPr>
              <a:t>Tesla </a:t>
            </a:r>
            <a:r>
              <a:rPr lang="en-US" sz="1100" dirty="0">
                <a:latin typeface="Arial"/>
                <a:cs typeface="Arial"/>
              </a:rPr>
              <a:t>*(Tesla Powerwall 2, Powerwall +, Powerwall 3 can only enroll in Active Dispatch and are not eligible for the Upfront Incentive through Passive Dispatch.)</a:t>
            </a:r>
            <a:endParaRPr lang="en-US"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C&amp;I BESS OEMs:</a:t>
            </a:r>
          </a:p>
          <a:p>
            <a:pPr marL="228600" indent="-228600">
              <a:buAutoNum type="arabicPeriod"/>
            </a:pPr>
            <a:r>
              <a:rPr lang="en-US" sz="1200" dirty="0">
                <a:latin typeface="Arial" panose="020B0604020202020204" pitchFamily="34" charset="0"/>
                <a:cs typeface="Arial" panose="020B0604020202020204" pitchFamily="34" charset="0"/>
              </a:rPr>
              <a:t>BYD Energy Storage</a:t>
            </a:r>
          </a:p>
          <a:p>
            <a:pPr marL="228600" indent="-228600">
              <a:buAutoNum type="arabicPeriod"/>
            </a:pPr>
            <a:r>
              <a:rPr lang="en-US" sz="1200" dirty="0">
                <a:latin typeface="Arial" panose="020B0604020202020204" pitchFamily="34" charset="0"/>
                <a:cs typeface="Arial" panose="020B0604020202020204" pitchFamily="34" charset="0"/>
              </a:rPr>
              <a:t>Cadenza Innovation</a:t>
            </a:r>
          </a:p>
          <a:p>
            <a:pPr marL="228600" indent="-228600">
              <a:buAutoNum type="arabicPeriod"/>
            </a:pPr>
            <a:r>
              <a:rPr lang="en-US" sz="1200" dirty="0">
                <a:latin typeface="Arial" panose="020B0604020202020204" pitchFamily="34" charset="0"/>
                <a:cs typeface="Arial" panose="020B0604020202020204" pitchFamily="34" charset="0"/>
              </a:rPr>
              <a:t>Caterpillar Inc.</a:t>
            </a:r>
          </a:p>
          <a:p>
            <a:pPr marL="228600" indent="-228600">
              <a:buAutoNum type="arabicPeriod"/>
            </a:pPr>
            <a:r>
              <a:rPr lang="en-US" sz="1200" dirty="0">
                <a:latin typeface="Arial" panose="020B0604020202020204" pitchFamily="34" charset="0"/>
                <a:cs typeface="Arial" panose="020B0604020202020204" pitchFamily="34" charset="0"/>
              </a:rPr>
              <a:t>Canadian Solar</a:t>
            </a:r>
          </a:p>
          <a:p>
            <a:pPr marL="228600" indent="-228600">
              <a:buFontTx/>
              <a:buAutoNum type="arabicPeriod"/>
            </a:pPr>
            <a:r>
              <a:rPr lang="en-US" sz="1200" dirty="0">
                <a:latin typeface="Arial" panose="020B0604020202020204" pitchFamily="34" charset="0"/>
                <a:cs typeface="Arial" panose="020B0604020202020204" pitchFamily="34" charset="0"/>
              </a:rPr>
              <a:t>ELM </a:t>
            </a:r>
            <a:r>
              <a:rPr lang="en-US" sz="1200" dirty="0" err="1">
                <a:latin typeface="Arial" panose="020B0604020202020204" pitchFamily="34" charset="0"/>
                <a:cs typeface="Arial" panose="020B0604020202020204" pitchFamily="34" charset="0"/>
              </a:rPr>
              <a:t>Fieldsight</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Generac Power Systems</a:t>
            </a:r>
          </a:p>
          <a:p>
            <a:pPr marL="228600" indent="-228600">
              <a:buAutoNum type="arabicPeriod"/>
            </a:pPr>
            <a:r>
              <a:rPr lang="en-US" sz="1200" dirty="0">
                <a:latin typeface="Arial" panose="020B0604020202020204" pitchFamily="34" charset="0"/>
                <a:cs typeface="Arial" panose="020B0604020202020204" pitchFamily="34" charset="0"/>
              </a:rPr>
              <a:t>Milton CAT</a:t>
            </a:r>
          </a:p>
          <a:p>
            <a:pPr marL="228600" indent="-228600">
              <a:buAutoNum type="arabicPeriod"/>
            </a:pPr>
            <a:r>
              <a:rPr lang="en-US" sz="1200" dirty="0" err="1">
                <a:latin typeface="Arial" panose="020B0604020202020204" pitchFamily="34" charset="0"/>
                <a:cs typeface="Arial" panose="020B0604020202020204" pitchFamily="34" charset="0"/>
              </a:rPr>
              <a:t>Relyion</a:t>
            </a:r>
            <a:r>
              <a:rPr lang="en-US" sz="1200" dirty="0">
                <a:latin typeface="Arial" panose="020B0604020202020204" pitchFamily="34" charset="0"/>
                <a:cs typeface="Arial" panose="020B0604020202020204" pitchFamily="34" charset="0"/>
              </a:rPr>
              <a:t> Energy</a:t>
            </a:r>
          </a:p>
          <a:p>
            <a:pPr marL="228600" indent="-228600">
              <a:buFontTx/>
              <a:buAutoNum type="arabicPeriod"/>
            </a:pPr>
            <a:r>
              <a:rPr lang="en-US" sz="1200" dirty="0" err="1">
                <a:latin typeface="Arial" panose="020B0604020202020204" pitchFamily="34" charset="0"/>
                <a:cs typeface="Arial" panose="020B0604020202020204" pitchFamily="34" charset="0"/>
              </a:rPr>
              <a:t>Socomec</a:t>
            </a:r>
            <a:endParaRPr lang="en-US" sz="1200" dirty="0">
              <a:latin typeface="Arial" panose="020B0604020202020204" pitchFamily="34" charset="0"/>
              <a:cs typeface="Arial" panose="020B0604020202020204" pitchFamily="34" charset="0"/>
            </a:endParaRPr>
          </a:p>
          <a:p>
            <a:pPr marL="228600" indent="-228600">
              <a:buFontTx/>
              <a:buAutoNum type="arabicPeriod"/>
            </a:pPr>
            <a:r>
              <a:rPr lang="en-US" sz="1200" dirty="0">
                <a:latin typeface="Arial" panose="020B0604020202020204" pitchFamily="34" charset="0"/>
                <a:cs typeface="Arial" panose="020B0604020202020204" pitchFamily="34" charset="0"/>
              </a:rPr>
              <a:t>Tesla (Megapack 2 only)</a:t>
            </a:r>
            <a:endParaRPr lang="en-US" sz="1200" dirty="0">
              <a:latin typeface="Arial"/>
              <a:cs typeface="Arial"/>
            </a:endParaRPr>
          </a:p>
          <a:p>
            <a:endParaRPr lang="en-US" sz="1200" dirty="0">
              <a:latin typeface="Arial"/>
              <a:cs typeface="Arial"/>
            </a:endParaRPr>
          </a:p>
        </p:txBody>
      </p:sp>
      <p:pic>
        <p:nvPicPr>
          <p:cNvPr id="3" name="Picture 2">
            <a:extLst>
              <a:ext uri="{FF2B5EF4-FFF2-40B4-BE49-F238E27FC236}">
                <a16:creationId xmlns:a16="http://schemas.microsoft.com/office/drawing/2014/main" id="{4A322793-8E81-5357-96E2-AA7D63CA7B5D}"/>
              </a:ext>
            </a:extLst>
          </p:cNvPr>
          <p:cNvPicPr>
            <a:picLocks noChangeAspect="1"/>
          </p:cNvPicPr>
          <p:nvPr/>
        </p:nvPicPr>
        <p:blipFill rotWithShape="1">
          <a:blip r:embed="rId3"/>
          <a:srcRect l="23299" t="29954"/>
          <a:stretch/>
        </p:blipFill>
        <p:spPr>
          <a:xfrm>
            <a:off x="6096000" y="1372455"/>
            <a:ext cx="5581650" cy="2928937"/>
          </a:xfrm>
          <a:prstGeom prst="rect">
            <a:avLst/>
          </a:prstGeom>
        </p:spPr>
      </p:pic>
      <p:sp>
        <p:nvSpPr>
          <p:cNvPr id="6" name="TextBox 5">
            <a:extLst>
              <a:ext uri="{FF2B5EF4-FFF2-40B4-BE49-F238E27FC236}">
                <a16:creationId xmlns:a16="http://schemas.microsoft.com/office/drawing/2014/main" id="{2B441585-1A8E-2284-495F-12CAAD0BFD0F}"/>
              </a:ext>
            </a:extLst>
          </p:cNvPr>
          <p:cNvSpPr txBox="1"/>
          <p:nvPr/>
        </p:nvSpPr>
        <p:spPr>
          <a:xfrm>
            <a:off x="1894523" y="2039700"/>
            <a:ext cx="2791777" cy="369332"/>
          </a:xfrm>
          <a:prstGeom prst="rect">
            <a:avLst/>
          </a:prstGeom>
          <a:noFill/>
        </p:spPr>
        <p:txBody>
          <a:bodyPr wrap="square">
            <a:spAutoFit/>
          </a:bodyPr>
          <a:lstStyle/>
          <a:p>
            <a:r>
              <a:rPr lang="en-US" b="1" dirty="0">
                <a:latin typeface="Arial"/>
                <a:cs typeface="Arial"/>
                <a:hlinkClick r:id="rId4"/>
              </a:rPr>
              <a:t>Eligible Equipment List</a:t>
            </a:r>
            <a:r>
              <a:rPr lang="en-US" b="1" dirty="0">
                <a:latin typeface="Arial"/>
                <a:cs typeface="Arial"/>
              </a:rPr>
              <a:t> </a:t>
            </a:r>
            <a:endParaRPr lang="en-US"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7643B7-7A4F-03B8-5909-647DB4809112}"/>
              </a:ext>
            </a:extLst>
          </p:cNvPr>
          <p:cNvSpPr txBox="1"/>
          <p:nvPr/>
        </p:nvSpPr>
        <p:spPr>
          <a:xfrm>
            <a:off x="6995160" y="4709159"/>
            <a:ext cx="3977640" cy="461665"/>
          </a:xfrm>
          <a:prstGeom prst="rect">
            <a:avLst/>
          </a:prstGeom>
          <a:noFill/>
        </p:spPr>
        <p:txBody>
          <a:bodyPr wrap="square" rtlCol="0">
            <a:spAutoFit/>
          </a:bodyPr>
          <a:lstStyle/>
          <a:p>
            <a:r>
              <a:rPr lang="en-US" sz="2400" b="1" dirty="0">
                <a:hlinkClick r:id="rId5"/>
              </a:rPr>
              <a:t>New Technology Application</a:t>
            </a:r>
            <a:endParaRPr lang="en-US" sz="2400" b="1" dirty="0"/>
          </a:p>
        </p:txBody>
      </p:sp>
    </p:spTree>
    <p:extLst>
      <p:ext uri="{BB962C8B-B14F-4D97-AF65-F5344CB8AC3E}">
        <p14:creationId xmlns:p14="http://schemas.microsoft.com/office/powerpoint/2010/main" val="325005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F2C-0D65-F013-415E-D4FE3F286DA6}"/>
              </a:ext>
            </a:extLst>
          </p:cNvPr>
          <p:cNvSpPr>
            <a:spLocks noGrp="1"/>
          </p:cNvSpPr>
          <p:nvPr>
            <p:ph type="title"/>
          </p:nvPr>
        </p:nvSpPr>
        <p:spPr>
          <a:xfrm>
            <a:off x="562992" y="267471"/>
            <a:ext cx="10515600" cy="1325563"/>
          </a:xfrm>
        </p:spPr>
        <p:txBody>
          <a:bodyPr>
            <a:normAutofit/>
          </a:bodyPr>
          <a:lstStyle/>
          <a:p>
            <a:r>
              <a:rPr lang="en-US" b="1" dirty="0">
                <a:solidFill>
                  <a:srgbClr val="00B050"/>
                </a:solidFill>
                <a:latin typeface="Arial" panose="020B0604020202020204" pitchFamily="34" charset="0"/>
                <a:cs typeface="Arial" panose="020B0604020202020204" pitchFamily="34" charset="0"/>
              </a:rPr>
              <a:t>Website Walkthrough</a:t>
            </a:r>
          </a:p>
        </p:txBody>
      </p:sp>
      <p:pic>
        <p:nvPicPr>
          <p:cNvPr id="5" name="Picture 4">
            <a:extLst>
              <a:ext uri="{FF2B5EF4-FFF2-40B4-BE49-F238E27FC236}">
                <a16:creationId xmlns:a16="http://schemas.microsoft.com/office/drawing/2014/main" id="{336D39D8-64F5-B945-48BA-D232D8D85472}"/>
              </a:ext>
            </a:extLst>
          </p:cNvPr>
          <p:cNvPicPr>
            <a:picLocks noChangeAspect="1"/>
          </p:cNvPicPr>
          <p:nvPr/>
        </p:nvPicPr>
        <p:blipFill>
          <a:blip r:embed="rId3"/>
          <a:stretch>
            <a:fillRect/>
          </a:stretch>
        </p:blipFill>
        <p:spPr>
          <a:xfrm>
            <a:off x="0" y="1454050"/>
            <a:ext cx="12192000" cy="5403950"/>
          </a:xfrm>
          <a:prstGeom prst="rect">
            <a:avLst/>
          </a:prstGeom>
        </p:spPr>
      </p:pic>
      <p:sp>
        <p:nvSpPr>
          <p:cNvPr id="3" name="Oval 2">
            <a:extLst>
              <a:ext uri="{FF2B5EF4-FFF2-40B4-BE49-F238E27FC236}">
                <a16:creationId xmlns:a16="http://schemas.microsoft.com/office/drawing/2014/main" id="{FED9A821-5CB4-1FAA-9C67-B0532463264C}"/>
              </a:ext>
            </a:extLst>
          </p:cNvPr>
          <p:cNvSpPr/>
          <p:nvPr/>
        </p:nvSpPr>
        <p:spPr>
          <a:xfrm>
            <a:off x="8820205" y="1572658"/>
            <a:ext cx="992697" cy="45440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02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p:txBody>
          <a:bodyPr/>
          <a:lstStyle/>
          <a:p>
            <a:r>
              <a:rPr lang="en-US" dirty="0">
                <a:latin typeface="Arial"/>
                <a:cs typeface="Arial"/>
              </a:rPr>
              <a:t>Incentive Reservations &amp; Estimates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56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2F83AC-720E-AAFF-E0A3-95EA735ECF14}"/>
              </a:ext>
            </a:extLst>
          </p:cNvPr>
          <p:cNvSpPr>
            <a:spLocks noGrp="1"/>
          </p:cNvSpPr>
          <p:nvPr>
            <p:ph type="sldNum" sz="quarter" idx="12"/>
          </p:nvPr>
        </p:nvSpPr>
        <p:spPr/>
        <p:txBody>
          <a:bodyPr/>
          <a:lstStyle/>
          <a:p>
            <a:fld id="{C8D2D1EF-3C94-4471-A175-8C9FBA0A255E}" type="slidenum">
              <a:rPr lang="en-US" smtClean="0"/>
              <a:t>14</a:t>
            </a:fld>
            <a:endParaRPr lang="en-US"/>
          </a:p>
        </p:txBody>
      </p:sp>
      <p:sp>
        <p:nvSpPr>
          <p:cNvPr id="6" name="Title 5">
            <a:extLst>
              <a:ext uri="{FF2B5EF4-FFF2-40B4-BE49-F238E27FC236}">
                <a16:creationId xmlns:a16="http://schemas.microsoft.com/office/drawing/2014/main" id="{1A3E54D7-07C1-C416-985C-B894BE918208}"/>
              </a:ext>
            </a:extLst>
          </p:cNvPr>
          <p:cNvSpPr>
            <a:spLocks noGrp="1"/>
          </p:cNvSpPr>
          <p:nvPr>
            <p:ph type="title"/>
          </p:nvPr>
        </p:nvSpPr>
        <p:spPr>
          <a:xfrm>
            <a:off x="838200" y="30749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Incentive Calculator</a:t>
            </a:r>
            <a:endParaRPr lang="en-US" sz="8800" b="1" dirty="0"/>
          </a:p>
        </p:txBody>
      </p:sp>
      <p:pic>
        <p:nvPicPr>
          <p:cNvPr id="3" name="Picture 2" descr="A screenshot of a calculator&#10;&#10;Description automatically generated">
            <a:extLst>
              <a:ext uri="{FF2B5EF4-FFF2-40B4-BE49-F238E27FC236}">
                <a16:creationId xmlns:a16="http://schemas.microsoft.com/office/drawing/2014/main" id="{BEA66778-9090-C1E2-5C70-1B431B8818E1}"/>
              </a:ext>
            </a:extLst>
          </p:cNvPr>
          <p:cNvPicPr>
            <a:picLocks noChangeAspect="1"/>
          </p:cNvPicPr>
          <p:nvPr/>
        </p:nvPicPr>
        <p:blipFill>
          <a:blip r:embed="rId3"/>
          <a:stretch>
            <a:fillRect/>
          </a:stretch>
        </p:blipFill>
        <p:spPr>
          <a:xfrm>
            <a:off x="5518953" y="1473505"/>
            <a:ext cx="5834847" cy="4504289"/>
          </a:xfrm>
          <a:prstGeom prst="rect">
            <a:avLst/>
          </a:prstGeom>
        </p:spPr>
      </p:pic>
      <p:sp>
        <p:nvSpPr>
          <p:cNvPr id="2" name="TextBox 1">
            <a:extLst>
              <a:ext uri="{FF2B5EF4-FFF2-40B4-BE49-F238E27FC236}">
                <a16:creationId xmlns:a16="http://schemas.microsoft.com/office/drawing/2014/main" id="{285CED3D-3B35-E4A5-07DD-5BA06B90AB87}"/>
              </a:ext>
            </a:extLst>
          </p:cNvPr>
          <p:cNvSpPr txBox="1"/>
          <p:nvPr/>
        </p:nvSpPr>
        <p:spPr>
          <a:xfrm>
            <a:off x="838200" y="1746913"/>
            <a:ext cx="4375245"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New version to be posted to </a:t>
            </a:r>
            <a:r>
              <a:rPr lang="en-US" sz="2400" dirty="0">
                <a:latin typeface="Arial" panose="020B0604020202020204" pitchFamily="34" charset="0"/>
                <a:cs typeface="Arial" panose="020B0604020202020204" pitchFamily="34" charset="0"/>
                <a:hlinkClick r:id="rId4"/>
              </a:rPr>
              <a:t>Contractor Resources </a:t>
            </a:r>
            <a:r>
              <a:rPr lang="en-US" sz="2400" dirty="0">
                <a:latin typeface="Arial" panose="020B0604020202020204" pitchFamily="34" charset="0"/>
                <a:cs typeface="Arial" panose="020B0604020202020204" pitchFamily="34" charset="0"/>
              </a:rPr>
              <a:t>page soon!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More user friendly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Guidance Warnings for system sizing</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Future incentive steps included for C&amp;I</a:t>
            </a:r>
          </a:p>
        </p:txBody>
      </p:sp>
    </p:spTree>
    <p:extLst>
      <p:ext uri="{BB962C8B-B14F-4D97-AF65-F5344CB8AC3E}">
        <p14:creationId xmlns:p14="http://schemas.microsoft.com/office/powerpoint/2010/main" val="40377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2F83AC-720E-AAFF-E0A3-95EA735ECF14}"/>
              </a:ext>
            </a:extLst>
          </p:cNvPr>
          <p:cNvSpPr>
            <a:spLocks noGrp="1"/>
          </p:cNvSpPr>
          <p:nvPr>
            <p:ph type="sldNum" sz="quarter" idx="12"/>
          </p:nvPr>
        </p:nvSpPr>
        <p:spPr/>
        <p:txBody>
          <a:bodyPr/>
          <a:lstStyle/>
          <a:p>
            <a:fld id="{C8D2D1EF-3C94-4471-A175-8C9FBA0A255E}" type="slidenum">
              <a:rPr lang="en-US" smtClean="0"/>
              <a:t>15</a:t>
            </a:fld>
            <a:endParaRPr lang="en-US"/>
          </a:p>
        </p:txBody>
      </p:sp>
      <p:sp>
        <p:nvSpPr>
          <p:cNvPr id="6" name="Title 5">
            <a:extLst>
              <a:ext uri="{FF2B5EF4-FFF2-40B4-BE49-F238E27FC236}">
                <a16:creationId xmlns:a16="http://schemas.microsoft.com/office/drawing/2014/main" id="{1A3E54D7-07C1-C416-985C-B894BE918208}"/>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Salesforce Demo</a:t>
            </a:r>
            <a:endParaRPr lang="en-US" sz="8800"/>
          </a:p>
        </p:txBody>
      </p:sp>
      <p:sp>
        <p:nvSpPr>
          <p:cNvPr id="5" name="Content Placeholder 2">
            <a:extLst>
              <a:ext uri="{FF2B5EF4-FFF2-40B4-BE49-F238E27FC236}">
                <a16:creationId xmlns:a16="http://schemas.microsoft.com/office/drawing/2014/main" id="{FBDD58BD-7E70-803B-3219-CCF4219D92C7}"/>
              </a:ext>
            </a:extLst>
          </p:cNvPr>
          <p:cNvSpPr>
            <a:spLocks noGrp="1"/>
          </p:cNvSpPr>
          <p:nvPr>
            <p:ph idx="1"/>
          </p:nvPr>
        </p:nvSpPr>
        <p:spPr>
          <a:xfrm>
            <a:off x="3267818" y="3022481"/>
            <a:ext cx="5656364" cy="2051636"/>
          </a:xfrm>
        </p:spPr>
        <p:txBody>
          <a:bodyPr vert="horz" lIns="91440" tIns="45720" rIns="91440" bIns="45720" rtlCol="0" anchor="t">
            <a:normAutofit/>
          </a:bodyPr>
          <a:lstStyle/>
          <a:p>
            <a:pPr marL="457200" lvl="1" indent="0" algn="ctr" fontAlgn="base">
              <a:spcAft>
                <a:spcPts val="1600"/>
              </a:spcAft>
              <a:buNone/>
            </a:pPr>
            <a:r>
              <a:rPr lang="en-US" sz="2800" dirty="0">
                <a:solidFill>
                  <a:schemeClr val="accent3"/>
                </a:solidFill>
                <a:latin typeface="Arial"/>
                <a:cs typeface="Arial"/>
                <a:hlinkClick r:id="rId3">
                  <a:extLst>
                    <a:ext uri="{A12FA001-AC4F-418D-AE19-62706E023703}">
                      <ahyp:hlinkClr xmlns:ahyp="http://schemas.microsoft.com/office/drawing/2018/hyperlinkcolor" val="tx"/>
                    </a:ext>
                  </a:extLst>
                </a:hlinkClick>
              </a:rPr>
              <a:t>Energy Storage Solutions Contractor Portal</a:t>
            </a:r>
            <a:endParaRPr lang="en-US" sz="28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90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F2C-0D65-F013-415E-D4FE3F286DA6}"/>
              </a:ext>
            </a:extLst>
          </p:cNvPr>
          <p:cNvSpPr>
            <a:spLocks noGrp="1"/>
          </p:cNvSpPr>
          <p:nvPr>
            <p:ph type="title"/>
          </p:nvPr>
        </p:nvSpPr>
        <p:spPr>
          <a:xfrm>
            <a:off x="562992" y="267471"/>
            <a:ext cx="10515600" cy="1325563"/>
          </a:xfrm>
        </p:spPr>
        <p:txBody>
          <a:bodyPr/>
          <a:lstStyle/>
          <a:p>
            <a:r>
              <a:rPr lang="en-US" sz="4000" dirty="0">
                <a:solidFill>
                  <a:srgbClr val="00B050"/>
                </a:solidFill>
                <a:latin typeface="Arial" panose="020B0604020202020204" pitchFamily="34" charset="0"/>
                <a:cs typeface="Arial" panose="020B0604020202020204" pitchFamily="34" charset="0"/>
              </a:rPr>
              <a:t>Energy Storage Solutions Cobranding</a:t>
            </a:r>
          </a:p>
        </p:txBody>
      </p:sp>
      <p:sp>
        <p:nvSpPr>
          <p:cNvPr id="4" name="TextBox 3">
            <a:extLst>
              <a:ext uri="{FF2B5EF4-FFF2-40B4-BE49-F238E27FC236}">
                <a16:creationId xmlns:a16="http://schemas.microsoft.com/office/drawing/2014/main" id="{932C8B6E-D0DC-B5EE-B07B-DC111463D45C}"/>
              </a:ext>
            </a:extLst>
          </p:cNvPr>
          <p:cNvSpPr txBox="1"/>
          <p:nvPr/>
        </p:nvSpPr>
        <p:spPr>
          <a:xfrm>
            <a:off x="642366" y="1593034"/>
            <a:ext cx="8170018" cy="923330"/>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 the Energy Storage Solutions logos in your marketing materials!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Visit </a:t>
            </a:r>
            <a:r>
              <a:rPr lang="en-US" dirty="0">
                <a:latin typeface="Arial" panose="020B0604020202020204" pitchFamily="34" charset="0"/>
                <a:cs typeface="Arial" panose="020B0604020202020204" pitchFamily="34" charset="0"/>
                <a:hlinkClick r:id="rId3"/>
              </a:rPr>
              <a:t>www.energystoragect.com/cobranding-terms-and-conditions-form</a:t>
            </a:r>
            <a:r>
              <a:rPr lang="en-US" dirty="0">
                <a:latin typeface="Arial" panose="020B0604020202020204" pitchFamily="34" charset="0"/>
                <a:cs typeface="Arial" panose="020B0604020202020204" pitchFamily="34" charset="0"/>
              </a:rPr>
              <a:t> to </a:t>
            </a:r>
            <a:r>
              <a:rPr lang="en-US">
                <a:latin typeface="Arial" panose="020B0604020202020204" pitchFamily="34" charset="0"/>
                <a:cs typeface="Arial" panose="020B0604020202020204" pitchFamily="34" charset="0"/>
              </a:rPr>
              <a:t>request access</a:t>
            </a:r>
            <a:endParaRPr lang="en-US"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2C77C819-7FF9-AC94-49D0-5661C4025906}"/>
              </a:ext>
            </a:extLst>
          </p:cNvPr>
          <p:cNvGrpSpPr/>
          <p:nvPr/>
        </p:nvGrpSpPr>
        <p:grpSpPr>
          <a:xfrm>
            <a:off x="643167" y="3289406"/>
            <a:ext cx="10180081" cy="2289843"/>
            <a:chOff x="559923" y="3372650"/>
            <a:chExt cx="10180081" cy="2289843"/>
          </a:xfrm>
        </p:grpSpPr>
        <p:pic>
          <p:nvPicPr>
            <p:cNvPr id="3" name="Picture 2" descr="A close-up of a sign&#10;&#10;Description automatically generated">
              <a:extLst>
                <a:ext uri="{FF2B5EF4-FFF2-40B4-BE49-F238E27FC236}">
                  <a16:creationId xmlns:a16="http://schemas.microsoft.com/office/drawing/2014/main" id="{EF8F9E98-D319-3900-4A18-7211E1D0D3DA}"/>
                </a:ext>
              </a:extLst>
            </p:cNvPr>
            <p:cNvPicPr>
              <a:picLocks noChangeAspect="1"/>
            </p:cNvPicPr>
            <p:nvPr/>
          </p:nvPicPr>
          <p:blipFill>
            <a:blip r:embed="rId4"/>
            <a:stretch>
              <a:fillRect/>
            </a:stretch>
          </p:blipFill>
          <p:spPr>
            <a:xfrm>
              <a:off x="559923" y="3372715"/>
              <a:ext cx="3265320" cy="2289683"/>
            </a:xfrm>
            <a:prstGeom prst="rect">
              <a:avLst/>
            </a:prstGeom>
          </p:spPr>
        </p:pic>
        <p:pic>
          <p:nvPicPr>
            <p:cNvPr id="6" name="Picture 5" descr="A close-up of a sign&#10;&#10;Description automatically generated">
              <a:extLst>
                <a:ext uri="{FF2B5EF4-FFF2-40B4-BE49-F238E27FC236}">
                  <a16:creationId xmlns:a16="http://schemas.microsoft.com/office/drawing/2014/main" id="{4C2FD2CD-D7CB-A4AB-F715-2C7CD5C21C6D}"/>
                </a:ext>
              </a:extLst>
            </p:cNvPr>
            <p:cNvPicPr>
              <a:picLocks noChangeAspect="1"/>
            </p:cNvPicPr>
            <p:nvPr/>
          </p:nvPicPr>
          <p:blipFill>
            <a:blip r:embed="rId5"/>
            <a:stretch>
              <a:fillRect/>
            </a:stretch>
          </p:blipFill>
          <p:spPr>
            <a:xfrm>
              <a:off x="7426860" y="3373285"/>
              <a:ext cx="3313144" cy="2286615"/>
            </a:xfrm>
            <a:prstGeom prst="rect">
              <a:avLst/>
            </a:prstGeom>
          </p:spPr>
        </p:pic>
        <p:pic>
          <p:nvPicPr>
            <p:cNvPr id="7" name="Picture 6" descr="A sign with blue and orange text&#10;&#10;Description automatically generated">
              <a:extLst>
                <a:ext uri="{FF2B5EF4-FFF2-40B4-BE49-F238E27FC236}">
                  <a16:creationId xmlns:a16="http://schemas.microsoft.com/office/drawing/2014/main" id="{12543F8C-427E-50C0-B24A-AE51C2F84BE7}"/>
                </a:ext>
              </a:extLst>
            </p:cNvPr>
            <p:cNvPicPr>
              <a:picLocks noChangeAspect="1"/>
            </p:cNvPicPr>
            <p:nvPr/>
          </p:nvPicPr>
          <p:blipFill>
            <a:blip r:embed="rId6"/>
            <a:stretch>
              <a:fillRect/>
            </a:stretch>
          </p:blipFill>
          <p:spPr>
            <a:xfrm>
              <a:off x="3951913" y="3372650"/>
              <a:ext cx="3346882" cy="2289843"/>
            </a:xfrm>
            <a:prstGeom prst="rect">
              <a:avLst/>
            </a:prstGeom>
          </p:spPr>
        </p:pic>
      </p:grpSp>
    </p:spTree>
    <p:extLst>
      <p:ext uri="{BB962C8B-B14F-4D97-AF65-F5344CB8AC3E}">
        <p14:creationId xmlns:p14="http://schemas.microsoft.com/office/powerpoint/2010/main" val="3098983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a:xfrm>
            <a:off x="2039359" y="1011908"/>
            <a:ext cx="8113282" cy="3873991"/>
          </a:xfrm>
        </p:spPr>
        <p:txBody>
          <a:bodyPr>
            <a:normAutofit fontScale="90000"/>
          </a:bodyPr>
          <a:lstStyle/>
          <a:p>
            <a:r>
              <a:rPr lang="en-US" b="1" dirty="0">
                <a:latin typeface="Arial" panose="020B0604020202020204" pitchFamily="34" charset="0"/>
                <a:cs typeface="Arial" panose="020B0604020202020204" pitchFamily="34" charset="0"/>
              </a:rPr>
              <a:t>Questions?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If so, please email to </a:t>
            </a:r>
            <a:r>
              <a:rPr lang="en-US" dirty="0">
                <a:latin typeface="Arial" panose="020B0604020202020204" pitchFamily="34" charset="0"/>
                <a:cs typeface="Arial" panose="020B0604020202020204" pitchFamily="34" charset="0"/>
                <a:hlinkClick r:id="rId3"/>
              </a:rPr>
              <a:t>energystorage@ctgreenbank.com</a:t>
            </a:r>
            <a:r>
              <a:rPr lang="en-US" dirty="0">
                <a:latin typeface="Arial" panose="020B0604020202020204" pitchFamily="34" charset="0"/>
                <a:cs typeface="Arial" panose="020B0604020202020204" pitchFamily="34" charset="0"/>
              </a:rPr>
              <a:t> or place Q&amp;A in Teams with your email address &amp; we’ll send a reply if unable to cover in the session!</a:t>
            </a:r>
          </a:p>
        </p:txBody>
      </p:sp>
    </p:spTree>
    <p:extLst>
      <p:ext uri="{BB962C8B-B14F-4D97-AF65-F5344CB8AC3E}">
        <p14:creationId xmlns:p14="http://schemas.microsoft.com/office/powerpoint/2010/main" val="352702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42F34E-4C63-4CEB-9A17-11CB627BD295}"/>
              </a:ext>
            </a:extLst>
          </p:cNvPr>
          <p:cNvSpPr>
            <a:spLocks noGrp="1"/>
          </p:cNvSpPr>
          <p:nvPr>
            <p:ph type="title"/>
          </p:nvPr>
        </p:nvSpPr>
        <p:spPr/>
        <p:txBody>
          <a:bodyPr>
            <a:normAutofit/>
          </a:bodyPr>
          <a:lstStyle/>
          <a:p>
            <a:r>
              <a:rPr lang="en-US" b="1" dirty="0">
                <a:solidFill>
                  <a:srgbClr val="00B050"/>
                </a:solidFill>
                <a:latin typeface="Arial" panose="020B0604020202020204" pitchFamily="34" charset="0"/>
                <a:cs typeface="Arial" panose="020B0604020202020204" pitchFamily="34" charset="0"/>
              </a:rPr>
              <a:t>Agenda</a:t>
            </a:r>
          </a:p>
        </p:txBody>
      </p:sp>
      <p:sp>
        <p:nvSpPr>
          <p:cNvPr id="7" name="Content Placeholder 6">
            <a:extLst>
              <a:ext uri="{FF2B5EF4-FFF2-40B4-BE49-F238E27FC236}">
                <a16:creationId xmlns:a16="http://schemas.microsoft.com/office/drawing/2014/main" id="{49B3AAED-E709-4EBD-A091-2EC4B8DEA3DD}"/>
              </a:ext>
            </a:extLst>
          </p:cNvPr>
          <p:cNvSpPr>
            <a:spLocks noGrp="1"/>
          </p:cNvSpPr>
          <p:nvPr>
            <p:ph idx="1"/>
          </p:nvPr>
        </p:nvSpPr>
        <p:spPr/>
        <p:txBody>
          <a:bodyPr vert="horz" lIns="91440" tIns="45720" rIns="91440" bIns="45720" rtlCol="0" anchor="t">
            <a:normAutofit/>
          </a:bodyPr>
          <a:lstStyle/>
          <a:p>
            <a:pPr marL="456565" indent="-456565">
              <a:buFont typeface="Arial" panose="020B0604020202020204" pitchFamily="34" charset="0"/>
              <a:buChar char="•"/>
            </a:pPr>
            <a:r>
              <a:rPr lang="en-US" dirty="0">
                <a:latin typeface="Arial"/>
                <a:cs typeface="Arial"/>
              </a:rPr>
              <a:t>PURA updates</a:t>
            </a:r>
          </a:p>
          <a:p>
            <a:pPr marL="456565" indent="-456565">
              <a:buFont typeface="Arial" panose="020B0604020202020204" pitchFamily="34" charset="0"/>
              <a:buChar char="•"/>
            </a:pPr>
            <a:r>
              <a:rPr lang="en-US" dirty="0">
                <a:latin typeface="Arial"/>
                <a:cs typeface="Arial"/>
              </a:rPr>
              <a:t>Quick Overview of ESS</a:t>
            </a:r>
          </a:p>
          <a:p>
            <a:pPr marL="456565" indent="-456565">
              <a:buFont typeface="Arial" panose="020B0604020202020204" pitchFamily="34" charset="0"/>
              <a:buChar char="•"/>
            </a:pPr>
            <a:r>
              <a:rPr lang="en-US" dirty="0">
                <a:latin typeface="Arial"/>
                <a:cs typeface="Arial"/>
              </a:rPr>
              <a:t>Website Walkthrough</a:t>
            </a:r>
          </a:p>
          <a:p>
            <a:pPr marL="456565" indent="-456565">
              <a:buFont typeface="Arial" panose="020B0604020202020204" pitchFamily="34" charset="0"/>
              <a:buChar char="•"/>
            </a:pPr>
            <a:r>
              <a:rPr lang="en-US" dirty="0">
                <a:latin typeface="Arial"/>
                <a:cs typeface="Arial"/>
              </a:rPr>
              <a:t>Incentive Calculator</a:t>
            </a:r>
          </a:p>
          <a:p>
            <a:pPr marL="456565" indent="-456565">
              <a:buFont typeface="Arial" panose="020B0604020202020204" pitchFamily="34" charset="0"/>
              <a:buChar char="•"/>
            </a:pPr>
            <a:r>
              <a:rPr lang="en-US" dirty="0">
                <a:latin typeface="Arial"/>
                <a:cs typeface="Arial"/>
              </a:rPr>
              <a:t>Salesforce Training</a:t>
            </a:r>
          </a:p>
          <a:p>
            <a:pPr marL="456565" indent="-456565">
              <a:buFont typeface="Arial" panose="020B0604020202020204" pitchFamily="34" charset="0"/>
              <a:buChar char="•"/>
            </a:pPr>
            <a:r>
              <a:rPr lang="en-US" dirty="0">
                <a:latin typeface="Arial"/>
                <a:cs typeface="Arial"/>
              </a:rPr>
              <a:t>Questions &amp; Discussion</a:t>
            </a:r>
          </a:p>
          <a:p>
            <a:pPr marL="0" indent="0">
              <a:buNone/>
            </a:pPr>
            <a:endParaRPr lang="en-US" dirty="0">
              <a:latin typeface="Arial"/>
              <a:cs typeface="Arial"/>
            </a:endParaRPr>
          </a:p>
        </p:txBody>
      </p:sp>
      <p:sp>
        <p:nvSpPr>
          <p:cNvPr id="5" name="Slide Number Placeholder 4">
            <a:extLst>
              <a:ext uri="{FF2B5EF4-FFF2-40B4-BE49-F238E27FC236}">
                <a16:creationId xmlns:a16="http://schemas.microsoft.com/office/drawing/2014/main" id="{D3C562E6-7971-4354-BBAC-9C6FCB1C6D22}"/>
              </a:ext>
            </a:extLst>
          </p:cNvPr>
          <p:cNvSpPr>
            <a:spLocks noGrp="1"/>
          </p:cNvSpPr>
          <p:nvPr>
            <p:ph type="sldNum" sz="quarter" idx="12"/>
          </p:nvPr>
        </p:nvSpPr>
        <p:spPr/>
        <p:txBody>
          <a:bodyPr/>
          <a:lstStyle/>
          <a:p>
            <a:fld id="{8635F78A-E13B-774D-ADB8-E6F6A9A5D201}" type="slidenum">
              <a:rPr lang="en-US" smtClean="0"/>
              <a:pPr/>
              <a:t>2</a:t>
            </a:fld>
            <a:endParaRPr lang="en-US"/>
          </a:p>
        </p:txBody>
      </p:sp>
      <p:pic>
        <p:nvPicPr>
          <p:cNvPr id="3" name="Picture 2">
            <a:extLst>
              <a:ext uri="{FF2B5EF4-FFF2-40B4-BE49-F238E27FC236}">
                <a16:creationId xmlns:a16="http://schemas.microsoft.com/office/drawing/2014/main" id="{9609E7C7-0982-44C1-B2E0-2A3D68C3D675}"/>
              </a:ext>
            </a:extLst>
          </p:cNvPr>
          <p:cNvPicPr>
            <a:picLocks noChangeAspect="1"/>
          </p:cNvPicPr>
          <p:nvPr/>
        </p:nvPicPr>
        <p:blipFill rotWithShape="1">
          <a:blip r:embed="rId3"/>
          <a:srcRect b="32072"/>
          <a:stretch/>
        </p:blipFill>
        <p:spPr>
          <a:xfrm>
            <a:off x="4343830" y="365126"/>
            <a:ext cx="7009970" cy="1392238"/>
          </a:xfrm>
          <a:prstGeom prst="rect">
            <a:avLst/>
          </a:prstGeom>
        </p:spPr>
      </p:pic>
      <p:pic>
        <p:nvPicPr>
          <p:cNvPr id="8" name="Picture 7">
            <a:extLst>
              <a:ext uri="{FF2B5EF4-FFF2-40B4-BE49-F238E27FC236}">
                <a16:creationId xmlns:a16="http://schemas.microsoft.com/office/drawing/2014/main" id="{8ED24C01-5361-8A28-6105-FDD830DE0E1D}"/>
              </a:ext>
            </a:extLst>
          </p:cNvPr>
          <p:cNvPicPr>
            <a:picLocks noChangeAspect="1"/>
          </p:cNvPicPr>
          <p:nvPr/>
        </p:nvPicPr>
        <p:blipFill>
          <a:blip r:embed="rId4"/>
          <a:stretch>
            <a:fillRect/>
          </a:stretch>
        </p:blipFill>
        <p:spPr>
          <a:xfrm>
            <a:off x="6482321" y="2797821"/>
            <a:ext cx="5286375"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484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9A2A4-7147-5AEF-4E88-5AA1A6D1D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67FFF-A8F7-A6DE-69B9-86D00905703C}"/>
              </a:ext>
            </a:extLst>
          </p:cNvPr>
          <p:cNvSpPr>
            <a:spLocks noGrp="1"/>
          </p:cNvSpPr>
          <p:nvPr>
            <p:ph type="title"/>
          </p:nvPr>
        </p:nvSpPr>
        <p:spPr>
          <a:xfrm>
            <a:off x="747267" y="352768"/>
            <a:ext cx="10606533" cy="1123323"/>
          </a:xfrm>
        </p:spPr>
        <p:txBody>
          <a:bodyPr/>
          <a:lstStyle/>
          <a:p>
            <a:r>
              <a:rPr lang="en-US" b="1" dirty="0">
                <a:solidFill>
                  <a:srgbClr val="00B050"/>
                </a:solidFill>
                <a:latin typeface="Arial" panose="020B0604020202020204" pitchFamily="34" charset="0"/>
                <a:cs typeface="Arial" panose="020B0604020202020204" pitchFamily="34" charset="0"/>
              </a:rPr>
              <a:t>PURA Updates</a:t>
            </a:r>
          </a:p>
        </p:txBody>
      </p:sp>
      <p:sp>
        <p:nvSpPr>
          <p:cNvPr id="3" name="Content Placeholder 2">
            <a:extLst>
              <a:ext uri="{FF2B5EF4-FFF2-40B4-BE49-F238E27FC236}">
                <a16:creationId xmlns:a16="http://schemas.microsoft.com/office/drawing/2014/main" id="{7CD69C10-89D8-3E85-2A2C-BEC37ABEEDE2}"/>
              </a:ext>
            </a:extLst>
          </p:cNvPr>
          <p:cNvSpPr>
            <a:spLocks noGrp="1"/>
          </p:cNvSpPr>
          <p:nvPr>
            <p:ph idx="1"/>
          </p:nvPr>
        </p:nvSpPr>
        <p:spPr>
          <a:xfrm>
            <a:off x="747267" y="1476091"/>
            <a:ext cx="10993772" cy="4739357"/>
          </a:xfrm>
        </p:spPr>
        <p:txBody>
          <a:bodyPr vert="horz" lIns="91440" tIns="45720" rIns="91440" bIns="45720" rtlCol="0" anchor="t">
            <a:noAutofit/>
          </a:bodyPr>
          <a:lstStyle/>
          <a:p>
            <a:pPr marL="0" indent="0">
              <a:spcBef>
                <a:spcPts val="500"/>
              </a:spcBef>
              <a:spcAft>
                <a:spcPts val="1600"/>
              </a:spcAft>
              <a:buNone/>
            </a:pPr>
            <a:r>
              <a:rPr lang="en-US" sz="2400" b="1" dirty="0">
                <a:solidFill>
                  <a:schemeClr val="accent1"/>
                </a:solidFill>
                <a:latin typeface="Arial" panose="020B0604020202020204" pitchFamily="34" charset="0"/>
                <a:ea typeface="+mj-ea"/>
                <a:cs typeface="Arial" panose="020B0604020202020204" pitchFamily="34" charset="0"/>
                <a:hlinkClick r:id="rId3">
                  <a:extLst>
                    <a:ext uri="{A12FA001-AC4F-418D-AE19-62706E023703}">
                      <ahyp:hlinkClr xmlns:ahyp="http://schemas.microsoft.com/office/drawing/2018/hyperlinkcolor" val="tx"/>
                    </a:ext>
                  </a:extLst>
                </a:hlinkClick>
              </a:rPr>
              <a:t>Final Decision issued </a:t>
            </a:r>
            <a:r>
              <a:rPr lang="en-US" sz="2400" dirty="0">
                <a:latin typeface="Arial" panose="020B0604020202020204" pitchFamily="34" charset="0"/>
                <a:ea typeface="+mj-ea"/>
                <a:cs typeface="Arial" panose="020B0604020202020204" pitchFamily="34" charset="0"/>
              </a:rPr>
              <a:t>12/4/2024 for </a:t>
            </a:r>
            <a:r>
              <a:rPr lang="en-US" sz="2400" b="1" dirty="0">
                <a:solidFill>
                  <a:schemeClr val="accent1"/>
                </a:solidFill>
                <a:latin typeface="Arial" panose="020B0604020202020204" pitchFamily="34" charset="0"/>
                <a:ea typeface="+mj-ea"/>
                <a:cs typeface="Arial" panose="020B0604020202020204" pitchFamily="34" charset="0"/>
                <a:hlinkClick r:id="rId4">
                  <a:extLst>
                    <a:ext uri="{A12FA001-AC4F-418D-AE19-62706E023703}">
                      <ahyp:hlinkClr xmlns:ahyp="http://schemas.microsoft.com/office/drawing/2018/hyperlinkcolor" val="tx"/>
                    </a:ext>
                  </a:extLst>
                </a:hlinkClick>
              </a:rPr>
              <a:t>Docket 24-08-05</a:t>
            </a:r>
            <a:r>
              <a:rPr lang="en-US" sz="2400" b="1" dirty="0">
                <a:latin typeface="Arial" panose="020B0604020202020204" pitchFamily="34" charset="0"/>
                <a:ea typeface="+mj-ea"/>
                <a:cs typeface="Arial" panose="020B0604020202020204" pitchFamily="34" charset="0"/>
              </a:rPr>
              <a:t>, </a:t>
            </a:r>
            <a:r>
              <a:rPr lang="en-US" sz="2400" b="1" i="1" dirty="0">
                <a:latin typeface="Arial" panose="020B0604020202020204" pitchFamily="34" charset="0"/>
                <a:ea typeface="+mj-ea"/>
                <a:cs typeface="Arial" panose="020B0604020202020204" pitchFamily="34" charset="0"/>
              </a:rPr>
              <a:t>Annual Energy Storage Solutions Program Review – Year 4 </a:t>
            </a:r>
          </a:p>
          <a:p>
            <a:pPr>
              <a:spcBef>
                <a:spcPts val="500"/>
              </a:spcBef>
              <a:spcAft>
                <a:spcPts val="1600"/>
              </a:spcAft>
            </a:pPr>
            <a:r>
              <a:rPr lang="en-US" sz="2400" dirty="0">
                <a:latin typeface="Arial" panose="020B0604020202020204" pitchFamily="34" charset="0"/>
                <a:ea typeface="+mj-ea"/>
                <a:cs typeface="Arial" panose="020B0604020202020204" pitchFamily="34" charset="0"/>
              </a:rPr>
              <a:t>Additional updates to website and Program Manual coming soon!</a:t>
            </a:r>
          </a:p>
          <a:p>
            <a:pPr marL="0" indent="0">
              <a:spcBef>
                <a:spcPts val="500"/>
              </a:spcBef>
              <a:spcAft>
                <a:spcPts val="1600"/>
              </a:spcAft>
              <a:buNone/>
            </a:pPr>
            <a:endParaRPr lang="en-US" sz="2400" dirty="0">
              <a:latin typeface="Arial" panose="020B0604020202020204" pitchFamily="34" charset="0"/>
              <a:ea typeface="+mj-ea"/>
              <a:cs typeface="Arial" panose="020B0604020202020204" pitchFamily="34" charset="0"/>
            </a:endParaRPr>
          </a:p>
          <a:p>
            <a:pPr marL="0" indent="0" fontAlgn="base">
              <a:spcAft>
                <a:spcPts val="1600"/>
              </a:spcAft>
              <a:buNone/>
            </a:pPr>
            <a:r>
              <a:rPr lang="en-US" sz="2400" b="1" u="sng"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100 Day Interconnection Sprint</a:t>
            </a:r>
            <a:endParaRPr lang="en-US" sz="2400" b="1" u="sng" dirty="0">
              <a:solidFill>
                <a:schemeClr val="accent1"/>
              </a:solidFill>
              <a:latin typeface="Arial" panose="020B0604020202020204" pitchFamily="34" charset="0"/>
              <a:cs typeface="Arial" panose="020B0604020202020204" pitchFamily="34" charset="0"/>
            </a:endParaRPr>
          </a:p>
          <a:p>
            <a:pPr fontAlgn="base">
              <a:spcAft>
                <a:spcPts val="1600"/>
              </a:spcAft>
            </a:pPr>
            <a:r>
              <a:rPr lang="en-US" sz="2400" dirty="0">
                <a:latin typeface="Arial" panose="020B0604020202020204" pitchFamily="34" charset="0"/>
                <a:cs typeface="Arial" panose="020B0604020202020204" pitchFamily="34" charset="0"/>
              </a:rPr>
              <a:t>Interconnection Report due to PURA by 12/21/2024 in both ESS &amp; NRES</a:t>
            </a:r>
          </a:p>
        </p:txBody>
      </p:sp>
      <p:sp>
        <p:nvSpPr>
          <p:cNvPr id="4" name="Slide Number Placeholder 3">
            <a:extLst>
              <a:ext uri="{FF2B5EF4-FFF2-40B4-BE49-F238E27FC236}">
                <a16:creationId xmlns:a16="http://schemas.microsoft.com/office/drawing/2014/main" id="{6DD4C19B-1012-1D6A-4353-AB69CB229053}"/>
              </a:ext>
            </a:extLst>
          </p:cNvPr>
          <p:cNvSpPr>
            <a:spLocks noGrp="1"/>
          </p:cNvSpPr>
          <p:nvPr>
            <p:ph type="sldNum" sz="quarter" idx="12"/>
          </p:nvPr>
        </p:nvSpPr>
        <p:spPr/>
        <p:txBody>
          <a:bodyPr/>
          <a:lstStyle/>
          <a:p>
            <a:fld id="{8635F78A-E13B-774D-ADB8-E6F6A9A5D201}" type="slidenum">
              <a:rPr lang="en-US" smtClean="0"/>
              <a:pPr/>
              <a:t>3</a:t>
            </a:fld>
            <a:endParaRPr lang="en-US" dirty="0"/>
          </a:p>
        </p:txBody>
      </p:sp>
    </p:spTree>
    <p:extLst>
      <p:ext uri="{BB962C8B-B14F-4D97-AF65-F5344CB8AC3E}">
        <p14:creationId xmlns:p14="http://schemas.microsoft.com/office/powerpoint/2010/main" val="377092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17CF0-AF7C-CEC1-97B3-8AF610F21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A581D-9C9F-DA64-C893-FF1BDDBAF6C1}"/>
              </a:ext>
            </a:extLst>
          </p:cNvPr>
          <p:cNvSpPr>
            <a:spLocks noGrp="1"/>
          </p:cNvSpPr>
          <p:nvPr>
            <p:ph type="title"/>
          </p:nvPr>
        </p:nvSpPr>
        <p:spPr>
          <a:xfrm>
            <a:off x="743857" y="350611"/>
            <a:ext cx="10515600" cy="1325563"/>
          </a:xfrm>
        </p:spPr>
        <p:txBody>
          <a:bodyPr/>
          <a:lstStyle/>
          <a:p>
            <a:r>
              <a:rPr lang="en-US" b="1" dirty="0">
                <a:solidFill>
                  <a:srgbClr val="00B050"/>
                </a:solidFill>
                <a:latin typeface="Arial" panose="020B0604020202020204" pitchFamily="34" charset="0"/>
                <a:cs typeface="Arial" panose="020B0604020202020204" pitchFamily="34" charset="0"/>
              </a:rPr>
              <a:t>Final Decision Updates: Resi. / C&amp;I</a:t>
            </a:r>
          </a:p>
        </p:txBody>
      </p:sp>
      <p:sp>
        <p:nvSpPr>
          <p:cNvPr id="3" name="Content Placeholder 2">
            <a:extLst>
              <a:ext uri="{FF2B5EF4-FFF2-40B4-BE49-F238E27FC236}">
                <a16:creationId xmlns:a16="http://schemas.microsoft.com/office/drawing/2014/main" id="{A8A52E10-B269-E5A4-A58C-A97074342AE0}"/>
              </a:ext>
            </a:extLst>
          </p:cNvPr>
          <p:cNvSpPr>
            <a:spLocks noGrp="1"/>
          </p:cNvSpPr>
          <p:nvPr>
            <p:ph idx="1"/>
          </p:nvPr>
        </p:nvSpPr>
        <p:spPr>
          <a:xfrm>
            <a:off x="747267" y="1476092"/>
            <a:ext cx="10976324" cy="4880258"/>
          </a:xfrm>
        </p:spPr>
        <p:txBody>
          <a:bodyPr vert="horz" lIns="91440" tIns="45720" rIns="91440" bIns="45720" rtlCol="0" anchor="t">
            <a:normAutofit fontScale="92500" lnSpcReduction="10000"/>
          </a:bodyPr>
          <a:lstStyle/>
          <a:p>
            <a:pPr marL="380990" indent="-380990"/>
            <a:r>
              <a:rPr lang="en-US" sz="1800" b="1" dirty="0">
                <a:latin typeface="Arial" panose="020B0604020202020204" pitchFamily="34" charset="0"/>
                <a:cs typeface="Arial" panose="020B0604020202020204" pitchFamily="34" charset="0"/>
              </a:rPr>
              <a:t>Passive Dispatch </a:t>
            </a:r>
          </a:p>
          <a:p>
            <a:pPr marL="838190" lvl="1" indent="-380990"/>
            <a:r>
              <a:rPr lang="en-US" sz="1800" dirty="0">
                <a:latin typeface="Arial" panose="020B0604020202020204" pitchFamily="34" charset="0"/>
                <a:cs typeface="Arial" panose="020B0604020202020204" pitchFamily="34" charset="0"/>
              </a:rPr>
              <a:t>Window will be 5 – 8 PM (previously 3 – 8 PM)</a:t>
            </a:r>
          </a:p>
          <a:p>
            <a:pPr marL="838190" lvl="1" indent="-380990"/>
            <a:r>
              <a:rPr lang="en-US" sz="1800" dirty="0">
                <a:latin typeface="Arial" panose="020B0604020202020204" pitchFamily="34" charset="0"/>
                <a:cs typeface="Arial" panose="020B0604020202020204" pitchFamily="34" charset="0"/>
              </a:rPr>
              <a:t>Changes to Passive dispatch and compliance (available capacity)</a:t>
            </a:r>
          </a:p>
          <a:p>
            <a:pPr marL="1295390" lvl="2" indent="-380990"/>
            <a:r>
              <a:rPr lang="en-US" sz="1800" dirty="0">
                <a:latin typeface="Arial" panose="020B0604020202020204" pitchFamily="34" charset="0"/>
                <a:cs typeface="Arial" panose="020B0604020202020204" pitchFamily="34" charset="0"/>
              </a:rPr>
              <a:t>Updates to claw back formula – see </a:t>
            </a:r>
            <a:r>
              <a:rPr lang="en-US" sz="1800" b="1" dirty="0">
                <a:solidFill>
                  <a:schemeClr val="accent1"/>
                </a:solidFill>
                <a:latin typeface="Arial" panose="020B0604020202020204" pitchFamily="34" charset="0"/>
                <a:ea typeface="+mj-ea"/>
                <a:cs typeface="Arial" panose="020B0604020202020204" pitchFamily="34" charset="0"/>
                <a:hlinkClick r:id="rId3">
                  <a:extLst>
                    <a:ext uri="{A12FA001-AC4F-418D-AE19-62706E023703}">
                      <ahyp:hlinkClr xmlns:ahyp="http://schemas.microsoft.com/office/drawing/2018/hyperlinkcolor" val="tx"/>
                    </a:ext>
                  </a:extLst>
                </a:hlinkClick>
              </a:rPr>
              <a:t>Final Decision </a:t>
            </a:r>
            <a:r>
              <a:rPr lang="en-US" sz="1800" dirty="0">
                <a:latin typeface="Arial" panose="020B0604020202020204" pitchFamily="34" charset="0"/>
                <a:cs typeface="Arial" panose="020B0604020202020204" pitchFamily="34" charset="0"/>
              </a:rPr>
              <a:t>pg. 27 for details</a:t>
            </a:r>
          </a:p>
          <a:p>
            <a:pPr marL="914400" lvl="2" indent="0">
              <a:buNone/>
            </a:pPr>
            <a:endParaRPr lang="en-US" sz="1800" dirty="0">
              <a:latin typeface="Arial" panose="020B0604020202020204" pitchFamily="34" charset="0"/>
              <a:cs typeface="Arial" panose="020B0604020202020204" pitchFamily="34" charset="0"/>
            </a:endParaRPr>
          </a:p>
          <a:p>
            <a:pPr marL="380990" indent="-380990"/>
            <a:r>
              <a:rPr lang="en-US" sz="1800" b="1" dirty="0">
                <a:latin typeface="Arial" panose="020B0604020202020204" pitchFamily="34" charset="0"/>
                <a:cs typeface="Arial" panose="020B0604020202020204" pitchFamily="34" charset="0"/>
              </a:rPr>
              <a:t>New Incentive Calculator </a:t>
            </a:r>
            <a:r>
              <a:rPr lang="en-US" sz="1800" dirty="0">
                <a:latin typeface="Arial" panose="020B0604020202020204" pitchFamily="34" charset="0"/>
                <a:cs typeface="Arial" panose="020B0604020202020204" pitchFamily="34" charset="0"/>
              </a:rPr>
              <a:t>– easier to utilize with compliance warnings for both Resi/C&amp;I, and updated rates for each step for C&amp;I</a:t>
            </a:r>
          </a:p>
          <a:p>
            <a:pPr marL="0" indent="0">
              <a:buNone/>
            </a:pPr>
            <a:endParaRPr lang="en-US" sz="1800" dirty="0">
              <a:latin typeface="Arial" panose="020B0604020202020204" pitchFamily="34" charset="0"/>
              <a:cs typeface="Arial" panose="020B0604020202020204" pitchFamily="34" charset="0"/>
            </a:endParaRPr>
          </a:p>
          <a:p>
            <a:pPr marL="380990" indent="-380990"/>
            <a:r>
              <a:rPr lang="en-US" sz="1800" b="1" dirty="0">
                <a:latin typeface="Arial" panose="020B0604020202020204" pitchFamily="34" charset="0"/>
                <a:cs typeface="Arial" panose="020B0604020202020204" pitchFamily="34" charset="0"/>
              </a:rPr>
              <a:t>Multi-Family Affordable Housing projects </a:t>
            </a:r>
            <a:r>
              <a:rPr lang="en-US" sz="1800" dirty="0">
                <a:latin typeface="Arial" panose="020B0604020202020204" pitchFamily="34" charset="0"/>
                <a:cs typeface="Arial" panose="020B0604020202020204" pitchFamily="34" charset="0"/>
              </a:rPr>
              <a:t>– owner to share resiliency benefits equitably with tenants. Email </a:t>
            </a:r>
            <a:r>
              <a:rPr lang="en-US" sz="1800" dirty="0">
                <a:latin typeface="Arial" panose="020B0604020202020204" pitchFamily="34" charset="0"/>
                <a:cs typeface="Arial" panose="020B0604020202020204" pitchFamily="34" charset="0"/>
                <a:hlinkClick r:id="rId4"/>
              </a:rPr>
              <a:t>energystorage@ctgreenbank.com</a:t>
            </a:r>
            <a:r>
              <a:rPr lang="en-US" sz="1800" dirty="0">
                <a:latin typeface="Arial" panose="020B0604020202020204" pitchFamily="34" charset="0"/>
                <a:cs typeface="Arial" panose="020B0604020202020204" pitchFamily="34" charset="0"/>
              </a:rPr>
              <a:t> with any specific MFAH project questions before submitting</a:t>
            </a:r>
          </a:p>
          <a:p>
            <a:pPr marL="0" indent="0">
              <a:buNone/>
            </a:pPr>
            <a:endParaRPr lang="en-US" sz="1800" dirty="0">
              <a:latin typeface="Arial" panose="020B0604020202020204" pitchFamily="34" charset="0"/>
              <a:cs typeface="Arial" panose="020B0604020202020204" pitchFamily="34" charset="0"/>
            </a:endParaRPr>
          </a:p>
          <a:p>
            <a:pPr marL="380990" indent="-380990"/>
            <a:r>
              <a:rPr lang="en-US" sz="1800" b="1" dirty="0">
                <a:latin typeface="Arial" panose="020B0604020202020204" pitchFamily="34" charset="0"/>
                <a:cs typeface="Arial" panose="020B0604020202020204" pitchFamily="34" charset="0"/>
              </a:rPr>
              <a:t>Passive Test Events </a:t>
            </a:r>
            <a:r>
              <a:rPr lang="en-US" sz="1800" dirty="0">
                <a:latin typeface="Arial" panose="020B0604020202020204" pitchFamily="34" charset="0"/>
                <a:cs typeface="Arial" panose="020B0604020202020204" pitchFamily="34" charset="0"/>
              </a:rPr>
              <a:t>(up to 2 optional events per year)</a:t>
            </a:r>
          </a:p>
          <a:p>
            <a:pPr marL="0" indent="0">
              <a:buNone/>
            </a:pPr>
            <a:endParaRPr lang="en-US" sz="1800" dirty="0">
              <a:latin typeface="Arial" panose="020B0604020202020204" pitchFamily="34" charset="0"/>
              <a:cs typeface="Arial" panose="020B0604020202020204" pitchFamily="34" charset="0"/>
            </a:endParaRPr>
          </a:p>
          <a:p>
            <a:pPr marL="380990" indent="-380990"/>
            <a:r>
              <a:rPr lang="en-US" sz="1800" b="1" dirty="0">
                <a:latin typeface="Arial" panose="020B0604020202020204" pitchFamily="34" charset="0"/>
                <a:cs typeface="Arial" panose="020B0604020202020204" pitchFamily="34" charset="0"/>
              </a:rPr>
              <a:t>Eligible Systems: </a:t>
            </a:r>
            <a:r>
              <a:rPr lang="en-US" sz="1800" i="1" dirty="0">
                <a:latin typeface="Arial" panose="020B0604020202020204" pitchFamily="34" charset="0"/>
                <a:cs typeface="Arial" panose="020B0604020202020204" pitchFamily="34" charset="0"/>
              </a:rPr>
              <a:t>“Systems energized after January 1, 2022, but prior to the project’s contractor or equipment becoming approved (up to a maximum of one year) can be approved for an Upfront Incentive and provided their application is approved pursuant to Section 4. Such customers can be eligible for both Upfront and Performance Incentives at the rates in effect at the time of Reservation of Funds.”</a:t>
            </a:r>
          </a:p>
        </p:txBody>
      </p:sp>
      <p:sp>
        <p:nvSpPr>
          <p:cNvPr id="4" name="Slide Number Placeholder 3">
            <a:extLst>
              <a:ext uri="{FF2B5EF4-FFF2-40B4-BE49-F238E27FC236}">
                <a16:creationId xmlns:a16="http://schemas.microsoft.com/office/drawing/2014/main" id="{9895C853-9D2D-A4A7-88A4-242EB5E34830}"/>
              </a:ext>
            </a:extLst>
          </p:cNvPr>
          <p:cNvSpPr>
            <a:spLocks noGrp="1"/>
          </p:cNvSpPr>
          <p:nvPr>
            <p:ph type="sldNum" sz="quarter" idx="12"/>
          </p:nvPr>
        </p:nvSpPr>
        <p:spPr/>
        <p:txBody>
          <a:bodyPr/>
          <a:lstStyle/>
          <a:p>
            <a:fld id="{8635F78A-E13B-774D-ADB8-E6F6A9A5D201}" type="slidenum">
              <a:rPr lang="en-US" smtClean="0"/>
              <a:pPr/>
              <a:t>4</a:t>
            </a:fld>
            <a:endParaRPr lang="en-US"/>
          </a:p>
        </p:txBody>
      </p:sp>
    </p:spTree>
    <p:extLst>
      <p:ext uri="{BB962C8B-B14F-4D97-AF65-F5344CB8AC3E}">
        <p14:creationId xmlns:p14="http://schemas.microsoft.com/office/powerpoint/2010/main" val="4444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981C3-A0B4-EC04-FCE5-E435F426E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6B6BD-BE95-E909-9858-513F63E60D04}"/>
              </a:ext>
            </a:extLst>
          </p:cNvPr>
          <p:cNvSpPr>
            <a:spLocks noGrp="1"/>
          </p:cNvSpPr>
          <p:nvPr>
            <p:ph type="title"/>
          </p:nvPr>
        </p:nvSpPr>
        <p:spPr>
          <a:xfrm>
            <a:off x="743857" y="350611"/>
            <a:ext cx="10515600" cy="1325563"/>
          </a:xfrm>
        </p:spPr>
        <p:txBody>
          <a:bodyPr/>
          <a:lstStyle/>
          <a:p>
            <a:r>
              <a:rPr lang="en-US" b="1" dirty="0">
                <a:solidFill>
                  <a:srgbClr val="00B050"/>
                </a:solidFill>
                <a:latin typeface="Arial" panose="020B0604020202020204" pitchFamily="34" charset="0"/>
                <a:cs typeface="Arial" panose="020B0604020202020204" pitchFamily="34" charset="0"/>
              </a:rPr>
              <a:t>Final Decision Updates C&amp;I</a:t>
            </a:r>
          </a:p>
        </p:txBody>
      </p:sp>
      <p:sp>
        <p:nvSpPr>
          <p:cNvPr id="3" name="Content Placeholder 2">
            <a:extLst>
              <a:ext uri="{FF2B5EF4-FFF2-40B4-BE49-F238E27FC236}">
                <a16:creationId xmlns:a16="http://schemas.microsoft.com/office/drawing/2014/main" id="{AD864649-D2BD-09D0-07D7-693699B89306}"/>
              </a:ext>
            </a:extLst>
          </p:cNvPr>
          <p:cNvSpPr>
            <a:spLocks noGrp="1"/>
          </p:cNvSpPr>
          <p:nvPr>
            <p:ph idx="1"/>
          </p:nvPr>
        </p:nvSpPr>
        <p:spPr>
          <a:xfrm>
            <a:off x="747267" y="1476092"/>
            <a:ext cx="10976324" cy="4880258"/>
          </a:xfrm>
        </p:spPr>
        <p:txBody>
          <a:bodyPr vert="horz" lIns="91440" tIns="45720" rIns="91440" bIns="45720" rtlCol="0" anchor="t">
            <a:normAutofit/>
          </a:bodyPr>
          <a:lstStyle/>
          <a:p>
            <a:r>
              <a:rPr lang="en-US" sz="2000" dirty="0">
                <a:latin typeface="Arial" panose="020B0604020202020204" pitchFamily="34" charset="0"/>
                <a:cs typeface="Arial" panose="020B0604020202020204" pitchFamily="34" charset="0"/>
              </a:rPr>
              <a:t>Upfront incentive rates immediately declining for the “Tranche 3” incentive block</a:t>
            </a:r>
          </a:p>
          <a:p>
            <a:pPr marL="380990" indent="-380990"/>
            <a:r>
              <a:rPr lang="en-US" sz="2000" dirty="0">
                <a:latin typeface="Arial" panose="020B0604020202020204" pitchFamily="34" charset="0"/>
                <a:cs typeface="Arial" panose="020B0604020202020204" pitchFamily="34" charset="0"/>
              </a:rPr>
              <a:t>Interconnection applications should be tracked and managed closely</a:t>
            </a:r>
          </a:p>
          <a:p>
            <a:pPr marL="1295390" lvl="2" indent="-380990"/>
            <a:r>
              <a:rPr lang="en-US" dirty="0">
                <a:latin typeface="Arial" panose="020B0604020202020204" pitchFamily="34" charset="0"/>
                <a:cs typeface="Arial" panose="020B0604020202020204" pitchFamily="34" charset="0"/>
              </a:rPr>
              <a:t>Utilize the IX Working Group to resolve any IX issues</a:t>
            </a:r>
          </a:p>
          <a:p>
            <a:pPr marL="1295390" lvl="2" indent="-380990"/>
            <a:r>
              <a:rPr lang="en-US" dirty="0">
                <a:latin typeface="Arial" panose="020B0604020202020204" pitchFamily="34" charset="0"/>
                <a:cs typeface="Arial" panose="020B0604020202020204" pitchFamily="34" charset="0"/>
              </a:rPr>
              <a:t>Eversource to resend any requests for incomplete/withdrawn ESS IX apps to the emails listed in PowerClerk by January 1, 2025</a:t>
            </a:r>
          </a:p>
          <a:p>
            <a:pPr marL="1752590" lvl="3" indent="-380990"/>
            <a:r>
              <a:rPr lang="en-US" sz="2000" dirty="0">
                <a:latin typeface="Arial" panose="020B0604020202020204" pitchFamily="34" charset="0"/>
                <a:cs typeface="Arial" panose="020B0604020202020204" pitchFamily="34" charset="0"/>
              </a:rPr>
              <a:t>Applicants must respond within the 15-day timeframe to have Eversource reinstate these projects to their original queue positions prior to withdrawal</a:t>
            </a:r>
          </a:p>
          <a:p>
            <a:pPr marL="838190" lvl="1" indent="-380990"/>
            <a:endParaRPr lang="en-US" sz="1600" dirty="0">
              <a:latin typeface="Arial" panose="020B0604020202020204" pitchFamily="34" charset="0"/>
              <a:cs typeface="Arial" panose="020B0604020202020204" pitchFamily="34" charset="0"/>
            </a:endParaRPr>
          </a:p>
          <a:p>
            <a:pPr marL="838190" lvl="1" indent="-380990"/>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558885-3BA1-1D45-F35F-348FFDCEA439}"/>
              </a:ext>
            </a:extLst>
          </p:cNvPr>
          <p:cNvSpPr>
            <a:spLocks noGrp="1"/>
          </p:cNvSpPr>
          <p:nvPr>
            <p:ph type="sldNum" sz="quarter" idx="12"/>
          </p:nvPr>
        </p:nvSpPr>
        <p:spPr/>
        <p:txBody>
          <a:bodyPr/>
          <a:lstStyle/>
          <a:p>
            <a:fld id="{8635F78A-E13B-774D-ADB8-E6F6A9A5D201}" type="slidenum">
              <a:rPr lang="en-US" smtClean="0"/>
              <a:pPr/>
              <a:t>5</a:t>
            </a:fld>
            <a:endParaRPr lang="en-US"/>
          </a:p>
        </p:txBody>
      </p:sp>
      <p:pic>
        <p:nvPicPr>
          <p:cNvPr id="5" name="Picture 4" descr="A table with numbers and prices&#10;&#10;Description automatically generated with medium confidence">
            <a:extLst>
              <a:ext uri="{FF2B5EF4-FFF2-40B4-BE49-F238E27FC236}">
                <a16:creationId xmlns:a16="http://schemas.microsoft.com/office/drawing/2014/main" id="{7FFB5E48-5023-66D4-2F1E-807F8966A956}"/>
              </a:ext>
            </a:extLst>
          </p:cNvPr>
          <p:cNvPicPr>
            <a:picLocks noChangeAspect="1"/>
          </p:cNvPicPr>
          <p:nvPr/>
        </p:nvPicPr>
        <p:blipFill>
          <a:blip r:embed="rId3"/>
          <a:srcRect l="1703" t="6492" r="4127" b="6098"/>
          <a:stretch/>
        </p:blipFill>
        <p:spPr>
          <a:xfrm>
            <a:off x="2639143" y="3797168"/>
            <a:ext cx="6913713" cy="2559182"/>
          </a:xfrm>
          <a:prstGeom prst="rect">
            <a:avLst/>
          </a:prstGeom>
        </p:spPr>
      </p:pic>
    </p:spTree>
    <p:extLst>
      <p:ext uri="{BB962C8B-B14F-4D97-AF65-F5344CB8AC3E}">
        <p14:creationId xmlns:p14="http://schemas.microsoft.com/office/powerpoint/2010/main" val="357613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4668-8B84-4F76-9A24-016DADFA0179}"/>
              </a:ext>
            </a:extLst>
          </p:cNvPr>
          <p:cNvSpPr>
            <a:spLocks noGrp="1"/>
          </p:cNvSpPr>
          <p:nvPr>
            <p:ph type="title"/>
          </p:nvPr>
        </p:nvSpPr>
        <p:spPr/>
        <p:txBody>
          <a:bodyPr/>
          <a:lstStyle/>
          <a:p>
            <a:r>
              <a:rPr lang="en-US" b="1" dirty="0">
                <a:solidFill>
                  <a:srgbClr val="00B050"/>
                </a:solidFill>
                <a:latin typeface="Arial" panose="020B0604020202020204" pitchFamily="34" charset="0"/>
                <a:cs typeface="Arial" panose="020B0604020202020204" pitchFamily="34" charset="0"/>
              </a:rPr>
              <a:t>Energy Storage Solutions</a:t>
            </a:r>
          </a:p>
        </p:txBody>
      </p:sp>
      <p:sp>
        <p:nvSpPr>
          <p:cNvPr id="3" name="Content Placeholder 2">
            <a:extLst>
              <a:ext uri="{FF2B5EF4-FFF2-40B4-BE49-F238E27FC236}">
                <a16:creationId xmlns:a16="http://schemas.microsoft.com/office/drawing/2014/main" id="{52392C08-EBD1-4052-8B9A-9256A4A2CCD6}"/>
              </a:ext>
            </a:extLst>
          </p:cNvPr>
          <p:cNvSpPr>
            <a:spLocks noGrp="1"/>
          </p:cNvSpPr>
          <p:nvPr>
            <p:ph idx="1"/>
          </p:nvPr>
        </p:nvSpPr>
        <p:spPr>
          <a:xfrm>
            <a:off x="747267" y="1476092"/>
            <a:ext cx="10972800" cy="2685091"/>
          </a:xfrm>
        </p:spPr>
        <p:txBody>
          <a:bodyPr/>
          <a:lstStyle/>
          <a:p>
            <a:pPr marL="380990" indent="-380990" fontAlgn="base">
              <a:spcAft>
                <a:spcPts val="1600"/>
              </a:spcAft>
            </a:pPr>
            <a:r>
              <a:rPr lang="en-US" sz="2400" dirty="0">
                <a:solidFill>
                  <a:srgbClr val="000000"/>
                </a:solidFill>
                <a:latin typeface="Arial" panose="020B0604020202020204" pitchFamily="34" charset="0"/>
              </a:rPr>
              <a:t>9-year declining incentives – Goal of 580 MW behind-the-meter storage for residential and non-residential end-use customers</a:t>
            </a:r>
          </a:p>
          <a:p>
            <a:pPr marL="380990" indent="-380990" fontAlgn="base">
              <a:spcAft>
                <a:spcPts val="1600"/>
              </a:spcAft>
            </a:pPr>
            <a:r>
              <a:rPr lang="en-US" sz="2400" dirty="0">
                <a:solidFill>
                  <a:srgbClr val="000000"/>
                </a:solidFill>
                <a:latin typeface="Arial" panose="020B0604020202020204" pitchFamily="34" charset="0"/>
              </a:rPr>
              <a:t>Statewide goal of 1000 MW, including front-of-the-meter</a:t>
            </a:r>
          </a:p>
        </p:txBody>
      </p:sp>
      <p:sp>
        <p:nvSpPr>
          <p:cNvPr id="4" name="Slide Number Placeholder 3">
            <a:extLst>
              <a:ext uri="{FF2B5EF4-FFF2-40B4-BE49-F238E27FC236}">
                <a16:creationId xmlns:a16="http://schemas.microsoft.com/office/drawing/2014/main" id="{0ADBC76B-94B1-490A-9C7C-96F0EC9825B8}"/>
              </a:ext>
            </a:extLst>
          </p:cNvPr>
          <p:cNvSpPr>
            <a:spLocks noGrp="1"/>
          </p:cNvSpPr>
          <p:nvPr>
            <p:ph type="sldNum" sz="quarter" idx="12"/>
          </p:nvPr>
        </p:nvSpPr>
        <p:spPr/>
        <p:txBody>
          <a:bodyPr/>
          <a:lstStyle/>
          <a:p>
            <a:fld id="{8635F78A-E13B-774D-ADB8-E6F6A9A5D201}" type="slidenum">
              <a:rPr lang="en-US" smtClean="0"/>
              <a:pPr/>
              <a:t>6</a:t>
            </a:fld>
            <a:endParaRPr lang="en-US"/>
          </a:p>
        </p:txBody>
      </p:sp>
      <p:graphicFrame>
        <p:nvGraphicFramePr>
          <p:cNvPr id="5" name="Table 4">
            <a:extLst>
              <a:ext uri="{FF2B5EF4-FFF2-40B4-BE49-F238E27FC236}">
                <a16:creationId xmlns:a16="http://schemas.microsoft.com/office/drawing/2014/main" id="{D2E4A8E5-AE44-403C-B914-2737DFF92E67}"/>
              </a:ext>
            </a:extLst>
          </p:cNvPr>
          <p:cNvGraphicFramePr>
            <a:graphicFrameLocks noGrp="1"/>
          </p:cNvGraphicFramePr>
          <p:nvPr>
            <p:extLst>
              <p:ext uri="{D42A27DB-BD31-4B8C-83A1-F6EECF244321}">
                <p14:modId xmlns:p14="http://schemas.microsoft.com/office/powerpoint/2010/main" val="3049623642"/>
              </p:ext>
            </p:extLst>
          </p:nvPr>
        </p:nvGraphicFramePr>
        <p:xfrm>
          <a:off x="628649" y="3350525"/>
          <a:ext cx="10934701" cy="2729288"/>
        </p:xfrm>
        <a:graphic>
          <a:graphicData uri="http://schemas.openxmlformats.org/drawingml/2006/table">
            <a:tbl>
              <a:tblPr/>
              <a:tblGrid>
                <a:gridCol w="3005995">
                  <a:extLst>
                    <a:ext uri="{9D8B030D-6E8A-4147-A177-3AD203B41FA5}">
                      <a16:colId xmlns:a16="http://schemas.microsoft.com/office/drawing/2014/main" val="2315985910"/>
                    </a:ext>
                  </a:extLst>
                </a:gridCol>
                <a:gridCol w="1565152">
                  <a:extLst>
                    <a:ext uri="{9D8B030D-6E8A-4147-A177-3AD203B41FA5}">
                      <a16:colId xmlns:a16="http://schemas.microsoft.com/office/drawing/2014/main" val="3985886836"/>
                    </a:ext>
                  </a:extLst>
                </a:gridCol>
                <a:gridCol w="1351128">
                  <a:extLst>
                    <a:ext uri="{9D8B030D-6E8A-4147-A177-3AD203B41FA5}">
                      <a16:colId xmlns:a16="http://schemas.microsoft.com/office/drawing/2014/main" val="3889269399"/>
                    </a:ext>
                  </a:extLst>
                </a:gridCol>
                <a:gridCol w="1473959">
                  <a:extLst>
                    <a:ext uri="{9D8B030D-6E8A-4147-A177-3AD203B41FA5}">
                      <a16:colId xmlns:a16="http://schemas.microsoft.com/office/drawing/2014/main" val="3761024024"/>
                    </a:ext>
                  </a:extLst>
                </a:gridCol>
                <a:gridCol w="1621752">
                  <a:extLst>
                    <a:ext uri="{9D8B030D-6E8A-4147-A177-3AD203B41FA5}">
                      <a16:colId xmlns:a16="http://schemas.microsoft.com/office/drawing/2014/main" val="3603590831"/>
                    </a:ext>
                  </a:extLst>
                </a:gridCol>
                <a:gridCol w="1916715">
                  <a:extLst>
                    <a:ext uri="{9D8B030D-6E8A-4147-A177-3AD203B41FA5}">
                      <a16:colId xmlns:a16="http://schemas.microsoft.com/office/drawing/2014/main" val="2450288577"/>
                    </a:ext>
                  </a:extLst>
                </a:gridCol>
              </a:tblGrid>
              <a:tr h="463854">
                <a:tc gridSpan="6">
                  <a:txBody>
                    <a:bodyPr/>
                    <a:lstStyle/>
                    <a:p>
                      <a:pPr algn="ctr" fontAlgn="base"/>
                      <a:r>
                        <a:rPr lang="en-US" sz="2100" b="1" i="0" dirty="0">
                          <a:solidFill>
                            <a:srgbClr val="FFFFFF"/>
                          </a:solidFill>
                          <a:effectLst/>
                        </a:rPr>
                        <a:t>New Program MW Allocation</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marL="0" algn="ctr" defTabSz="914400" rtl="0" eaLnBrk="1" fontAlgn="base" latinLnBrk="0" hangingPunct="1"/>
                      <a:endParaRPr lang="en-US" sz="1600" b="1" i="0" kern="1200" dirty="0">
                        <a:solidFill>
                          <a:srgbClr val="FFFFFF"/>
                        </a:solidFill>
                        <a:effectLst/>
                        <a:latin typeface="Arial" panose="020B0604020202020204" pitchFamily="34" charset="0"/>
                        <a:ea typeface="+mn-ea"/>
                        <a:cs typeface="+mn-cs"/>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extLst>
                  <a:ext uri="{0D108BD9-81ED-4DB2-BD59-A6C34878D82A}">
                    <a16:rowId xmlns:a16="http://schemas.microsoft.com/office/drawing/2014/main" val="2673089155"/>
                  </a:ext>
                </a:extLst>
              </a:tr>
              <a:tr h="463854">
                <a:tc>
                  <a:txBody>
                    <a:bodyPr/>
                    <a:lstStyle/>
                    <a:p>
                      <a:pPr algn="ctr" fontAlgn="base"/>
                      <a:r>
                        <a:rPr lang="en-US" sz="1600" b="1" i="0" dirty="0">
                          <a:solidFill>
                            <a:srgbClr val="FFFFFF"/>
                          </a:solidFill>
                          <a:effectLst/>
                          <a:latin typeface="Arial" panose="020B0604020202020204" pitchFamily="34" charset="0"/>
                        </a:rPr>
                        <a:t>CUSTOMER CLASS​</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Tranche 1​</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Tranche 2​</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Tranche 3</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marL="0" algn="ctr" defTabSz="914400" rtl="0" eaLnBrk="1" fontAlgn="base" latinLnBrk="0" hangingPunct="1"/>
                      <a:r>
                        <a:rPr lang="en-US" sz="1600" b="1" i="0" kern="1200" dirty="0">
                          <a:solidFill>
                            <a:srgbClr val="FFFFFF"/>
                          </a:solidFill>
                          <a:effectLst/>
                          <a:latin typeface="Arial" panose="020B0604020202020204" pitchFamily="34" charset="0"/>
                          <a:ea typeface="+mn-ea"/>
                          <a:cs typeface="+mn-cs"/>
                        </a:rPr>
                        <a:t>Tranche 4</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TOTAL​</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extLst>
                  <a:ext uri="{0D108BD9-81ED-4DB2-BD59-A6C34878D82A}">
                    <a16:rowId xmlns:a16="http://schemas.microsoft.com/office/drawing/2014/main" val="3563322231"/>
                  </a:ext>
                </a:extLst>
              </a:tr>
              <a:tr h="668740">
                <a:tc>
                  <a:txBody>
                    <a:bodyPr/>
                    <a:lstStyle/>
                    <a:p>
                      <a:pPr algn="l" fontAlgn="base"/>
                      <a:r>
                        <a:rPr lang="en-US" sz="1900" b="0" i="0">
                          <a:solidFill>
                            <a:srgbClr val="000000"/>
                          </a:solidFill>
                          <a:effectLst/>
                          <a:latin typeface="Arial" panose="020B0604020202020204" pitchFamily="34" charset="0"/>
                        </a:rPr>
                        <a:t>Residential​</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a:solidFill>
                            <a:srgbClr val="000000"/>
                          </a:solidFill>
                          <a:effectLst/>
                          <a:latin typeface="Arial" panose="020B0604020202020204" pitchFamily="34" charset="0"/>
                        </a:rPr>
                        <a:t>50 MW​</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rPr>
                        <a:t>50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rPr>
                        <a:t>50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cs typeface="Arial" panose="020B0604020202020204" pitchFamily="34" charset="0"/>
                        </a:rPr>
                        <a:t>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cs typeface="Arial" panose="020B0604020202020204" pitchFamily="34" charset="0"/>
                        </a:rPr>
                        <a:t>150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extLst>
                  <a:ext uri="{0D108BD9-81ED-4DB2-BD59-A6C34878D82A}">
                    <a16:rowId xmlns:a16="http://schemas.microsoft.com/office/drawing/2014/main" val="167821210"/>
                  </a:ext>
                </a:extLst>
              </a:tr>
              <a:tr h="431800">
                <a:tc>
                  <a:txBody>
                    <a:bodyPr/>
                    <a:lstStyle/>
                    <a:p>
                      <a:pPr algn="l" fontAlgn="base"/>
                      <a:r>
                        <a:rPr lang="en-US" sz="1900" b="0" i="0">
                          <a:solidFill>
                            <a:srgbClr val="000000"/>
                          </a:solidFill>
                          <a:effectLst/>
                          <a:latin typeface="Arial" panose="020B0604020202020204" pitchFamily="34" charset="0"/>
                        </a:rPr>
                        <a:t>Commercial and Industrial​</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a:solidFill>
                            <a:srgbClr val="000000"/>
                          </a:solidFill>
                          <a:effectLst/>
                          <a:latin typeface="Arial" panose="020B0604020202020204" pitchFamily="34" charset="0"/>
                        </a:rPr>
                        <a:t>50 MW​</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dirty="0">
                          <a:solidFill>
                            <a:srgbClr val="000000"/>
                          </a:solidFill>
                          <a:effectLst/>
                          <a:latin typeface="Arial" panose="020B0604020202020204" pitchFamily="34" charset="0"/>
                        </a:rPr>
                        <a:t>113.9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dirty="0">
                          <a:solidFill>
                            <a:srgbClr val="000000"/>
                          </a:solidFill>
                          <a:effectLst/>
                          <a:latin typeface="Arial" panose="020B0604020202020204" pitchFamily="34" charset="0"/>
                        </a:rPr>
                        <a:t>126.1 </a:t>
                      </a:r>
                      <a:r>
                        <a:rPr lang="en-US" sz="1900" b="0" i="0" kern="1200" dirty="0">
                          <a:solidFill>
                            <a:srgbClr val="000000"/>
                          </a:solidFill>
                          <a:effectLst/>
                          <a:latin typeface="Arial" panose="020B0604020202020204" pitchFamily="34" charset="0"/>
                          <a:ea typeface="+mn-ea"/>
                          <a:cs typeface="+mn-cs"/>
                        </a:rPr>
                        <a:t>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marL="0" algn="ctr" defTabSz="914400" rtl="0" eaLnBrk="1" fontAlgn="base" latinLnBrk="0" hangingPunct="1"/>
                      <a:r>
                        <a:rPr lang="en-US" sz="1900" b="0" i="0" kern="1200" dirty="0">
                          <a:solidFill>
                            <a:srgbClr val="000000"/>
                          </a:solidFill>
                          <a:effectLst/>
                          <a:latin typeface="Arial" panose="020B0604020202020204" pitchFamily="34" charset="0"/>
                          <a:ea typeface="+mn-ea"/>
                          <a:cs typeface="+mn-cs"/>
                        </a:rPr>
                        <a:t>140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marL="0" algn="ctr" defTabSz="914400" rtl="0" eaLnBrk="1" fontAlgn="base" latinLnBrk="0" hangingPunct="1"/>
                      <a:r>
                        <a:rPr lang="en-US" sz="1900" b="0" i="0" kern="1200" dirty="0">
                          <a:solidFill>
                            <a:srgbClr val="000000"/>
                          </a:solidFill>
                          <a:effectLst/>
                          <a:latin typeface="Arial" panose="020B0604020202020204" pitchFamily="34" charset="0"/>
                          <a:ea typeface="+mn-ea"/>
                          <a:cs typeface="+mn-cs"/>
                        </a:rPr>
                        <a:t>430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extLst>
                  <a:ext uri="{0D108BD9-81ED-4DB2-BD59-A6C34878D82A}">
                    <a16:rowId xmlns:a16="http://schemas.microsoft.com/office/drawing/2014/main" val="3658192335"/>
                  </a:ext>
                </a:extLst>
              </a:tr>
              <a:tr h="431800">
                <a:tc>
                  <a:txBody>
                    <a:bodyPr/>
                    <a:lstStyle/>
                    <a:p>
                      <a:pPr algn="l" fontAlgn="base"/>
                      <a:r>
                        <a:rPr lang="en-US" sz="1900" b="1" i="0">
                          <a:solidFill>
                            <a:srgbClr val="000000"/>
                          </a:solidFill>
                          <a:effectLst/>
                          <a:latin typeface="Arial" panose="020B0604020202020204" pitchFamily="34" charset="0"/>
                        </a:rPr>
                        <a:t>Total</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a:solidFill>
                            <a:srgbClr val="000000"/>
                          </a:solidFill>
                          <a:effectLst/>
                          <a:latin typeface="Arial" panose="020B0604020202020204" pitchFamily="34" charset="0"/>
                        </a:rPr>
                        <a:t>100 MW</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163.9 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176.1 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kern="1200" dirty="0">
                          <a:solidFill>
                            <a:srgbClr val="000000"/>
                          </a:solidFill>
                          <a:effectLst/>
                          <a:latin typeface="Arial" panose="020B0604020202020204" pitchFamily="34" charset="0"/>
                          <a:ea typeface="+mn-ea"/>
                          <a:cs typeface="+mn-cs"/>
                        </a:rPr>
                        <a:t>140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580 MW </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extLst>
                  <a:ext uri="{0D108BD9-81ED-4DB2-BD59-A6C34878D82A}">
                    <a16:rowId xmlns:a16="http://schemas.microsoft.com/office/drawing/2014/main" val="652343902"/>
                  </a:ext>
                </a:extLst>
              </a:tr>
            </a:tbl>
          </a:graphicData>
        </a:graphic>
      </p:graphicFrame>
      <p:sp>
        <p:nvSpPr>
          <p:cNvPr id="6" name="Rectangle 1">
            <a:extLst>
              <a:ext uri="{FF2B5EF4-FFF2-40B4-BE49-F238E27FC236}">
                <a16:creationId xmlns:a16="http://schemas.microsoft.com/office/drawing/2014/main" id="{B72EE86B-1D9B-47D6-AC12-F509973805D0}"/>
              </a:ext>
            </a:extLst>
          </p:cNvPr>
          <p:cNvSpPr>
            <a:spLocks noChangeArrowheads="1"/>
          </p:cNvSpPr>
          <p:nvPr/>
        </p:nvSpPr>
        <p:spPr bwMode="auto">
          <a:xfrm>
            <a:off x="747267" y="3847910"/>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a:p>
          <a:p>
            <a:pPr defTabSz="1219170"/>
            <a:endParaRPr lang="en-US" altLang="en-US" sz="2400"/>
          </a:p>
        </p:txBody>
      </p:sp>
    </p:spTree>
    <p:extLst>
      <p:ext uri="{BB962C8B-B14F-4D97-AF65-F5344CB8AC3E}">
        <p14:creationId xmlns:p14="http://schemas.microsoft.com/office/powerpoint/2010/main" val="113670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b="1" dirty="0">
                <a:solidFill>
                  <a:srgbClr val="00B050"/>
                </a:solidFill>
                <a:latin typeface="Arial" panose="020B0604020202020204" pitchFamily="34" charset="0"/>
                <a:cs typeface="Arial" panose="020B0604020202020204" pitchFamily="34" charset="0"/>
              </a:rPr>
              <a:t>Program Design</a:t>
            </a:r>
          </a:p>
        </p:txBody>
      </p:sp>
      <p:sp>
        <p:nvSpPr>
          <p:cNvPr id="3" name="Content Placeholder 2">
            <a:extLst>
              <a:ext uri="{FF2B5EF4-FFF2-40B4-BE49-F238E27FC236}">
                <a16:creationId xmlns:a16="http://schemas.microsoft.com/office/drawing/2014/main" id="{C4D53E56-0343-4506-8D7F-09E269E49424}"/>
              </a:ext>
            </a:extLst>
          </p:cNvPr>
          <p:cNvSpPr>
            <a:spLocks noGrp="1"/>
          </p:cNvSpPr>
          <p:nvPr>
            <p:ph idx="1"/>
          </p:nvPr>
        </p:nvSpPr>
        <p:spPr>
          <a:xfrm>
            <a:off x="747267" y="1422400"/>
            <a:ext cx="10972800" cy="2006600"/>
          </a:xfrm>
        </p:spPr>
        <p:txBody>
          <a:bodyPr>
            <a:normAutofit/>
          </a:bodyPr>
          <a:lstStyle/>
          <a:p>
            <a:pPr marL="380990" indent="-380990"/>
            <a:r>
              <a:rPr lang="en-US" sz="2000" dirty="0">
                <a:latin typeface="Arial" panose="020B0604020202020204" pitchFamily="34" charset="0"/>
                <a:cs typeface="Arial" panose="020B0604020202020204" pitchFamily="34" charset="0"/>
              </a:rPr>
              <a:t>Customer Classes:</a:t>
            </a:r>
          </a:p>
          <a:p>
            <a:pPr marL="683667" lvl="1" indent="-380990"/>
            <a:r>
              <a:rPr lang="en-US" sz="2000" dirty="0">
                <a:latin typeface="Arial" panose="020B0604020202020204" pitchFamily="34" charset="0"/>
                <a:cs typeface="Arial" panose="020B0604020202020204" pitchFamily="34" charset="0"/>
              </a:rPr>
              <a:t>Residential customer classes: Standard, Underserved, and Low-Income Households</a:t>
            </a:r>
          </a:p>
          <a:p>
            <a:pPr marL="683667" lvl="1" indent="-380990"/>
            <a:r>
              <a:rPr lang="en-US" sz="2000" dirty="0">
                <a:latin typeface="Arial" panose="020B0604020202020204" pitchFamily="34" charset="0"/>
                <a:cs typeface="Arial" panose="020B0604020202020204" pitchFamily="34" charset="0"/>
              </a:rPr>
              <a:t>Commercial/industrial customer classes: Small, Medium, Large (based on demand)</a:t>
            </a:r>
          </a:p>
          <a:p>
            <a:pPr marL="380990" indent="-380990"/>
            <a:r>
              <a:rPr lang="en-US" sz="2000" dirty="0">
                <a:latin typeface="Arial" panose="020B0604020202020204" pitchFamily="34" charset="0"/>
                <a:cs typeface="Arial" panose="020B0604020202020204" pitchFamily="34" charset="0"/>
              </a:rPr>
              <a:t>Systems installed through this program can receive two incentives:</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7</a:t>
            </a:fld>
            <a:endParaRPr lang="en-US"/>
          </a:p>
        </p:txBody>
      </p:sp>
      <p:graphicFrame>
        <p:nvGraphicFramePr>
          <p:cNvPr id="6" name="Table 5">
            <a:extLst>
              <a:ext uri="{FF2B5EF4-FFF2-40B4-BE49-F238E27FC236}">
                <a16:creationId xmlns:a16="http://schemas.microsoft.com/office/drawing/2014/main" id="{F3990BBF-046F-4CD8-9F1C-724880FFE245}"/>
              </a:ext>
            </a:extLst>
          </p:cNvPr>
          <p:cNvGraphicFramePr>
            <a:graphicFrameLocks noGrp="1"/>
          </p:cNvGraphicFramePr>
          <p:nvPr>
            <p:extLst>
              <p:ext uri="{D42A27DB-BD31-4B8C-83A1-F6EECF244321}">
                <p14:modId xmlns:p14="http://schemas.microsoft.com/office/powerpoint/2010/main" val="2496694436"/>
              </p:ext>
            </p:extLst>
          </p:nvPr>
        </p:nvGraphicFramePr>
        <p:xfrm>
          <a:off x="675989" y="3056924"/>
          <a:ext cx="10768744" cy="3299426"/>
        </p:xfrm>
        <a:graphic>
          <a:graphicData uri="http://schemas.openxmlformats.org/drawingml/2006/table">
            <a:tbl>
              <a:tblPr firstRow="1" firstCol="1" bandRow="1">
                <a:tableStyleId>{5C22544A-7EE6-4342-B048-85BDC9FD1C3A}</a:tableStyleId>
              </a:tblPr>
              <a:tblGrid>
                <a:gridCol w="2047756">
                  <a:extLst>
                    <a:ext uri="{9D8B030D-6E8A-4147-A177-3AD203B41FA5}">
                      <a16:colId xmlns:a16="http://schemas.microsoft.com/office/drawing/2014/main" val="3862789390"/>
                    </a:ext>
                  </a:extLst>
                </a:gridCol>
                <a:gridCol w="3190260">
                  <a:extLst>
                    <a:ext uri="{9D8B030D-6E8A-4147-A177-3AD203B41FA5}">
                      <a16:colId xmlns:a16="http://schemas.microsoft.com/office/drawing/2014/main" val="3990618880"/>
                    </a:ext>
                  </a:extLst>
                </a:gridCol>
                <a:gridCol w="2993396">
                  <a:extLst>
                    <a:ext uri="{9D8B030D-6E8A-4147-A177-3AD203B41FA5}">
                      <a16:colId xmlns:a16="http://schemas.microsoft.com/office/drawing/2014/main" val="2692978879"/>
                    </a:ext>
                  </a:extLst>
                </a:gridCol>
                <a:gridCol w="2537332">
                  <a:extLst>
                    <a:ext uri="{9D8B030D-6E8A-4147-A177-3AD203B41FA5}">
                      <a16:colId xmlns:a16="http://schemas.microsoft.com/office/drawing/2014/main" val="1984232855"/>
                    </a:ext>
                  </a:extLst>
                </a:gridCol>
              </a:tblGrid>
              <a:tr h="383140">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Program Element</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Design Item</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L w="12700" cmpd="sng">
                      <a:noFill/>
                    </a:lnL>
                    <a:lnB w="3175"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Summer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B w="3175"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Winter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B w="3175" cap="flat" cmpd="sng" algn="ctr">
                      <a:noFill/>
                      <a:prstDash val="solid"/>
                      <a:round/>
                      <a:headEnd type="none" w="med" len="med"/>
                      <a:tailEnd type="none" w="med" len="med"/>
                    </a:lnB>
                  </a:tcPr>
                </a:tc>
                <a:extLst>
                  <a:ext uri="{0D108BD9-81ED-4DB2-BD59-A6C34878D82A}">
                    <a16:rowId xmlns:a16="http://schemas.microsoft.com/office/drawing/2014/main" val="3846393504"/>
                  </a:ext>
                </a:extLst>
              </a:tr>
              <a:tr h="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00">
                        <a:effectLst/>
                        <a:latin typeface="Arial" panose="020B0604020202020204" pitchFamily="34" charset="0"/>
                        <a:ea typeface="Yu Mincho" panose="02020400000000000000" pitchFamily="18" charset="-128"/>
                        <a:cs typeface="Arial" panose="020B0604020202020204" pitchFamily="34" charset="0"/>
                      </a:endParaRPr>
                    </a:p>
                  </a:txBody>
                  <a:tcPr marL="121920" marR="121920" marT="60960" marB="6096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just">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059775358"/>
                  </a:ext>
                </a:extLst>
              </a:tr>
              <a:tr h="327547">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Upfront Incentive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(Passive Dispatch)</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121920" marR="121920" marT="60960" marB="60960" anchor="ctr">
                    <a:lnT w="3175" cap="flat" cmpd="sng" algn="ctr">
                      <a:noFill/>
                      <a:prstDash val="solid"/>
                      <a:round/>
                      <a:headEnd type="none" w="med" len="med"/>
                      <a:tailEnd type="none" w="med" len="med"/>
                    </a:lnT>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Events per Season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All non-holiday weekdays (~60)</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extLst>
                  <a:ext uri="{0D108BD9-81ED-4DB2-BD59-A6C34878D82A}">
                    <a16:rowId xmlns:a16="http://schemas.microsoft.com/office/drawing/2014/main" val="184824392"/>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Months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June, July &amp; August</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910863269"/>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 Duration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3 Hours</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451748939"/>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Anticipated Dispatch Window</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5 PM to 8 PM </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927140315"/>
                  </a:ext>
                </a:extLst>
              </a:tr>
              <a:tr h="0">
                <a:tc gridSpan="4">
                  <a:txBody>
                    <a:bodyPr/>
                    <a:lstStyle/>
                    <a:p>
                      <a:pPr marL="0" marR="0" algn="just">
                        <a:lnSpc>
                          <a:spcPct val="115000"/>
                        </a:lnSpc>
                        <a:spcBef>
                          <a:spcPts val="0"/>
                        </a:spcBef>
                        <a:spcAft>
                          <a:spcPts val="0"/>
                        </a:spcAft>
                      </a:pPr>
                      <a:endParaRPr lang="en-US" sz="8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solidFill>
                      <a:schemeClr val="bg1"/>
                    </a:solidFill>
                  </a:tcPr>
                </a:tc>
                <a:tc hMerge="1">
                  <a:txBody>
                    <a:bodyPr/>
                    <a:lstStyle/>
                    <a:p>
                      <a:pPr marL="0" marR="0" algn="just">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473347807"/>
                  </a:ext>
                </a:extLst>
              </a:tr>
              <a:tr h="327547">
                <a:tc rowSpan="4">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Performance-Based Incentive</a:t>
                      </a:r>
                    </a:p>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(Active Dispatch)</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Events per Season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30 to 60</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to 5</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619016437"/>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Months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June through September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November through March</a:t>
                      </a:r>
                      <a:r>
                        <a:rPr lang="en-US" sz="1300">
                          <a:effectLst/>
                          <a:latin typeface="Arial" panose="020B0604020202020204" pitchFamily="34" charset="0"/>
                          <a:cs typeface="Arial" panose="020B0604020202020204" pitchFamily="34" charset="0"/>
                        </a:rPr>
                        <a:t>  </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2765964381"/>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 Duration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1 - 3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1 - 3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746212198"/>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Anticipated Dispatch Window</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Noon to 9 PM (All Days)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Noon to 9 PM (All Days)</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817903098"/>
                  </a:ext>
                </a:extLst>
              </a:tr>
            </a:tbl>
          </a:graphicData>
        </a:graphic>
      </p:graphicFrame>
    </p:spTree>
    <p:extLst>
      <p:ext uri="{BB962C8B-B14F-4D97-AF65-F5344CB8AC3E}">
        <p14:creationId xmlns:p14="http://schemas.microsoft.com/office/powerpoint/2010/main" val="287585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4EC-A7A3-4F72-BCD0-DE19BF1EE773}"/>
              </a:ext>
            </a:extLst>
          </p:cNvPr>
          <p:cNvSpPr>
            <a:spLocks noGrp="1"/>
          </p:cNvSpPr>
          <p:nvPr>
            <p:ph type="title"/>
          </p:nvPr>
        </p:nvSpPr>
        <p:spPr>
          <a:xfrm>
            <a:off x="0" y="122515"/>
            <a:ext cx="10515600" cy="945184"/>
          </a:xfrm>
        </p:spPr>
        <p:txBody>
          <a:bodyPr>
            <a:normAutofit/>
          </a:bodyPr>
          <a:lstStyle/>
          <a:p>
            <a:pPr marL="309026"/>
            <a:r>
              <a:rPr lang="en-US" b="1" dirty="0">
                <a:solidFill>
                  <a:schemeClr val="accent1"/>
                </a:solidFill>
                <a:latin typeface="Arial" panose="020B0604020202020204" pitchFamily="34" charset="0"/>
                <a:cs typeface="Arial" panose="020B0604020202020204" pitchFamily="34" charset="0"/>
              </a:rPr>
              <a:t>Residential Incentive Levels </a:t>
            </a:r>
          </a:p>
        </p:txBody>
      </p:sp>
      <p:graphicFrame>
        <p:nvGraphicFramePr>
          <p:cNvPr id="6" name="Table 5">
            <a:extLst>
              <a:ext uri="{FF2B5EF4-FFF2-40B4-BE49-F238E27FC236}">
                <a16:creationId xmlns:a16="http://schemas.microsoft.com/office/drawing/2014/main" id="{772C1BC2-C1F2-4E39-8716-0C194449CF6B}"/>
              </a:ext>
            </a:extLst>
          </p:cNvPr>
          <p:cNvGraphicFramePr>
            <a:graphicFrameLocks noGrp="1"/>
          </p:cNvGraphicFramePr>
          <p:nvPr>
            <p:extLst>
              <p:ext uri="{D42A27DB-BD31-4B8C-83A1-F6EECF244321}">
                <p14:modId xmlns:p14="http://schemas.microsoft.com/office/powerpoint/2010/main" val="1881085019"/>
              </p:ext>
            </p:extLst>
          </p:nvPr>
        </p:nvGraphicFramePr>
        <p:xfrm>
          <a:off x="609594" y="1245580"/>
          <a:ext cx="10607048" cy="2985283"/>
        </p:xfrm>
        <a:graphic>
          <a:graphicData uri="http://schemas.openxmlformats.org/drawingml/2006/table">
            <a:tbl>
              <a:tblPr firstRow="1"/>
              <a:tblGrid>
                <a:gridCol w="1864931">
                  <a:extLst>
                    <a:ext uri="{9D8B030D-6E8A-4147-A177-3AD203B41FA5}">
                      <a16:colId xmlns:a16="http://schemas.microsoft.com/office/drawing/2014/main" val="1225308881"/>
                    </a:ext>
                  </a:extLst>
                </a:gridCol>
                <a:gridCol w="2914039">
                  <a:extLst>
                    <a:ext uri="{9D8B030D-6E8A-4147-A177-3AD203B41FA5}">
                      <a16:colId xmlns:a16="http://schemas.microsoft.com/office/drawing/2014/main" val="1209912379"/>
                    </a:ext>
                  </a:extLst>
                </a:gridCol>
                <a:gridCol w="2914039">
                  <a:extLst>
                    <a:ext uri="{9D8B030D-6E8A-4147-A177-3AD203B41FA5}">
                      <a16:colId xmlns:a16="http://schemas.microsoft.com/office/drawing/2014/main" val="485952041"/>
                    </a:ext>
                  </a:extLst>
                </a:gridCol>
                <a:gridCol w="2914039">
                  <a:extLst>
                    <a:ext uri="{9D8B030D-6E8A-4147-A177-3AD203B41FA5}">
                      <a16:colId xmlns:a16="http://schemas.microsoft.com/office/drawing/2014/main" val="2979046312"/>
                    </a:ext>
                  </a:extLst>
                </a:gridCol>
              </a:tblGrid>
              <a:tr h="4470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Upfront Incentive Levels (Tranche 1)*</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extLst>
                  <a:ext uri="{0D108BD9-81ED-4DB2-BD59-A6C34878D82A}">
                    <a16:rowId xmlns:a16="http://schemas.microsoft.com/office/drawing/2014/main" val="686365276"/>
                  </a:ext>
                </a:extLst>
              </a:tr>
              <a:tr h="701040">
                <a:tc>
                  <a:txBody>
                    <a:bodyPr/>
                    <a:lstStyle/>
                    <a:p>
                      <a:pPr algn="ctr"/>
                      <a:r>
                        <a:rPr lang="en-US" sz="1900" b="1" dirty="0">
                          <a:latin typeface="Arial"/>
                          <a:cs typeface="Arial"/>
                        </a:rPr>
                        <a:t>Capacity Block (MW)</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Standard</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Underserved</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Low-Income</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10</a:t>
                      </a:r>
                    </a:p>
                  </a:txBody>
                  <a:tcPr marL="0" marR="0" marT="0" marB="0" anchor="ctr">
                    <a:lnL w="12700" cmpd="sng">
                      <a:noFill/>
                      <a:prstDash val="soli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15</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$212.5/kWh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65150923"/>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25</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$162.5/kWh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32977728"/>
                  </a:ext>
                </a:extLst>
              </a:tr>
              <a:tr h="459300">
                <a:tc>
                  <a:txBody>
                    <a:bodyPr/>
                    <a:lstStyle/>
                    <a:p>
                      <a:pPr marL="0" lvl="0" algn="ctr">
                        <a:buNone/>
                      </a:pPr>
                      <a:r>
                        <a:rPr lang="en-US" sz="1900" kern="1200" dirty="0">
                          <a:solidFill>
                            <a:schemeClr val="dk1"/>
                          </a:solidFill>
                          <a:latin typeface="Arial"/>
                          <a:ea typeface="+mn-ea"/>
                          <a:cs typeface="Arial"/>
                        </a:rPr>
                        <a:t>Grid-Edge Adder</a:t>
                      </a:r>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dirty="0">
                          <a:solidFill>
                            <a:schemeClr val="tx1"/>
                          </a:solidFill>
                          <a:effectLst/>
                          <a:latin typeface="Arial"/>
                          <a:cs typeface="Arial"/>
                        </a:rPr>
                        <a:t>+50%</a:t>
                      </a:r>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noProof="0" dirty="0">
                          <a:solidFill>
                            <a:schemeClr val="tx1"/>
                          </a:solidFill>
                          <a:effectLst/>
                          <a:latin typeface="Arial"/>
                        </a:rPr>
                        <a:t>+50%</a:t>
                      </a:r>
                      <a:endParaRPr lang="en-US" dirty="0"/>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noProof="0" dirty="0">
                          <a:solidFill>
                            <a:schemeClr val="tx1"/>
                          </a:solidFill>
                          <a:effectLst/>
                          <a:latin typeface="Arial"/>
                        </a:rPr>
                        <a:t>+50%</a:t>
                      </a:r>
                      <a:endParaRPr lang="en-US" dirty="0"/>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extLst>
                  <a:ext uri="{0D108BD9-81ED-4DB2-BD59-A6C34878D82A}">
                    <a16:rowId xmlns:a16="http://schemas.microsoft.com/office/drawing/2014/main" val="1180705424"/>
                  </a:ext>
                </a:extLst>
              </a:tr>
            </a:tbl>
          </a:graphicData>
        </a:graphic>
      </p:graphicFrame>
      <p:graphicFrame>
        <p:nvGraphicFramePr>
          <p:cNvPr id="9" name="Table 8">
            <a:extLst>
              <a:ext uri="{FF2B5EF4-FFF2-40B4-BE49-F238E27FC236}">
                <a16:creationId xmlns:a16="http://schemas.microsoft.com/office/drawing/2014/main" id="{23D10400-CF11-4992-9935-AF9F4F21958B}"/>
              </a:ext>
            </a:extLst>
          </p:cNvPr>
          <p:cNvGraphicFramePr>
            <a:graphicFrameLocks noGrp="1"/>
          </p:cNvGraphicFramePr>
          <p:nvPr>
            <p:extLst>
              <p:ext uri="{D42A27DB-BD31-4B8C-83A1-F6EECF244321}">
                <p14:modId xmlns:p14="http://schemas.microsoft.com/office/powerpoint/2010/main" val="385411971"/>
              </p:ext>
            </p:extLst>
          </p:nvPr>
        </p:nvGraphicFramePr>
        <p:xfrm>
          <a:off x="609597" y="4400848"/>
          <a:ext cx="10623296" cy="1309941"/>
        </p:xfrm>
        <a:graphic>
          <a:graphicData uri="http://schemas.openxmlformats.org/drawingml/2006/table">
            <a:tbl>
              <a:tblPr firstRow="1"/>
              <a:tblGrid>
                <a:gridCol w="2655824">
                  <a:extLst>
                    <a:ext uri="{9D8B030D-6E8A-4147-A177-3AD203B41FA5}">
                      <a16:colId xmlns:a16="http://schemas.microsoft.com/office/drawing/2014/main" val="1209912379"/>
                    </a:ext>
                  </a:extLst>
                </a:gridCol>
                <a:gridCol w="2655824">
                  <a:extLst>
                    <a:ext uri="{9D8B030D-6E8A-4147-A177-3AD203B41FA5}">
                      <a16:colId xmlns:a16="http://schemas.microsoft.com/office/drawing/2014/main" val="485952041"/>
                    </a:ext>
                  </a:extLst>
                </a:gridCol>
                <a:gridCol w="2655824">
                  <a:extLst>
                    <a:ext uri="{9D8B030D-6E8A-4147-A177-3AD203B41FA5}">
                      <a16:colId xmlns:a16="http://schemas.microsoft.com/office/drawing/2014/main" val="2094065523"/>
                    </a:ext>
                  </a:extLst>
                </a:gridCol>
                <a:gridCol w="2655824">
                  <a:extLst>
                    <a:ext uri="{9D8B030D-6E8A-4147-A177-3AD203B41FA5}">
                      <a16:colId xmlns:a16="http://schemas.microsoft.com/office/drawing/2014/main" val="181893238"/>
                    </a:ext>
                  </a:extLst>
                </a:gridCol>
              </a:tblGrid>
              <a:tr h="4375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Performance Incentive Levels</a:t>
                      </a:r>
                    </a:p>
                  </a:txBody>
                  <a:tcPr marL="112429" marR="112429" marT="56215" marB="5621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extLst>
                  <a:ext uri="{0D108BD9-81ED-4DB2-BD59-A6C34878D82A}">
                    <a16:rowId xmlns:a16="http://schemas.microsoft.com/office/drawing/2014/main" val="3185020550"/>
                  </a:ext>
                </a:extLst>
              </a:tr>
              <a:tr h="429755">
                <a:tc>
                  <a:txBody>
                    <a:bodyPr/>
                    <a:lstStyle/>
                    <a:p>
                      <a:pPr algn="ctr"/>
                      <a:r>
                        <a:rPr lang="en-US" sz="1900" b="1" dirty="0">
                          <a:latin typeface="Arial"/>
                          <a:cs typeface="Arial"/>
                        </a:rPr>
                        <a:t>Summer,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Summer,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42637">
                <a:tc>
                  <a:txBody>
                    <a:bodyPr/>
                    <a:lstStyle/>
                    <a:p>
                      <a:pPr algn="ctr" fontAlgn="b"/>
                      <a:r>
                        <a:rPr lang="en-US" sz="1900" b="0" i="0" u="none" strike="noStrike" dirty="0">
                          <a:solidFill>
                            <a:schemeClr val="tx1"/>
                          </a:solidFill>
                          <a:effectLst/>
                          <a:latin typeface="Arial"/>
                          <a:cs typeface="Arial"/>
                        </a:rPr>
                        <a:t>$200/kW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$25/kW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$115/kW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$15/kW</a:t>
                      </a:r>
                    </a:p>
                  </a:txBody>
                  <a:tcPr marL="0" marR="0" marT="0" marB="0" anchor="ctr">
                    <a:lnL w="12700" cap="flat" cmpd="sng" algn="ctr">
                      <a:noFill/>
                      <a:prstDash val="sysDot"/>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bl>
          </a:graphicData>
        </a:graphic>
      </p:graphicFrame>
      <p:sp>
        <p:nvSpPr>
          <p:cNvPr id="8" name="TextBox 7">
            <a:extLst>
              <a:ext uri="{FF2B5EF4-FFF2-40B4-BE49-F238E27FC236}">
                <a16:creationId xmlns:a16="http://schemas.microsoft.com/office/drawing/2014/main" id="{AB5122CD-EE80-879B-2991-CB959D06BFB2}"/>
              </a:ext>
            </a:extLst>
          </p:cNvPr>
          <p:cNvSpPr txBox="1"/>
          <p:nvPr/>
        </p:nvSpPr>
        <p:spPr>
          <a:xfrm>
            <a:off x="609594" y="5806163"/>
            <a:ext cx="105213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*Residential Upfront Incentive capped at $16,000 per household or 50% of total cost (whichever is less)</a:t>
            </a:r>
          </a:p>
        </p:txBody>
      </p:sp>
    </p:spTree>
    <p:extLst>
      <p:ext uri="{BB962C8B-B14F-4D97-AF65-F5344CB8AC3E}">
        <p14:creationId xmlns:p14="http://schemas.microsoft.com/office/powerpoint/2010/main" val="22391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633E7-2148-D337-7CA5-22BF4A573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885DD-9FDD-BB85-1B7E-2F222864DC3B}"/>
              </a:ext>
            </a:extLst>
          </p:cNvPr>
          <p:cNvSpPr>
            <a:spLocks noGrp="1"/>
          </p:cNvSpPr>
          <p:nvPr>
            <p:ph type="title"/>
          </p:nvPr>
        </p:nvSpPr>
        <p:spPr/>
        <p:txBody>
          <a:bodyPr/>
          <a:lstStyle/>
          <a:p>
            <a:r>
              <a:rPr lang="en-US" b="1" dirty="0">
                <a:solidFill>
                  <a:srgbClr val="00B050"/>
                </a:solidFill>
                <a:latin typeface="Arial" panose="020B0604020202020204" pitchFamily="34" charset="0"/>
                <a:cs typeface="Arial" panose="020B0604020202020204" pitchFamily="34" charset="0"/>
              </a:rPr>
              <a:t>Residential – Notes &amp; Webinars</a:t>
            </a:r>
          </a:p>
        </p:txBody>
      </p:sp>
      <p:sp>
        <p:nvSpPr>
          <p:cNvPr id="3" name="Content Placeholder 2">
            <a:extLst>
              <a:ext uri="{FF2B5EF4-FFF2-40B4-BE49-F238E27FC236}">
                <a16:creationId xmlns:a16="http://schemas.microsoft.com/office/drawing/2014/main" id="{BE4AF4C0-389D-55B7-2394-CFE5656CBD48}"/>
              </a:ext>
            </a:extLst>
          </p:cNvPr>
          <p:cNvSpPr>
            <a:spLocks noGrp="1"/>
          </p:cNvSpPr>
          <p:nvPr>
            <p:ph idx="1"/>
          </p:nvPr>
        </p:nvSpPr>
        <p:spPr>
          <a:xfrm>
            <a:off x="747267" y="1787856"/>
            <a:ext cx="10972800" cy="4394579"/>
          </a:xfrm>
        </p:spPr>
        <p:txBody>
          <a:bodyPr>
            <a:normAutofit/>
          </a:bodyPr>
          <a:lstStyle/>
          <a:p>
            <a:pPr marL="380990" indent="-380990"/>
            <a:r>
              <a:rPr lang="en-US" sz="2400" b="1" dirty="0">
                <a:latin typeface="Arial" panose="020B0604020202020204" pitchFamily="34" charset="0"/>
                <a:cs typeface="Arial" panose="020B0604020202020204" pitchFamily="34" charset="0"/>
              </a:rPr>
              <a:t>Sunnova customers </a:t>
            </a:r>
            <a:r>
              <a:rPr lang="en-US" sz="2400" dirty="0">
                <a:latin typeface="Arial" panose="020B0604020202020204" pitchFamily="34" charset="0"/>
                <a:cs typeface="Arial" panose="020B0604020202020204" pitchFamily="34" charset="0"/>
              </a:rPr>
              <a:t>may only enroll through Sunnova</a:t>
            </a:r>
          </a:p>
          <a:p>
            <a:pPr marL="0" indent="0">
              <a:buNone/>
            </a:pPr>
            <a:endParaRPr lang="en-US" sz="2400" dirty="0">
              <a:latin typeface="Arial" panose="020B0604020202020204" pitchFamily="34" charset="0"/>
              <a:cs typeface="Arial" panose="020B0604020202020204" pitchFamily="34" charset="0"/>
            </a:endParaRPr>
          </a:p>
          <a:p>
            <a:pPr marL="380990" indent="-380990"/>
            <a:r>
              <a:rPr lang="en-US" sz="2400" b="1" dirty="0">
                <a:solidFill>
                  <a:prstClr val="black"/>
                </a:solidFill>
                <a:latin typeface="Arial" panose="020B0604020202020204" pitchFamily="34" charset="0"/>
                <a:cs typeface="Arial" panose="020B0604020202020204" pitchFamily="34" charset="0"/>
              </a:rPr>
              <a:t>Customer Informational Webinars: </a:t>
            </a:r>
          </a:p>
          <a:p>
            <a:pPr marL="838190" lvl="1" indent="-380990">
              <a:spcBef>
                <a:spcPts val="1000"/>
              </a:spcBef>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feel free to share this link with residential customers to learn more about</a:t>
            </a:r>
            <a:r>
              <a:rPr lang="en-US" dirty="0">
                <a:solidFill>
                  <a:prstClr val="black"/>
                </a:solidFill>
                <a:latin typeface="Arial" panose="020B0604020202020204" pitchFamily="34" charset="0"/>
                <a:cs typeface="Arial" panose="020B0604020202020204" pitchFamily="34" charset="0"/>
              </a:rPr>
              <a:t> the program and the benefits of battery energy storage systems. </a:t>
            </a:r>
            <a:r>
              <a:rPr lang="en-US" b="1" dirty="0">
                <a:solidFill>
                  <a:prstClr val="black"/>
                </a:solidFill>
                <a:latin typeface="Arial" panose="020B0604020202020204" pitchFamily="34" charset="0"/>
                <a:cs typeface="Arial" panose="020B0604020202020204" pitchFamily="34" charset="0"/>
              </a:rPr>
              <a:t>Most recent recorded session from the homeowner webinar held November 19: </a:t>
            </a:r>
          </a:p>
          <a:p>
            <a:pPr marL="1295390" lvl="2" indent="-380990">
              <a:spcBef>
                <a:spcPts val="1000"/>
              </a:spcBef>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https://energystoragect.com/informational-webinars/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38190" lvl="1" indent="-380990">
              <a:spcBef>
                <a:spcPts val="1000"/>
              </a:spcBef>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38190" lvl="1" indent="-380990"/>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787019-42CE-ADAF-1361-164668962954}"/>
              </a:ext>
            </a:extLst>
          </p:cNvPr>
          <p:cNvSpPr>
            <a:spLocks noGrp="1"/>
          </p:cNvSpPr>
          <p:nvPr>
            <p:ph type="sldNum" sz="quarter" idx="12"/>
          </p:nvPr>
        </p:nvSpPr>
        <p:spPr/>
        <p:txBody>
          <a:bodyPr/>
          <a:lstStyle/>
          <a:p>
            <a:fld id="{8635F78A-E13B-774D-ADB8-E6F6A9A5D201}" type="slidenum">
              <a:rPr lang="en-US" smtClean="0"/>
              <a:pPr/>
              <a:t>9</a:t>
            </a:fld>
            <a:endParaRPr lang="en-US"/>
          </a:p>
        </p:txBody>
      </p:sp>
    </p:spTree>
    <p:extLst>
      <p:ext uri="{BB962C8B-B14F-4D97-AF65-F5344CB8AC3E}">
        <p14:creationId xmlns:p14="http://schemas.microsoft.com/office/powerpoint/2010/main" val="105117817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37B34A"/>
      </a:accent1>
      <a:accent2>
        <a:srgbClr val="F90C80"/>
      </a:accent2>
      <a:accent3>
        <a:srgbClr val="383B9B"/>
      </a:accent3>
      <a:accent4>
        <a:srgbClr val="00A0D1"/>
      </a:accent4>
      <a:accent5>
        <a:srgbClr val="FB6D3F"/>
      </a:accent5>
      <a:accent6>
        <a:srgbClr val="3E46AB"/>
      </a:accent6>
      <a:hlink>
        <a:srgbClr val="90CC6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48F674D6A6E4B968E3E1FAE1B9692" ma:contentTypeVersion="18" ma:contentTypeDescription="Create a new document." ma:contentTypeScope="" ma:versionID="ca70d90cb3e1a05e625558ecbc8c7918">
  <xsd:schema xmlns:xsd="http://www.w3.org/2001/XMLSchema" xmlns:xs="http://www.w3.org/2001/XMLSchema" xmlns:p="http://schemas.microsoft.com/office/2006/metadata/properties" xmlns:ns2="f2870893-db66-4aa3-85e9-3efb17b0b061" xmlns:ns3="1b30647e-2852-4824-8010-b226207861fa" targetNamespace="http://schemas.microsoft.com/office/2006/metadata/properties" ma:root="true" ma:fieldsID="b598d93aa413354d1cd50c492a733296" ns2:_="" ns3:_="">
    <xsd:import namespace="f2870893-db66-4aa3-85e9-3efb17b0b061"/>
    <xsd:import namespace="1b30647e-2852-4824-8010-b226207861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870893-db66-4aa3-85e9-3efb17b0b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b8dfaa-981b-4fef-ae8f-77207eb7bc5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30647e-2852-4824-8010-b226207861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cdface4-0c15-4f14-bd0b-80d2248220b1}" ma:internalName="TaxCatchAll" ma:showField="CatchAllData" ma:web="1b30647e-2852-4824-8010-b226207861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b30647e-2852-4824-8010-b226207861fa">
      <UserInfo>
        <DisplayName>Robert Schmitt</DisplayName>
        <AccountId>87</AccountId>
        <AccountType/>
      </UserInfo>
      <UserInfo>
        <DisplayName>Andrea Janecko</DisplayName>
        <AccountId>84</AccountId>
        <AccountType/>
      </UserInfo>
      <UserInfo>
        <DisplayName>Emma Saavedra</DisplayName>
        <AccountId>21</AccountId>
        <AccountType/>
      </UserInfo>
      <UserInfo>
        <DisplayName>Sergio Carrillo</DisplayName>
        <AccountId>26</AccountId>
        <AccountType/>
      </UserInfo>
      <UserInfo>
        <DisplayName>Bill Colonis</DisplayName>
        <AccountId>28</AccountId>
        <AccountType/>
      </UserInfo>
      <UserInfo>
        <DisplayName>Mary Vigil</DisplayName>
        <AccountId>389</AccountId>
        <AccountType/>
      </UserInfo>
      <UserInfo>
        <DisplayName>Lynne Lewis</DisplayName>
        <AccountId>366</AccountId>
        <AccountType/>
      </UserInfo>
      <UserInfo>
        <DisplayName>Will DeTeso</DisplayName>
        <AccountId>358</AccountId>
        <AccountType/>
      </UserInfo>
    </SharedWithUsers>
    <TaxCatchAll xmlns="1b30647e-2852-4824-8010-b226207861fa" xsi:nil="true"/>
    <lcf76f155ced4ddcb4097134ff3c332f xmlns="f2870893-db66-4aa3-85e9-3efb17b0b06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26F0B8-D678-42D4-B641-2E9D51330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870893-db66-4aa3-85e9-3efb17b0b061"/>
    <ds:schemaRef ds:uri="1b30647e-2852-4824-8010-b22620786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1E0FD-9BF6-4230-A6EA-DA549D516344}">
  <ds:schemaRefs>
    <ds:schemaRef ds:uri="http://purl.org/dc/elements/1.1/"/>
    <ds:schemaRef ds:uri="1b30647e-2852-4824-8010-b226207861fa"/>
    <ds:schemaRef ds:uri="http://schemas.microsoft.com/office/2006/metadata/properties"/>
    <ds:schemaRef ds:uri="http://schemas.microsoft.com/office/infopath/2007/PartnerControls"/>
    <ds:schemaRef ds:uri="http://schemas.microsoft.com/office/2006/documentManagement/types"/>
    <ds:schemaRef ds:uri="f2870893-db66-4aa3-85e9-3efb17b0b061"/>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331CB25-55A3-4BDF-82EA-EC3909A18A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36406</TotalTime>
  <Words>1120</Words>
  <Application>Microsoft Office PowerPoint</Application>
  <PresentationFormat>Widescreen</PresentationFormat>
  <Paragraphs>240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Energy Storage Solutions November/December 2024  Contractor Training</vt:lpstr>
      <vt:lpstr>Agenda</vt:lpstr>
      <vt:lpstr>PURA Updates</vt:lpstr>
      <vt:lpstr>Final Decision Updates: Resi. / C&amp;I</vt:lpstr>
      <vt:lpstr>Final Decision Updates C&amp;I</vt:lpstr>
      <vt:lpstr>Energy Storage Solutions</vt:lpstr>
      <vt:lpstr>Program Design</vt:lpstr>
      <vt:lpstr>Residential Incentive Levels </vt:lpstr>
      <vt:lpstr>Residential – Notes &amp; Webinars</vt:lpstr>
      <vt:lpstr>Commercial Incentive Levels </vt:lpstr>
      <vt:lpstr>Approved Technology</vt:lpstr>
      <vt:lpstr>Website Walkthrough</vt:lpstr>
      <vt:lpstr>Incentive Reservations &amp; Estimates</vt:lpstr>
      <vt:lpstr>Incentive Calculator</vt:lpstr>
      <vt:lpstr>Salesforce Demo</vt:lpstr>
      <vt:lpstr>Energy Storage Solutions Cobranding</vt:lpstr>
      <vt:lpstr>Questions?  If so, please email to energystorage@ctgreenbank.com or place Q&amp;A in Teams with your email address &amp; we’ll send a reply if unable to cover in the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Energy Storage Solutions</dc:title>
  <dc:creator>Lawrence Taylor</dc:creator>
  <cp:lastModifiedBy>Lawrence Taylor</cp:lastModifiedBy>
  <cp:revision>265</cp:revision>
  <cp:lastPrinted>2024-04-25T14:50:44Z</cp:lastPrinted>
  <dcterms:created xsi:type="dcterms:W3CDTF">2021-12-02T14:17:29Z</dcterms:created>
  <dcterms:modified xsi:type="dcterms:W3CDTF">2024-12-05T19:03:33Z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0x01010048E48F674D6A6E4B968E3E1FAE1B9692</vt:lpwstr>
  </property>
  <property fmtid="{D5CDD505-2E9C-101B-9397-08002B2CF9AE}" pid="3" name="MediaServiceImageTags">
    <vt:lpwstr/>
  </property>
</Properties>
</file>