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25"/>
  </p:notesMasterIdLst>
  <p:sldIdLst>
    <p:sldId id="257" r:id="rId6"/>
    <p:sldId id="1212" r:id="rId7"/>
    <p:sldId id="1197" r:id="rId8"/>
    <p:sldId id="1235" r:id="rId9"/>
    <p:sldId id="1238" r:id="rId10"/>
    <p:sldId id="1270" r:id="rId11"/>
    <p:sldId id="1255" r:id="rId12"/>
    <p:sldId id="1253" r:id="rId13"/>
    <p:sldId id="1273" r:id="rId14"/>
    <p:sldId id="271" r:id="rId15"/>
    <p:sldId id="1249" r:id="rId16"/>
    <p:sldId id="1258" r:id="rId17"/>
    <p:sldId id="1274" r:id="rId18"/>
    <p:sldId id="1256" r:id="rId19"/>
    <p:sldId id="1275" r:id="rId20"/>
    <p:sldId id="1266" r:id="rId21"/>
    <p:sldId id="361" r:id="rId22"/>
    <p:sldId id="1260" r:id="rId23"/>
    <p:sldId id="1271" r:id="rId24"/>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29CB3-3C04-F632-CF36-E8A9B8BCB1EE}" name="Tangredi, Paul P" initials="TPP" userId="S::paul.tangredi@eversource.com::c99bc6d4-5c63-42bb-9894-ee8a0e3dd3b3" providerId="AD"/>
  <p188:author id="{1FD485BF-693D-5BAC-ABBE-441CB84EDBF6}" name="Edward P. Kranich" initials="EPK" userId="S::EKranich@ctgreenbank.com::cab80148-e854-4768-8929-740607f8759c" providerId="AD"/>
  <p188:author id="{11A4C9BF-33DC-46C0-324A-CE9C16A251B7}" name="Sara Harari" initials="SH" userId="S::sharari@ctgreenbank.com::ff75f37f-2abf-412d-b226-9af32c4bcf74" providerId="AD"/>
  <p188:author id="{61100CEB-A17A-F571-734D-515950D9B3C7}" name="Bryan Garcia" initials="BG" userId="S::BGarcia@ctgreenbank.com::91504e27-b8fb-4ef9-80b4-0f67b4d3b5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A93A"/>
    <a:srgbClr val="786B54"/>
    <a:srgbClr val="ED7D31"/>
    <a:srgbClr val="383B9B"/>
    <a:srgbClr val="000000"/>
    <a:srgbClr val="2F318C"/>
    <a:srgbClr val="00B050"/>
    <a:srgbClr val="8E90DA"/>
    <a:srgbClr val="BABBE8"/>
    <a:srgbClr val="6264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DFBB8-EFB6-4FCA-8EC7-26C8D50F9301}" v="6" dt="2025-03-27T15:09:10.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96" autoAdjust="0"/>
  </p:normalViewPr>
  <p:slideViewPr>
    <p:cSldViewPr snapToGrid="0">
      <p:cViewPr varScale="1">
        <p:scale>
          <a:sx n="74" d="100"/>
          <a:sy n="74" d="100"/>
        </p:scale>
        <p:origin x="101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rence Taylor" userId="3fe9ebd3-a1da-426b-a76f-37a75dc8d236" providerId="ADAL" clId="{216DFBB8-EFB6-4FCA-8EC7-26C8D50F9301}"/>
    <pc:docChg chg="undo custSel addSld delSld modSld">
      <pc:chgData name="Lawrence Taylor" userId="3fe9ebd3-a1da-426b-a76f-37a75dc8d236" providerId="ADAL" clId="{216DFBB8-EFB6-4FCA-8EC7-26C8D50F9301}" dt="2025-03-27T15:19:32.825" v="2749" actId="948"/>
      <pc:docMkLst>
        <pc:docMk/>
      </pc:docMkLst>
      <pc:sldChg chg="modSp mod">
        <pc:chgData name="Lawrence Taylor" userId="3fe9ebd3-a1da-426b-a76f-37a75dc8d236" providerId="ADAL" clId="{216DFBB8-EFB6-4FCA-8EC7-26C8D50F9301}" dt="2025-03-27T14:09:13.430" v="4" actId="20577"/>
        <pc:sldMkLst>
          <pc:docMk/>
          <pc:sldMk cId="1876804888" sldId="257"/>
        </pc:sldMkLst>
        <pc:spChg chg="mod">
          <ac:chgData name="Lawrence Taylor" userId="3fe9ebd3-a1da-426b-a76f-37a75dc8d236" providerId="ADAL" clId="{216DFBB8-EFB6-4FCA-8EC7-26C8D50F9301}" dt="2025-03-27T14:09:13.430" v="4" actId="20577"/>
          <ac:spMkLst>
            <pc:docMk/>
            <pc:sldMk cId="1876804888" sldId="257"/>
            <ac:spMk id="5" creationId="{00000000-0000-0000-0000-000000000000}"/>
          </ac:spMkLst>
        </pc:spChg>
      </pc:sldChg>
      <pc:sldChg chg="del">
        <pc:chgData name="Lawrence Taylor" userId="3fe9ebd3-a1da-426b-a76f-37a75dc8d236" providerId="ADAL" clId="{216DFBB8-EFB6-4FCA-8EC7-26C8D50F9301}" dt="2025-03-27T14:35:02.973" v="534" actId="2696"/>
        <pc:sldMkLst>
          <pc:docMk/>
          <pc:sldMk cId="4210949156" sldId="359"/>
        </pc:sldMkLst>
      </pc:sldChg>
      <pc:sldChg chg="modSp mod">
        <pc:chgData name="Lawrence Taylor" userId="3fe9ebd3-a1da-426b-a76f-37a75dc8d236" providerId="ADAL" clId="{216DFBB8-EFB6-4FCA-8EC7-26C8D50F9301}" dt="2025-03-27T14:35:12.375" v="536" actId="20577"/>
        <pc:sldMkLst>
          <pc:docMk/>
          <pc:sldMk cId="768673115" sldId="361"/>
        </pc:sldMkLst>
        <pc:spChg chg="mod">
          <ac:chgData name="Lawrence Taylor" userId="3fe9ebd3-a1da-426b-a76f-37a75dc8d236" providerId="ADAL" clId="{216DFBB8-EFB6-4FCA-8EC7-26C8D50F9301}" dt="2025-03-27T14:35:12.375" v="536" actId="20577"/>
          <ac:spMkLst>
            <pc:docMk/>
            <pc:sldMk cId="768673115" sldId="361"/>
            <ac:spMk id="6" creationId="{47DDDAD4-36CA-B427-4BAC-0F695D2B8233}"/>
          </ac:spMkLst>
        </pc:spChg>
      </pc:sldChg>
      <pc:sldChg chg="modSp mod">
        <pc:chgData name="Lawrence Taylor" userId="3fe9ebd3-a1da-426b-a76f-37a75dc8d236" providerId="ADAL" clId="{216DFBB8-EFB6-4FCA-8EC7-26C8D50F9301}" dt="2025-03-27T14:27:42.150" v="422" actId="27636"/>
        <pc:sldMkLst>
          <pc:docMk/>
          <pc:sldMk cId="1136706939" sldId="1197"/>
        </pc:sldMkLst>
        <pc:spChg chg="mod">
          <ac:chgData name="Lawrence Taylor" userId="3fe9ebd3-a1da-426b-a76f-37a75dc8d236" providerId="ADAL" clId="{216DFBB8-EFB6-4FCA-8EC7-26C8D50F9301}" dt="2025-03-27T14:27:42.150" v="422" actId="27636"/>
          <ac:spMkLst>
            <pc:docMk/>
            <pc:sldMk cId="1136706939" sldId="1197"/>
            <ac:spMk id="3" creationId="{52392C08-EBD1-4052-8B9A-9256A4A2CCD6}"/>
          </ac:spMkLst>
        </pc:spChg>
        <pc:graphicFrameChg chg="mod">
          <ac:chgData name="Lawrence Taylor" userId="3fe9ebd3-a1da-426b-a76f-37a75dc8d236" providerId="ADAL" clId="{216DFBB8-EFB6-4FCA-8EC7-26C8D50F9301}" dt="2025-03-27T14:27:37.902" v="420" actId="1076"/>
          <ac:graphicFrameMkLst>
            <pc:docMk/>
            <pc:sldMk cId="1136706939" sldId="1197"/>
            <ac:graphicFrameMk id="5" creationId="{D2E4A8E5-AE44-403C-B914-2737DFF92E67}"/>
          </ac:graphicFrameMkLst>
        </pc:graphicFrameChg>
      </pc:sldChg>
      <pc:sldChg chg="modSp mod">
        <pc:chgData name="Lawrence Taylor" userId="3fe9ebd3-a1da-426b-a76f-37a75dc8d236" providerId="ADAL" clId="{216DFBB8-EFB6-4FCA-8EC7-26C8D50F9301}" dt="2025-03-27T14:31:20.011" v="502" actId="20577"/>
        <pc:sldMkLst>
          <pc:docMk/>
          <pc:sldMk cId="3250051036" sldId="1253"/>
        </pc:sldMkLst>
        <pc:spChg chg="mod">
          <ac:chgData name="Lawrence Taylor" userId="3fe9ebd3-a1da-426b-a76f-37a75dc8d236" providerId="ADAL" clId="{216DFBB8-EFB6-4FCA-8EC7-26C8D50F9301}" dt="2025-03-27T14:31:20.011" v="502" actId="20577"/>
          <ac:spMkLst>
            <pc:docMk/>
            <pc:sldMk cId="3250051036" sldId="1253"/>
            <ac:spMk id="13" creationId="{5DD7034C-6895-5B14-15F0-3D5FD7332048}"/>
          </ac:spMkLst>
        </pc:spChg>
      </pc:sldChg>
      <pc:sldChg chg="addSp modSp mod">
        <pc:chgData name="Lawrence Taylor" userId="3fe9ebd3-a1da-426b-a76f-37a75dc8d236" providerId="ADAL" clId="{216DFBB8-EFB6-4FCA-8EC7-26C8D50F9301}" dt="2025-03-27T15:02:12.849" v="1682" actId="1076"/>
        <pc:sldMkLst>
          <pc:docMk/>
          <pc:sldMk cId="3554906997" sldId="1256"/>
        </pc:sldMkLst>
        <pc:spChg chg="add mod ord">
          <ac:chgData name="Lawrence Taylor" userId="3fe9ebd3-a1da-426b-a76f-37a75dc8d236" providerId="ADAL" clId="{216DFBB8-EFB6-4FCA-8EC7-26C8D50F9301}" dt="2025-03-27T15:02:05.882" v="1681" actId="113"/>
          <ac:spMkLst>
            <pc:docMk/>
            <pc:sldMk cId="3554906997" sldId="1256"/>
            <ac:spMk id="2" creationId="{277BADBF-C615-B65F-CAD4-A3E2B0BE9F0E}"/>
          </ac:spMkLst>
        </pc:spChg>
        <pc:spChg chg="mod">
          <ac:chgData name="Lawrence Taylor" userId="3fe9ebd3-a1da-426b-a76f-37a75dc8d236" providerId="ADAL" clId="{216DFBB8-EFB6-4FCA-8EC7-26C8D50F9301}" dt="2025-03-27T15:02:12.849" v="1682" actId="1076"/>
          <ac:spMkLst>
            <pc:docMk/>
            <pc:sldMk cId="3554906997" sldId="1256"/>
            <ac:spMk id="5" creationId="{FBDD58BD-7E70-803B-3219-CCF4219D92C7}"/>
          </ac:spMkLst>
        </pc:spChg>
        <pc:spChg chg="mod">
          <ac:chgData name="Lawrence Taylor" userId="3fe9ebd3-a1da-426b-a76f-37a75dc8d236" providerId="ADAL" clId="{216DFBB8-EFB6-4FCA-8EC7-26C8D50F9301}" dt="2025-03-27T14:56:47.084" v="1418" actId="14100"/>
          <ac:spMkLst>
            <pc:docMk/>
            <pc:sldMk cId="3554906997" sldId="1256"/>
            <ac:spMk id="6" creationId="{1A3E54D7-07C1-C416-985C-B894BE918208}"/>
          </ac:spMkLst>
        </pc:spChg>
      </pc:sldChg>
      <pc:sldChg chg="modSp mod">
        <pc:chgData name="Lawrence Taylor" userId="3fe9ebd3-a1da-426b-a76f-37a75dc8d236" providerId="ADAL" clId="{216DFBB8-EFB6-4FCA-8EC7-26C8D50F9301}" dt="2025-03-27T14:37:07.944" v="755" actId="1076"/>
        <pc:sldMkLst>
          <pc:docMk/>
          <pc:sldMk cId="3527029912" sldId="1260"/>
        </pc:sldMkLst>
        <pc:spChg chg="mod">
          <ac:chgData name="Lawrence Taylor" userId="3fe9ebd3-a1da-426b-a76f-37a75dc8d236" providerId="ADAL" clId="{216DFBB8-EFB6-4FCA-8EC7-26C8D50F9301}" dt="2025-03-27T14:37:07.944" v="755" actId="1076"/>
          <ac:spMkLst>
            <pc:docMk/>
            <pc:sldMk cId="3527029912" sldId="1260"/>
            <ac:spMk id="2" creationId="{67490029-DCCD-4BBB-ADE4-ED609089AA29}"/>
          </ac:spMkLst>
        </pc:spChg>
      </pc:sldChg>
      <pc:sldChg chg="modSp mod">
        <pc:chgData name="Lawrence Taylor" userId="3fe9ebd3-a1da-426b-a76f-37a75dc8d236" providerId="ADAL" clId="{216DFBB8-EFB6-4FCA-8EC7-26C8D50F9301}" dt="2025-03-27T14:39:12.578" v="949" actId="113"/>
        <pc:sldMkLst>
          <pc:docMk/>
          <pc:sldMk cId="3098983298" sldId="1266"/>
        </pc:sldMkLst>
        <pc:spChg chg="mod">
          <ac:chgData name="Lawrence Taylor" userId="3fe9ebd3-a1da-426b-a76f-37a75dc8d236" providerId="ADAL" clId="{216DFBB8-EFB6-4FCA-8EC7-26C8D50F9301}" dt="2025-03-27T14:39:12.578" v="949" actId="113"/>
          <ac:spMkLst>
            <pc:docMk/>
            <pc:sldMk cId="3098983298" sldId="1266"/>
            <ac:spMk id="4" creationId="{932C8B6E-D0DC-B5EE-B07B-DC111463D45C}"/>
          </ac:spMkLst>
        </pc:spChg>
      </pc:sldChg>
      <pc:sldChg chg="modSp mod">
        <pc:chgData name="Lawrence Taylor" userId="3fe9ebd3-a1da-426b-a76f-37a75dc8d236" providerId="ADAL" clId="{216DFBB8-EFB6-4FCA-8EC7-26C8D50F9301}" dt="2025-03-27T14:58:06.783" v="1424" actId="108"/>
        <pc:sldMkLst>
          <pc:docMk/>
          <pc:sldMk cId="1051178175" sldId="1270"/>
        </pc:sldMkLst>
        <pc:spChg chg="mod">
          <ac:chgData name="Lawrence Taylor" userId="3fe9ebd3-a1da-426b-a76f-37a75dc8d236" providerId="ADAL" clId="{216DFBB8-EFB6-4FCA-8EC7-26C8D50F9301}" dt="2025-03-27T14:58:06.783" v="1424" actId="108"/>
          <ac:spMkLst>
            <pc:docMk/>
            <pc:sldMk cId="1051178175" sldId="1270"/>
            <ac:spMk id="3" creationId="{BE4AF4C0-389D-55B7-2394-CFE5656CBD48}"/>
          </ac:spMkLst>
        </pc:spChg>
      </pc:sldChg>
      <pc:sldChg chg="modSp mod">
        <pc:chgData name="Lawrence Taylor" userId="3fe9ebd3-a1da-426b-a76f-37a75dc8d236" providerId="ADAL" clId="{216DFBB8-EFB6-4FCA-8EC7-26C8D50F9301}" dt="2025-03-27T14:32:49.311" v="533" actId="6549"/>
        <pc:sldMkLst>
          <pc:docMk/>
          <pc:sldMk cId="1015322610" sldId="1273"/>
        </pc:sldMkLst>
        <pc:spChg chg="mod">
          <ac:chgData name="Lawrence Taylor" userId="3fe9ebd3-a1da-426b-a76f-37a75dc8d236" providerId="ADAL" clId="{216DFBB8-EFB6-4FCA-8EC7-26C8D50F9301}" dt="2025-03-27T14:32:49.311" v="533" actId="6549"/>
          <ac:spMkLst>
            <pc:docMk/>
            <pc:sldMk cId="1015322610" sldId="1273"/>
            <ac:spMk id="3" creationId="{3C42CA8C-C9AA-3102-D9CD-0D4BBA6DDE39}"/>
          </ac:spMkLst>
        </pc:spChg>
      </pc:sldChg>
      <pc:sldChg chg="addSp delSp modSp add mod">
        <pc:chgData name="Lawrence Taylor" userId="3fe9ebd3-a1da-426b-a76f-37a75dc8d236" providerId="ADAL" clId="{216DFBB8-EFB6-4FCA-8EC7-26C8D50F9301}" dt="2025-03-27T15:19:32.825" v="2749" actId="948"/>
        <pc:sldMkLst>
          <pc:docMk/>
          <pc:sldMk cId="32145682" sldId="1275"/>
        </pc:sldMkLst>
        <pc:spChg chg="mod">
          <ac:chgData name="Lawrence Taylor" userId="3fe9ebd3-a1da-426b-a76f-37a75dc8d236" providerId="ADAL" clId="{216DFBB8-EFB6-4FCA-8EC7-26C8D50F9301}" dt="2025-03-27T15:19:32.825" v="2749" actId="948"/>
          <ac:spMkLst>
            <pc:docMk/>
            <pc:sldMk cId="32145682" sldId="1275"/>
            <ac:spMk id="2" creationId="{AFD2864F-9C7F-8474-216B-BE0E8D474AB2}"/>
          </ac:spMkLst>
        </pc:spChg>
        <pc:spChg chg="del">
          <ac:chgData name="Lawrence Taylor" userId="3fe9ebd3-a1da-426b-a76f-37a75dc8d236" providerId="ADAL" clId="{216DFBB8-EFB6-4FCA-8EC7-26C8D50F9301}" dt="2025-03-27T15:08:28.761" v="2046" actId="478"/>
          <ac:spMkLst>
            <pc:docMk/>
            <pc:sldMk cId="32145682" sldId="1275"/>
            <ac:spMk id="5" creationId="{35B5DEBE-55B3-CA4D-E94B-F6B2BED38706}"/>
          </ac:spMkLst>
        </pc:spChg>
        <pc:spChg chg="mod">
          <ac:chgData name="Lawrence Taylor" userId="3fe9ebd3-a1da-426b-a76f-37a75dc8d236" providerId="ADAL" clId="{216DFBB8-EFB6-4FCA-8EC7-26C8D50F9301}" dt="2025-03-27T15:06:51.352" v="1714" actId="20577"/>
          <ac:spMkLst>
            <pc:docMk/>
            <pc:sldMk cId="32145682" sldId="1275"/>
            <ac:spMk id="6" creationId="{3EEE6BC7-DAE6-F9F8-0F36-2CC2BEDE43E7}"/>
          </ac:spMkLst>
        </pc:spChg>
        <pc:spChg chg="add del mod">
          <ac:chgData name="Lawrence Taylor" userId="3fe9ebd3-a1da-426b-a76f-37a75dc8d236" providerId="ADAL" clId="{216DFBB8-EFB6-4FCA-8EC7-26C8D50F9301}" dt="2025-03-27T15:08:33.063" v="2047" actId="478"/>
          <ac:spMkLst>
            <pc:docMk/>
            <pc:sldMk cId="32145682" sldId="1275"/>
            <ac:spMk id="7" creationId="{AFBDB609-2C11-33BA-AC51-F3C53D79A4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3647"/>
          </a:xfrm>
          <a:prstGeom prst="rect">
            <a:avLst/>
          </a:prstGeom>
        </p:spPr>
        <p:txBody>
          <a:bodyPr vert="horz" lIns="92538" tIns="46269" rIns="92538" bIns="46269" rtlCol="0"/>
          <a:lstStyle>
            <a:lvl1pPr algn="l">
              <a:defRPr sz="1200"/>
            </a:lvl1pPr>
          </a:lstStyle>
          <a:p>
            <a:endParaRPr lang="en-US"/>
          </a:p>
        </p:txBody>
      </p:sp>
      <p:sp>
        <p:nvSpPr>
          <p:cNvPr id="3" name="Date Placeholder 2"/>
          <p:cNvSpPr>
            <a:spLocks noGrp="1"/>
          </p:cNvSpPr>
          <p:nvPr>
            <p:ph type="dt" idx="1"/>
          </p:nvPr>
        </p:nvSpPr>
        <p:spPr>
          <a:xfrm>
            <a:off x="3939467" y="0"/>
            <a:ext cx="3013763" cy="463647"/>
          </a:xfrm>
          <a:prstGeom prst="rect">
            <a:avLst/>
          </a:prstGeom>
        </p:spPr>
        <p:txBody>
          <a:bodyPr vert="horz" lIns="92538" tIns="46269" rIns="92538" bIns="46269" rtlCol="0"/>
          <a:lstStyle>
            <a:lvl1pPr algn="r">
              <a:defRPr sz="1200"/>
            </a:lvl1pPr>
          </a:lstStyle>
          <a:p>
            <a:fld id="{862D8B45-DF07-4264-93FD-57F48C60ECC7}" type="datetimeFigureOut">
              <a:rPr lang="en-US" smtClean="0"/>
              <a:t>3/27/2025</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8" tIns="46269" rIns="92538" bIns="46269" rtlCol="0" anchor="ctr"/>
          <a:lstStyle/>
          <a:p>
            <a:endParaRPr lang="en-US"/>
          </a:p>
        </p:txBody>
      </p:sp>
      <p:sp>
        <p:nvSpPr>
          <p:cNvPr id="5" name="Notes Placeholder 4"/>
          <p:cNvSpPr>
            <a:spLocks noGrp="1"/>
          </p:cNvSpPr>
          <p:nvPr>
            <p:ph type="body" sz="quarter" idx="3"/>
          </p:nvPr>
        </p:nvSpPr>
        <p:spPr>
          <a:xfrm>
            <a:off x="695485" y="4447156"/>
            <a:ext cx="5563870" cy="3638579"/>
          </a:xfrm>
          <a:prstGeom prst="rect">
            <a:avLst/>
          </a:prstGeom>
        </p:spPr>
        <p:txBody>
          <a:bodyPr vert="horz" lIns="92538" tIns="46269" rIns="92538"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7194"/>
            <a:ext cx="3013763" cy="463646"/>
          </a:xfrm>
          <a:prstGeom prst="rect">
            <a:avLst/>
          </a:prstGeom>
        </p:spPr>
        <p:txBody>
          <a:bodyPr vert="horz" lIns="92538" tIns="46269" rIns="92538"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7194"/>
            <a:ext cx="3013763" cy="463646"/>
          </a:xfrm>
          <a:prstGeom prst="rect">
            <a:avLst/>
          </a:prstGeom>
        </p:spPr>
        <p:txBody>
          <a:bodyPr vert="horz" lIns="92538" tIns="46269" rIns="92538" bIns="46269" rtlCol="0" anchor="b"/>
          <a:lstStyle>
            <a:lvl1pPr algn="r">
              <a:defRPr sz="1200"/>
            </a:lvl1pPr>
          </a:lstStyle>
          <a:p>
            <a:fld id="{BD94E6F7-4218-481F-A9D0-C1B74FB646F0}" type="slidenum">
              <a:rPr lang="en-US" smtClean="0"/>
              <a:t>‹#›</a:t>
            </a:fld>
            <a:endParaRPr lang="en-US"/>
          </a:p>
        </p:txBody>
      </p:sp>
    </p:spTree>
    <p:extLst>
      <p:ext uri="{BB962C8B-B14F-4D97-AF65-F5344CB8AC3E}">
        <p14:creationId xmlns:p14="http://schemas.microsoft.com/office/powerpoint/2010/main" val="325526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1</a:t>
            </a:fld>
            <a:endParaRPr lang="en-US"/>
          </a:p>
        </p:txBody>
      </p:sp>
    </p:spTree>
    <p:extLst>
      <p:ext uri="{BB962C8B-B14F-4D97-AF65-F5344CB8AC3E}">
        <p14:creationId xmlns:p14="http://schemas.microsoft.com/office/powerpoint/2010/main" val="246117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BD94E6F7-4218-481F-A9D0-C1B74FB646F0}" type="slidenum">
              <a:rPr lang="en-US" smtClean="0"/>
              <a:t>11</a:t>
            </a:fld>
            <a:endParaRPr lang="en-US"/>
          </a:p>
        </p:txBody>
      </p:sp>
    </p:spTree>
    <p:extLst>
      <p:ext uri="{BB962C8B-B14F-4D97-AF65-F5344CB8AC3E}">
        <p14:creationId xmlns:p14="http://schemas.microsoft.com/office/powerpoint/2010/main" val="140543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baseline="0" dirty="0"/>
          </a:p>
        </p:txBody>
      </p:sp>
      <p:sp>
        <p:nvSpPr>
          <p:cNvPr id="4" name="Slide Number Placeholder 3"/>
          <p:cNvSpPr>
            <a:spLocks noGrp="1"/>
          </p:cNvSpPr>
          <p:nvPr>
            <p:ph type="sldNum" sz="quarter" idx="5"/>
          </p:nvPr>
        </p:nvSpPr>
        <p:spPr/>
        <p:txBody>
          <a:bodyPr/>
          <a:lstStyle/>
          <a:p>
            <a:fld id="{BD94E6F7-4218-481F-A9D0-C1B74FB646F0}" type="slidenum">
              <a:rPr lang="en-US" smtClean="0"/>
              <a:t>12</a:t>
            </a:fld>
            <a:endParaRPr lang="en-US"/>
          </a:p>
        </p:txBody>
      </p:sp>
    </p:spTree>
    <p:extLst>
      <p:ext uri="{BB962C8B-B14F-4D97-AF65-F5344CB8AC3E}">
        <p14:creationId xmlns:p14="http://schemas.microsoft.com/office/powerpoint/2010/main" val="2664897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4E6F7-4218-481F-A9D0-C1B74FB646F0}" type="slidenum">
              <a:rPr lang="en-US" smtClean="0"/>
              <a:t>14</a:t>
            </a:fld>
            <a:endParaRPr lang="en-US"/>
          </a:p>
        </p:txBody>
      </p:sp>
    </p:spTree>
    <p:extLst>
      <p:ext uri="{BB962C8B-B14F-4D97-AF65-F5344CB8AC3E}">
        <p14:creationId xmlns:p14="http://schemas.microsoft.com/office/powerpoint/2010/main" val="3015985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0986E-CA9F-A7DD-9326-5E56C080C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AE64-06C0-9037-2382-1FA7E3268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EAE48-6E27-3118-726C-1892C4590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FD2122-15AF-C65C-46B7-558AC68C33D2}"/>
              </a:ext>
            </a:extLst>
          </p:cNvPr>
          <p:cNvSpPr>
            <a:spLocks noGrp="1"/>
          </p:cNvSpPr>
          <p:nvPr>
            <p:ph type="sldNum" sz="quarter" idx="5"/>
          </p:nvPr>
        </p:nvSpPr>
        <p:spPr/>
        <p:txBody>
          <a:bodyPr/>
          <a:lstStyle/>
          <a:p>
            <a:fld id="{BD94E6F7-4218-481F-A9D0-C1B74FB646F0}" type="slidenum">
              <a:rPr lang="en-US" smtClean="0"/>
              <a:t>15</a:t>
            </a:fld>
            <a:endParaRPr lang="en-US"/>
          </a:p>
        </p:txBody>
      </p:sp>
    </p:spTree>
    <p:extLst>
      <p:ext uri="{BB962C8B-B14F-4D97-AF65-F5344CB8AC3E}">
        <p14:creationId xmlns:p14="http://schemas.microsoft.com/office/powerpoint/2010/main" val="65057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4E6F7-4218-481F-A9D0-C1B74FB646F0}" type="slidenum">
              <a:rPr lang="en-US" smtClean="0"/>
              <a:t>16</a:t>
            </a:fld>
            <a:endParaRPr lang="en-US"/>
          </a:p>
        </p:txBody>
      </p:sp>
    </p:spTree>
    <p:extLst>
      <p:ext uri="{BB962C8B-B14F-4D97-AF65-F5344CB8AC3E}">
        <p14:creationId xmlns:p14="http://schemas.microsoft.com/office/powerpoint/2010/main" val="12230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0FDCF-F936-E457-5618-D6083374A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22AF6-3EB5-E339-5403-B8EE7BC0D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1388E-5B61-2824-8EDE-1B467C6F5E6A}"/>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9129E541-2A38-AD15-3939-B35A060C5C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FB5EB-A35B-4824-AA42-F4B83AF6DF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313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D94E6F7-4218-481F-A9D0-C1B74FB646F0}" type="slidenum">
              <a:rPr lang="en-US" smtClean="0"/>
              <a:t>18</a:t>
            </a:fld>
            <a:endParaRPr lang="en-US"/>
          </a:p>
        </p:txBody>
      </p:sp>
    </p:spTree>
    <p:extLst>
      <p:ext uri="{BB962C8B-B14F-4D97-AF65-F5344CB8AC3E}">
        <p14:creationId xmlns:p14="http://schemas.microsoft.com/office/powerpoint/2010/main" val="2334606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E110-492E-8804-9734-B8A61A09D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B1476-8772-7F47-ABA6-4429D3C40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1601F-645C-43F1-AF23-D91E1B743EEB}"/>
              </a:ext>
            </a:extLst>
          </p:cNvPr>
          <p:cNvSpPr>
            <a:spLocks noGrp="1"/>
          </p:cNvSpPr>
          <p:nvPr>
            <p:ph type="body" idx="1"/>
          </p:nvPr>
        </p:nvSpPr>
        <p:spPr/>
        <p:txBody>
          <a:bodyPr>
            <a:normAutofit/>
          </a:bodyPr>
          <a:lstStyle/>
          <a:p>
            <a:endParaRPr lang="en-US" b="1" u="none" dirty="0">
              <a:cs typeface="Calibri" panose="020F0502020204030204"/>
            </a:endParaRPr>
          </a:p>
        </p:txBody>
      </p:sp>
      <p:sp>
        <p:nvSpPr>
          <p:cNvPr id="4" name="Slide Number Placeholder 3">
            <a:extLst>
              <a:ext uri="{FF2B5EF4-FFF2-40B4-BE49-F238E27FC236}">
                <a16:creationId xmlns:a16="http://schemas.microsoft.com/office/drawing/2014/main" id="{D8E4E359-15B7-D416-FE94-1D13E20C59AE}"/>
              </a:ext>
            </a:extLst>
          </p:cNvPr>
          <p:cNvSpPr>
            <a:spLocks noGrp="1"/>
          </p:cNvSpPr>
          <p:nvPr>
            <p:ph type="sldNum" sz="quarter" idx="5"/>
          </p:nvPr>
        </p:nvSpPr>
        <p:spPr/>
        <p:txBody>
          <a:bodyPr/>
          <a:lstStyle/>
          <a:p>
            <a:fld id="{48BDEEAE-A8A4-48AC-A977-CAEC5EDEB5EA}" type="slidenum">
              <a:rPr lang="en-US" smtClean="0"/>
              <a:pPr/>
              <a:t>19</a:t>
            </a:fld>
            <a:endParaRPr lang="en-US"/>
          </a:p>
        </p:txBody>
      </p:sp>
    </p:spTree>
    <p:extLst>
      <p:ext uri="{BB962C8B-B14F-4D97-AF65-F5344CB8AC3E}">
        <p14:creationId xmlns:p14="http://schemas.microsoft.com/office/powerpoint/2010/main" val="245660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2</a:t>
            </a:fld>
            <a:endParaRPr lang="en-US"/>
          </a:p>
        </p:txBody>
      </p:sp>
    </p:spTree>
    <p:extLst>
      <p:ext uri="{BB962C8B-B14F-4D97-AF65-F5344CB8AC3E}">
        <p14:creationId xmlns:p14="http://schemas.microsoft.com/office/powerpoint/2010/main" val="215065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dirty="0">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3</a:t>
            </a:fld>
            <a:endParaRPr lang="en-US"/>
          </a:p>
        </p:txBody>
      </p:sp>
    </p:spTree>
    <p:extLst>
      <p:ext uri="{BB962C8B-B14F-4D97-AF65-F5344CB8AC3E}">
        <p14:creationId xmlns:p14="http://schemas.microsoft.com/office/powerpoint/2010/main" val="137758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1" dirty="0">
              <a:latin typeface="+mn-lt"/>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4</a:t>
            </a:fld>
            <a:endParaRPr lang="en-US"/>
          </a:p>
        </p:txBody>
      </p:sp>
    </p:spTree>
    <p:extLst>
      <p:ext uri="{BB962C8B-B14F-4D97-AF65-F5344CB8AC3E}">
        <p14:creationId xmlns:p14="http://schemas.microsoft.com/office/powerpoint/2010/main" val="374968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5</a:t>
            </a:fld>
            <a:endParaRPr lang="en-US"/>
          </a:p>
        </p:txBody>
      </p:sp>
    </p:spTree>
    <p:extLst>
      <p:ext uri="{BB962C8B-B14F-4D97-AF65-F5344CB8AC3E}">
        <p14:creationId xmlns:p14="http://schemas.microsoft.com/office/powerpoint/2010/main" val="385221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F513B-5605-B541-37A9-1B96130E5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2DD7B-5DA7-252A-F668-A3E292393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0C033-CEBC-C44A-7C41-852951466743}"/>
              </a:ext>
            </a:extLst>
          </p:cNvPr>
          <p:cNvSpPr>
            <a:spLocks noGrp="1"/>
          </p:cNvSpPr>
          <p:nvPr>
            <p:ph type="body" idx="1"/>
          </p:nvPr>
        </p:nvSpPr>
        <p:spPr/>
        <p:txBody>
          <a:bodyPr/>
          <a:lstStyle/>
          <a:p>
            <a:endParaRPr lang="en-US" sz="1000" b="1" dirty="0">
              <a:latin typeface="+mn-lt"/>
              <a:cs typeface="Calibri"/>
            </a:endParaRPr>
          </a:p>
        </p:txBody>
      </p:sp>
      <p:sp>
        <p:nvSpPr>
          <p:cNvPr id="4" name="Slide Number Placeholder 3">
            <a:extLst>
              <a:ext uri="{FF2B5EF4-FFF2-40B4-BE49-F238E27FC236}">
                <a16:creationId xmlns:a16="http://schemas.microsoft.com/office/drawing/2014/main" id="{8CF401EC-B659-C371-5603-EA964DDE7934}"/>
              </a:ext>
            </a:extLst>
          </p:cNvPr>
          <p:cNvSpPr>
            <a:spLocks noGrp="1"/>
          </p:cNvSpPr>
          <p:nvPr>
            <p:ph type="sldNum" sz="quarter" idx="5"/>
          </p:nvPr>
        </p:nvSpPr>
        <p:spPr/>
        <p:txBody>
          <a:bodyPr/>
          <a:lstStyle/>
          <a:p>
            <a:fld id="{48BDEEAE-A8A4-48AC-A977-CAEC5EDEB5EA}" type="slidenum">
              <a:rPr lang="en-US" smtClean="0"/>
              <a:pPr/>
              <a:t>6</a:t>
            </a:fld>
            <a:endParaRPr lang="en-US"/>
          </a:p>
        </p:txBody>
      </p:sp>
    </p:spTree>
    <p:extLst>
      <p:ext uri="{BB962C8B-B14F-4D97-AF65-F5344CB8AC3E}">
        <p14:creationId xmlns:p14="http://schemas.microsoft.com/office/powerpoint/2010/main" val="205654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7</a:t>
            </a:fld>
            <a:endParaRPr lang="en-US"/>
          </a:p>
        </p:txBody>
      </p:sp>
    </p:spTree>
    <p:extLst>
      <p:ext uri="{BB962C8B-B14F-4D97-AF65-F5344CB8AC3E}">
        <p14:creationId xmlns:p14="http://schemas.microsoft.com/office/powerpoint/2010/main" val="3852210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8</a:t>
            </a:fld>
            <a:endParaRPr lang="en-US"/>
          </a:p>
        </p:txBody>
      </p:sp>
    </p:spTree>
    <p:extLst>
      <p:ext uri="{BB962C8B-B14F-4D97-AF65-F5344CB8AC3E}">
        <p14:creationId xmlns:p14="http://schemas.microsoft.com/office/powerpoint/2010/main" val="1393374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94E6F7-4218-481F-A9D0-C1B74FB646F0}" type="slidenum">
              <a:rPr lang="en-US" smtClean="0"/>
              <a:t>10</a:t>
            </a:fld>
            <a:endParaRPr lang="en-US"/>
          </a:p>
        </p:txBody>
      </p:sp>
    </p:spTree>
    <p:extLst>
      <p:ext uri="{BB962C8B-B14F-4D97-AF65-F5344CB8AC3E}">
        <p14:creationId xmlns:p14="http://schemas.microsoft.com/office/powerpoint/2010/main" val="236603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7457-2832-4BCD-8532-9D2C1D499E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CCB220-B31B-434C-8A7F-13760A4A4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F9CABE-68BD-4D46-A1E2-E9FCCD3294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F3FD233-2BF0-4313-8702-C5D0AE50A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D3041-CCA3-45A4-94F9-1E4E41043ACD}"/>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277744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F12D-62E6-4BA9-92EE-7D00BB0F5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FBCC00-2F8F-45A7-8CB6-BE55A7B9E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CA83B-F149-4EA9-8BCE-B91E7F10681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8F947AA-A805-4621-ABB5-B18420D16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40A46-1CA6-4373-8904-49A6A7761298}"/>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134216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2907F-3A8B-49E3-B480-871C4D0C44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DFCD78-728F-4C3A-B5D8-9FEEBB7EA6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DA334-1ACD-41AC-B9DE-234B55EB984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3C59CD4-3C73-453A-B603-7BF9D6F50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102BC-73E7-49C1-B366-6B78B220E1DE}"/>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00783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2282356" y="2422201"/>
            <a:ext cx="8005019" cy="446293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2224087"/>
              <a:gd name="connsiteY0" fmla="*/ 2124398 h 3038798"/>
              <a:gd name="connsiteX1" fmla="*/ 2224087 w 2224087"/>
              <a:gd name="connsiteY1" fmla="*/ 0 h 3038798"/>
              <a:gd name="connsiteX2" fmla="*/ 914400 w 2224087"/>
              <a:gd name="connsiteY2" fmla="*/ 3038798 h 3038798"/>
              <a:gd name="connsiteX3" fmla="*/ 0 w 2224087"/>
              <a:gd name="connsiteY3" fmla="*/ 3038798 h 3038798"/>
              <a:gd name="connsiteX4" fmla="*/ 0 w 2224087"/>
              <a:gd name="connsiteY4" fmla="*/ 2124398 h 3038798"/>
              <a:gd name="connsiteX0" fmla="*/ 257953 w 2482040"/>
              <a:gd name="connsiteY0" fmla="*/ 2124398 h 4435798"/>
              <a:gd name="connsiteX1" fmla="*/ 2482040 w 2482040"/>
              <a:gd name="connsiteY1" fmla="*/ 0 h 4435798"/>
              <a:gd name="connsiteX2" fmla="*/ 1805672 w 2482040"/>
              <a:gd name="connsiteY2" fmla="*/ 4435798 h 4435798"/>
              <a:gd name="connsiteX3" fmla="*/ 257953 w 2482040"/>
              <a:gd name="connsiteY3" fmla="*/ 3038798 h 4435798"/>
              <a:gd name="connsiteX4" fmla="*/ 257953 w 2482040"/>
              <a:gd name="connsiteY4" fmla="*/ 2124398 h 4435798"/>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0 w 2237068"/>
              <a:gd name="connsiteY0" fmla="*/ 2124398 h 4789864"/>
              <a:gd name="connsiteX1" fmla="*/ 2224087 w 2237068"/>
              <a:gd name="connsiteY1" fmla="*/ 0 h 4789864"/>
              <a:gd name="connsiteX2" fmla="*/ 1547719 w 2237068"/>
              <a:gd name="connsiteY2" fmla="*/ 4435798 h 4789864"/>
              <a:gd name="connsiteX3" fmla="*/ 0 w 2237068"/>
              <a:gd name="connsiteY3" fmla="*/ 2124398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2818664 h 4789864"/>
              <a:gd name="connsiteX1" fmla="*/ 3630084 w 3643065"/>
              <a:gd name="connsiteY1" fmla="*/ 0 h 4789864"/>
              <a:gd name="connsiteX2" fmla="*/ 2953716 w 3643065"/>
              <a:gd name="connsiteY2" fmla="*/ 4435798 h 4789864"/>
              <a:gd name="connsiteX3" fmla="*/ 0 w 3643065"/>
              <a:gd name="connsiteY3" fmla="*/ 2818664 h 4789864"/>
              <a:gd name="connsiteX0" fmla="*/ 0 w 3643065"/>
              <a:gd name="connsiteY0" fmla="*/ 3098064 h 4789864"/>
              <a:gd name="connsiteX1" fmla="*/ 3630084 w 3643065"/>
              <a:gd name="connsiteY1" fmla="*/ 0 h 4789864"/>
              <a:gd name="connsiteX2" fmla="*/ 2953716 w 3643065"/>
              <a:gd name="connsiteY2" fmla="*/ 4435798 h 4789864"/>
              <a:gd name="connsiteX3" fmla="*/ 0 w 3643065"/>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6003764"/>
              <a:gd name="connsiteY0" fmla="*/ 4440238 h 4789864"/>
              <a:gd name="connsiteX1" fmla="*/ 5990783 w 6003764"/>
              <a:gd name="connsiteY1" fmla="*/ 0 h 4789864"/>
              <a:gd name="connsiteX2" fmla="*/ 5314415 w 6003764"/>
              <a:gd name="connsiteY2" fmla="*/ 4435798 h 4789864"/>
              <a:gd name="connsiteX3" fmla="*/ 2733 w 6003764"/>
              <a:gd name="connsiteY3" fmla="*/ 4440238 h 4789864"/>
              <a:gd name="connsiteX0" fmla="*/ 2733 w 6003764"/>
              <a:gd name="connsiteY0" fmla="*/ 4440238 h 4462938"/>
              <a:gd name="connsiteX1" fmla="*/ 5990783 w 6003764"/>
              <a:gd name="connsiteY1" fmla="*/ 0 h 4462938"/>
              <a:gd name="connsiteX2" fmla="*/ 5314415 w 6003764"/>
              <a:gd name="connsiteY2" fmla="*/ 4435798 h 4462938"/>
              <a:gd name="connsiteX3" fmla="*/ 2733 w 6003764"/>
              <a:gd name="connsiteY3" fmla="*/ 4440238 h 4462938"/>
            </a:gdLst>
            <a:ahLst/>
            <a:cxnLst>
              <a:cxn ang="0">
                <a:pos x="connsiteX0" y="connsiteY0"/>
              </a:cxn>
              <a:cxn ang="0">
                <a:pos x="connsiteX1" y="connsiteY1"/>
              </a:cxn>
              <a:cxn ang="0">
                <a:pos x="connsiteX2" y="connsiteY2"/>
              </a:cxn>
              <a:cxn ang="0">
                <a:pos x="connsiteX3" y="connsiteY3"/>
              </a:cxn>
            </a:cxnLst>
            <a:rect l="l" t="t" r="r" b="b"/>
            <a:pathLst>
              <a:path w="6003764" h="4462938">
                <a:moveTo>
                  <a:pt x="2733" y="4440238"/>
                </a:moveTo>
                <a:cubicBezTo>
                  <a:pt x="13861" y="4462938"/>
                  <a:pt x="6003764" y="33132"/>
                  <a:pt x="5990783" y="0"/>
                </a:cubicBezTo>
                <a:cubicBezTo>
                  <a:pt x="5765327" y="1478599"/>
                  <a:pt x="5294338" y="4438866"/>
                  <a:pt x="5314415" y="4435798"/>
                </a:cubicBezTo>
                <a:cubicBezTo>
                  <a:pt x="5299994" y="4441736"/>
                  <a:pt x="0" y="4434663"/>
                  <a:pt x="2733" y="4440238"/>
                </a:cubicBezTo>
                <a:close/>
              </a:path>
            </a:pathLst>
          </a:custGeom>
          <a:solidFill>
            <a:schemeClr val="bg1">
              <a:lumMod val="75000"/>
            </a:schemeClr>
          </a:solidFill>
          <a:ln>
            <a:noFill/>
          </a:ln>
        </p:spPr>
        <p:txBody>
          <a:bodyPr anchor="b"/>
          <a:lstStyle>
            <a:lvl1pPr algn="ctr">
              <a:defRPr baseline="0"/>
            </a:lvl1pPr>
          </a:lstStyle>
          <a:p>
            <a:r>
              <a:rPr lang="en-US"/>
              <a:t>Image Area</a:t>
            </a:r>
          </a:p>
          <a:p>
            <a:endParaRPr lang="en-US"/>
          </a:p>
          <a:p>
            <a:endParaRPr lang="en-US"/>
          </a:p>
        </p:txBody>
      </p:sp>
      <p:sp>
        <p:nvSpPr>
          <p:cNvPr id="2" name="Title 1"/>
          <p:cNvSpPr>
            <a:spLocks noGrp="1"/>
          </p:cNvSpPr>
          <p:nvPr>
            <p:ph type="ctrTitle"/>
          </p:nvPr>
        </p:nvSpPr>
        <p:spPr>
          <a:xfrm>
            <a:off x="691723" y="2002853"/>
            <a:ext cx="7969100" cy="1121835"/>
          </a:xfrm>
        </p:spPr>
        <p:txBody>
          <a:bodyPr anchor="b" anchorCtr="0">
            <a:normAutofit/>
          </a:bodyPr>
          <a:lstStyle>
            <a:lvl1pPr algn="l">
              <a:defRPr sz="4267"/>
            </a:lvl1pPr>
          </a:lstStyle>
          <a:p>
            <a:r>
              <a:rPr lang="en-US"/>
              <a:t>Click to edit Master title style</a:t>
            </a:r>
          </a:p>
        </p:txBody>
      </p:sp>
      <p:sp>
        <p:nvSpPr>
          <p:cNvPr id="3" name="Subtitle 2"/>
          <p:cNvSpPr>
            <a:spLocks noGrp="1"/>
          </p:cNvSpPr>
          <p:nvPr>
            <p:ph type="subTitle" idx="1"/>
          </p:nvPr>
        </p:nvSpPr>
        <p:spPr>
          <a:xfrm>
            <a:off x="691719" y="3254700"/>
            <a:ext cx="6470112" cy="867389"/>
          </a:xfrm>
        </p:spPr>
        <p:txBody>
          <a:bodyPr lIns="0" tIns="0" rIns="0" bIns="0">
            <a:noAutofit/>
          </a:bodyPr>
          <a:lstStyle>
            <a:lvl1pPr marL="0" indent="0" algn="l">
              <a:buNone/>
              <a:defRPr sz="2400">
                <a:solidFill>
                  <a:srgbClr val="32A93A"/>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357" y="218403"/>
            <a:ext cx="2247769" cy="1699760"/>
          </a:xfrm>
          <a:prstGeom prst="rect">
            <a:avLst/>
          </a:prstGeom>
        </p:spPr>
      </p:pic>
      <p:sp>
        <p:nvSpPr>
          <p:cNvPr id="11" name="AutoShape 30"/>
          <p:cNvSpPr>
            <a:spLocks/>
          </p:cNvSpPr>
          <p:nvPr userDrawn="1"/>
        </p:nvSpPr>
        <p:spPr bwMode="auto">
          <a:xfrm>
            <a:off x="10354733" y="2"/>
            <a:ext cx="1837267" cy="2273300"/>
          </a:xfrm>
          <a:custGeom>
            <a:avLst/>
            <a:gdLst/>
            <a:ahLst/>
            <a:cxnLst/>
            <a:rect l="0" t="0" r="r" b="b"/>
            <a:pathLst>
              <a:path w="21600" h="21600">
                <a:moveTo>
                  <a:pt x="21600" y="4990"/>
                </a:moveTo>
                <a:lnTo>
                  <a:pt x="11049" y="9793"/>
                </a:lnTo>
                <a:lnTo>
                  <a:pt x="13073" y="0"/>
                </a:lnTo>
                <a:lnTo>
                  <a:pt x="4544" y="0"/>
                </a:lnTo>
                <a:lnTo>
                  <a:pt x="0" y="21600"/>
                </a:lnTo>
                <a:lnTo>
                  <a:pt x="21600" y="11390"/>
                </a:lnTo>
                <a:cubicBezTo>
                  <a:pt x="21600" y="11390"/>
                  <a:pt x="21600" y="4990"/>
                  <a:pt x="21600" y="4990"/>
                </a:cubicBezTo>
                <a:close/>
                <a:moveTo>
                  <a:pt x="21600" y="4990"/>
                </a:moveTo>
              </a:path>
            </a:pathLst>
          </a:custGeom>
          <a:solidFill>
            <a:schemeClr val="accent1"/>
          </a:solidFill>
          <a:ln>
            <a:noFill/>
          </a:ln>
        </p:spPr>
        <p:txBody>
          <a:bodyPr lIns="0" tIns="0" rIns="0" bIns="0"/>
          <a:lstStyle/>
          <a:p>
            <a:endParaRPr lang="en-US" sz="2400"/>
          </a:p>
        </p:txBody>
      </p:sp>
      <p:sp>
        <p:nvSpPr>
          <p:cNvPr id="16" name="Text Placeholder 15"/>
          <p:cNvSpPr>
            <a:spLocks noGrp="1"/>
          </p:cNvSpPr>
          <p:nvPr>
            <p:ph type="body" sz="quarter" idx="12" hasCustomPrompt="1"/>
          </p:nvPr>
        </p:nvSpPr>
        <p:spPr>
          <a:xfrm>
            <a:off x="677336" y="5961193"/>
            <a:ext cx="2976033" cy="427347"/>
          </a:xfrm>
        </p:spPr>
        <p:txBody>
          <a:bodyPr lIns="0" tIns="0" rIns="0" bIns="0"/>
          <a:lstStyle>
            <a:lvl1pPr marL="0" algn="l" defTabSz="609585" rtl="0" eaLnBrk="1" latinLnBrk="0" hangingPunct="1">
              <a:defRPr lang="en-US" sz="1600" kern="1200" dirty="0" smtClean="0">
                <a:solidFill>
                  <a:schemeClr val="tx1"/>
                </a:solidFill>
                <a:latin typeface="+mn-lt"/>
                <a:ea typeface="+mn-ea"/>
                <a:cs typeface="+mn-cs"/>
              </a:defRPr>
            </a:lvl1pPr>
          </a:lstStyle>
          <a:p>
            <a:pPr lvl="0"/>
            <a:r>
              <a:rPr lang="en-US"/>
              <a:t>Date here</a:t>
            </a:r>
          </a:p>
        </p:txBody>
      </p:sp>
    </p:spTree>
    <p:extLst>
      <p:ext uri="{BB962C8B-B14F-4D97-AF65-F5344CB8AC3E}">
        <p14:creationId xmlns:p14="http://schemas.microsoft.com/office/powerpoint/2010/main" val="3271113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114800" y="2438400"/>
            <a:ext cx="8077200" cy="4419600"/>
          </a:xfrm>
          <a:custGeom>
            <a:avLst/>
            <a:gdLst>
              <a:gd name="connsiteX0" fmla="*/ 0 w 6057900"/>
              <a:gd name="connsiteY0" fmla="*/ 0 h 4419600"/>
              <a:gd name="connsiteX1" fmla="*/ 6057900 w 6057900"/>
              <a:gd name="connsiteY1" fmla="*/ 0 h 4419600"/>
              <a:gd name="connsiteX2" fmla="*/ 6057900 w 6057900"/>
              <a:gd name="connsiteY2" fmla="*/ 4419600 h 4419600"/>
              <a:gd name="connsiteX3" fmla="*/ 0 w 6057900"/>
              <a:gd name="connsiteY3" fmla="*/ 4419600 h 4419600"/>
              <a:gd name="connsiteX4" fmla="*/ 0 w 6057900"/>
              <a:gd name="connsiteY4" fmla="*/ 0 h 4419600"/>
              <a:gd name="connsiteX0" fmla="*/ 0 w 6057900"/>
              <a:gd name="connsiteY0" fmla="*/ 4419600 h 4419600"/>
              <a:gd name="connsiteX1" fmla="*/ 6057900 w 6057900"/>
              <a:gd name="connsiteY1" fmla="*/ 0 h 4419600"/>
              <a:gd name="connsiteX2" fmla="*/ 6057900 w 6057900"/>
              <a:gd name="connsiteY2" fmla="*/ 4419600 h 4419600"/>
              <a:gd name="connsiteX3" fmla="*/ 0 w 60579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6057900" h="4419600">
                <a:moveTo>
                  <a:pt x="0" y="4419600"/>
                </a:moveTo>
                <a:lnTo>
                  <a:pt x="6057900" y="0"/>
                </a:lnTo>
                <a:lnTo>
                  <a:pt x="6057900" y="4419600"/>
                </a:lnTo>
                <a:lnTo>
                  <a:pt x="0" y="4419600"/>
                </a:lnTo>
                <a:close/>
              </a:path>
            </a:pathLst>
          </a:custGeom>
          <a:solidFill>
            <a:schemeClr val="bg1">
              <a:lumMod val="75000"/>
            </a:schemeClr>
          </a:solidFill>
          <a:ln>
            <a:noFill/>
          </a:ln>
        </p:spPr>
        <p:txBody>
          <a:bodyPr vert="horz" lIns="0" tIns="0" rIns="0" bIns="0" rtlCol="0" anchor="ctr">
            <a:noAutofit/>
          </a:bodyPr>
          <a:lstStyle>
            <a:lvl1pPr marL="0" marR="0" indent="0" algn="ctr" defTabSz="609585" rtl="0" eaLnBrk="1" fontAlgn="auto" latinLnBrk="0" hangingPunct="1">
              <a:lnSpc>
                <a:spcPct val="100000"/>
              </a:lnSpc>
              <a:spcBef>
                <a:spcPts val="0"/>
              </a:spcBef>
              <a:spcAft>
                <a:spcPts val="800"/>
              </a:spcAft>
              <a:buClrTx/>
              <a:buSzTx/>
              <a:buFont typeface="Arial"/>
              <a:buNone/>
              <a:tabLst/>
              <a:defRPr lang="en-US" sz="2400" kern="1200" baseline="0" dirty="0" smtClean="0">
                <a:solidFill>
                  <a:schemeClr val="tx1"/>
                </a:solidFill>
                <a:latin typeface="+mn-lt"/>
                <a:ea typeface="+mn-ea"/>
                <a:cs typeface="+mn-cs"/>
              </a:defRPr>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189" indent="-457189">
              <a:buFont typeface="+mj-lt"/>
              <a:buAutoNum type="arabicPeriod"/>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635F78A-E13B-774D-ADB8-E6F6A9A5D201}" type="slidenum">
              <a:rPr lang="en-US" smtClean="0"/>
              <a:pPr/>
              <a:t>‹#›</a:t>
            </a:fld>
            <a:endParaRPr lang="en-US"/>
          </a:p>
        </p:txBody>
      </p:sp>
    </p:spTree>
    <p:extLst>
      <p:ext uri="{BB962C8B-B14F-4D97-AF65-F5344CB8AC3E}">
        <p14:creationId xmlns:p14="http://schemas.microsoft.com/office/powerpoint/2010/main" val="422191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7268" y="2419209"/>
            <a:ext cx="8884859" cy="1362075"/>
          </a:xfrm>
        </p:spPr>
        <p:txBody>
          <a:bodyPr anchor="t"/>
          <a:lstStyle>
            <a:lvl1pPr algn="l">
              <a:defRPr sz="4000" b="0" i="0" cap="none">
                <a:solidFill>
                  <a:schemeClr val="tx1"/>
                </a:solidFill>
              </a:defRPr>
            </a:lvl1pPr>
          </a:lstStyle>
          <a:p>
            <a:r>
              <a:rPr lang="en-US"/>
              <a:t>Click to edit Master title style</a:t>
            </a:r>
          </a:p>
        </p:txBody>
      </p:sp>
      <p:sp>
        <p:nvSpPr>
          <p:cNvPr id="8" name="AutoShape 1"/>
          <p:cNvSpPr>
            <a:spLocks/>
          </p:cNvSpPr>
          <p:nvPr userDrawn="1"/>
        </p:nvSpPr>
        <p:spPr bwMode="auto">
          <a:xfrm>
            <a:off x="321734" y="4200203"/>
            <a:ext cx="9298517" cy="2662239"/>
          </a:xfrm>
          <a:custGeom>
            <a:avLst/>
            <a:gdLst/>
            <a:ahLst/>
            <a:cxnLst/>
            <a:rect l="0" t="0" r="r" b="b"/>
            <a:pathLst>
              <a:path w="21600" h="21600">
                <a:moveTo>
                  <a:pt x="17890" y="21600"/>
                </a:moveTo>
                <a:lnTo>
                  <a:pt x="21600" y="0"/>
                </a:lnTo>
                <a:lnTo>
                  <a:pt x="0" y="21600"/>
                </a:lnTo>
                <a:cubicBezTo>
                  <a:pt x="0" y="21600"/>
                  <a:pt x="17890" y="21600"/>
                  <a:pt x="17890" y="21600"/>
                </a:cubicBezTo>
                <a:close/>
                <a:moveTo>
                  <a:pt x="17890" y="21600"/>
                </a:moveTo>
              </a:path>
            </a:pathLst>
          </a:custGeom>
          <a:solidFill>
            <a:schemeClr val="accent3"/>
          </a:solidFill>
          <a:ln>
            <a:noFill/>
          </a:ln>
        </p:spPr>
        <p:txBody>
          <a:bodyPr lIns="0" tIns="0" rIns="0" bIns="0"/>
          <a:lstStyle/>
          <a:p>
            <a:endParaRPr lang="en-US" sz="2400"/>
          </a:p>
        </p:txBody>
      </p:sp>
      <p:sp>
        <p:nvSpPr>
          <p:cNvPr id="9" name="AutoShape 2"/>
          <p:cNvSpPr>
            <a:spLocks/>
          </p:cNvSpPr>
          <p:nvPr userDrawn="1"/>
        </p:nvSpPr>
        <p:spPr bwMode="auto">
          <a:xfrm>
            <a:off x="9748942" y="215901"/>
            <a:ext cx="2442633" cy="3890963"/>
          </a:xfrm>
          <a:custGeom>
            <a:avLst/>
            <a:gdLst/>
            <a:ahLst/>
            <a:cxnLst/>
            <a:rect l="0" t="0" r="r" b="b"/>
            <a:pathLst>
              <a:path w="21600" h="21600">
                <a:moveTo>
                  <a:pt x="21600" y="14657"/>
                </a:moveTo>
                <a:lnTo>
                  <a:pt x="11846" y="16385"/>
                </a:lnTo>
                <a:lnTo>
                  <a:pt x="21600" y="6590"/>
                </a:lnTo>
                <a:lnTo>
                  <a:pt x="21600" y="0"/>
                </a:lnTo>
                <a:lnTo>
                  <a:pt x="0" y="21600"/>
                </a:lnTo>
                <a:lnTo>
                  <a:pt x="21600" y="17725"/>
                </a:lnTo>
                <a:cubicBezTo>
                  <a:pt x="21600" y="17725"/>
                  <a:pt x="21600" y="14657"/>
                  <a:pt x="21600" y="14657"/>
                </a:cubicBezTo>
                <a:close/>
                <a:moveTo>
                  <a:pt x="21600" y="14657"/>
                </a:moveTo>
              </a:path>
            </a:pathLst>
          </a:custGeom>
          <a:solidFill>
            <a:schemeClr val="accent2"/>
          </a:solidFill>
          <a:ln>
            <a:noFill/>
          </a:ln>
        </p:spPr>
        <p:txBody>
          <a:bodyPr lIns="0" tIns="0" rIns="0" bIns="0"/>
          <a:lstStyle/>
          <a:p>
            <a:endParaRPr lang="en-US" sz="2400"/>
          </a:p>
        </p:txBody>
      </p:sp>
    </p:spTree>
    <p:extLst>
      <p:ext uri="{BB962C8B-B14F-4D97-AF65-F5344CB8AC3E}">
        <p14:creationId xmlns:p14="http://schemas.microsoft.com/office/powerpoint/2010/main" val="3259318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40"/>
            <a:ext cx="10972800" cy="944561"/>
          </a:xfrm>
          <a:prstGeom prst="rect">
            <a:avLst/>
          </a:prstGeom>
        </p:spPr>
        <p:txBody>
          <a:bodyPr vert="horz" lIns="91440" tIns="45720" rIns="91440" bIns="45720" rtlCol="0" anchor="b" anchorCtr="0">
            <a:normAutofit/>
          </a:bodyPr>
          <a:lstStyle/>
          <a:p>
            <a:r>
              <a:rPr lang="en-US"/>
              <a:t>Click to edit Master title style</a:t>
            </a:r>
          </a:p>
        </p:txBody>
      </p:sp>
      <p:sp>
        <p:nvSpPr>
          <p:cNvPr id="9" name="Text Placeholder 2"/>
          <p:cNvSpPr>
            <a:spLocks noGrp="1"/>
          </p:cNvSpPr>
          <p:nvPr>
            <p:ph idx="1"/>
          </p:nvPr>
        </p:nvSpPr>
        <p:spPr>
          <a:xfrm>
            <a:off x="609600" y="1371602"/>
            <a:ext cx="10972800" cy="4498847"/>
          </a:xfrm>
          <a:prstGeom prst="rect">
            <a:avLst/>
          </a:prstGeom>
        </p:spPr>
        <p:txBody>
          <a:bodyPr vert="horz" lIns="91440" tIns="45720" rIns="91440" bIns="45720" rtlCol="0">
            <a:normAutofit/>
          </a:bodyPr>
          <a:lstStyle>
            <a:lvl1pPr marL="228600" indent="-228600">
              <a:buClr>
                <a:srgbClr val="66CC33"/>
              </a:buClr>
              <a:buFont typeface="Arial" pitchFamily="34" charset="0"/>
              <a:buChar char="▪"/>
              <a:defRPr/>
            </a:lvl1pPr>
            <a:lvl2pPr>
              <a:buClr>
                <a:srgbClr val="66CC33"/>
              </a:buClr>
              <a:defRPr>
                <a:solidFill>
                  <a:schemeClr val="tx1"/>
                </a:solidFill>
              </a:defRPr>
            </a:lvl2pPr>
            <a:lvl4pPr>
              <a:buClr>
                <a:srgbClr val="66CC33"/>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8737600" y="6492876"/>
            <a:ext cx="28448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FA4E9724-46C2-4DBD-9A7E-526720DC8474}" type="slidenum">
              <a:rPr lang="en-US" smtClean="0"/>
              <a:pPr/>
              <a:t>‹#›</a:t>
            </a:fld>
            <a:endParaRPr lang="en-US"/>
          </a:p>
        </p:txBody>
      </p:sp>
      <p:sp>
        <p:nvSpPr>
          <p:cNvPr id="12" name="Footer Placeholder 5"/>
          <p:cNvSpPr>
            <a:spLocks noGrp="1"/>
          </p:cNvSpPr>
          <p:nvPr>
            <p:ph type="ftr" sz="quarter" idx="11"/>
          </p:nvPr>
        </p:nvSpPr>
        <p:spPr>
          <a:xfrm>
            <a:off x="508000" y="6521615"/>
            <a:ext cx="7112000" cy="336386"/>
          </a:xfrm>
          <a:prstGeom prst="rect">
            <a:avLst/>
          </a:prstGeom>
        </p:spPr>
        <p:txBody>
          <a:bodyPr/>
          <a:lstStyle>
            <a:lvl1pPr>
              <a:defRPr sz="1100">
                <a:solidFill>
                  <a:schemeClr val="bg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823345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F64A-851F-4529-96E3-BC0107555984}"/>
              </a:ext>
            </a:extLst>
          </p:cNvPr>
          <p:cNvSpPr>
            <a:spLocks noGrp="1"/>
          </p:cNvSpPr>
          <p:nvPr>
            <p:ph type="ctrTitle"/>
          </p:nvPr>
        </p:nvSpPr>
        <p:spPr>
          <a:xfrm>
            <a:off x="-25667" y="1122363"/>
            <a:ext cx="8560067"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9F6878-771B-46DD-808A-CF95C30A1D45}"/>
              </a:ext>
            </a:extLst>
          </p:cNvPr>
          <p:cNvSpPr>
            <a:spLocks noGrp="1"/>
          </p:cNvSpPr>
          <p:nvPr>
            <p:ph type="subTitle" idx="1"/>
          </p:nvPr>
        </p:nvSpPr>
        <p:spPr>
          <a:xfrm>
            <a:off x="-25667" y="3602038"/>
            <a:ext cx="856006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a:extLst>
              <a:ext uri="{FF2B5EF4-FFF2-40B4-BE49-F238E27FC236}">
                <a16:creationId xmlns:a16="http://schemas.microsoft.com/office/drawing/2014/main" id="{A8627BD9-2EB9-9253-875F-BC33E97900FB}"/>
              </a:ext>
            </a:extLst>
          </p:cNvPr>
          <p:cNvSpPr/>
          <p:nvPr userDrawn="1"/>
        </p:nvSpPr>
        <p:spPr>
          <a:xfrm>
            <a:off x="0" y="6558368"/>
            <a:ext cx="12192000" cy="3048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F3CCCA4F-E4FA-F08C-57BD-CDFB6930D1E0}"/>
              </a:ext>
            </a:extLst>
          </p:cNvPr>
          <p:cNvSpPr txBox="1">
            <a:spLocks/>
          </p:cNvSpPr>
          <p:nvPr userDrawn="1"/>
        </p:nvSpPr>
        <p:spPr>
          <a:xfrm>
            <a:off x="838200" y="65282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solidFill>
                <a:latin typeface="Proxima Nova" panose="02000506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ooter Placeholder 4">
            <a:extLst>
              <a:ext uri="{FF2B5EF4-FFF2-40B4-BE49-F238E27FC236}">
                <a16:creationId xmlns:a16="http://schemas.microsoft.com/office/drawing/2014/main" id="{EE65043F-A39A-06E1-3045-79E4D117CFF5}"/>
              </a:ext>
            </a:extLst>
          </p:cNvPr>
          <p:cNvSpPr txBox="1">
            <a:spLocks/>
          </p:cNvSpPr>
          <p:nvPr userDrawn="1"/>
        </p:nvSpPr>
        <p:spPr>
          <a:xfrm>
            <a:off x="4038600" y="6528206"/>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Proxima Nova" panose="02000506030000020004" pitchFamily="2" charset="0"/>
              </a:rPr>
              <a:t>© 2025 CT Green Bank. All Rights Reserved</a:t>
            </a:r>
          </a:p>
        </p:txBody>
      </p:sp>
      <p:sp>
        <p:nvSpPr>
          <p:cNvPr id="13" name="Slide Number Placeholder 5">
            <a:extLst>
              <a:ext uri="{FF2B5EF4-FFF2-40B4-BE49-F238E27FC236}">
                <a16:creationId xmlns:a16="http://schemas.microsoft.com/office/drawing/2014/main" id="{7E807F2F-2F52-4AB3-8D3D-2C3DBAFF11E0}"/>
              </a:ext>
            </a:extLst>
          </p:cNvPr>
          <p:cNvSpPr txBox="1">
            <a:spLocks/>
          </p:cNvSpPr>
          <p:nvPr userDrawn="1"/>
        </p:nvSpPr>
        <p:spPr>
          <a:xfrm>
            <a:off x="7882321" y="652820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b="1" i="0" kern="1200">
                <a:solidFill>
                  <a:schemeClr val="bg1"/>
                </a:solidFill>
                <a:latin typeface="Proxima Nova Black" panose="02000506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a:t>
            </a:fld>
            <a:endParaRPr lang="en-US"/>
          </a:p>
        </p:txBody>
      </p:sp>
    </p:spTree>
    <p:extLst>
      <p:ext uri="{BB962C8B-B14F-4D97-AF65-F5344CB8AC3E}">
        <p14:creationId xmlns:p14="http://schemas.microsoft.com/office/powerpoint/2010/main" val="592660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D7C8-BE4E-44F1-8467-BBA903D3A0F2}"/>
              </a:ext>
            </a:extLst>
          </p:cNvPr>
          <p:cNvSpPr>
            <a:spLocks noGrp="1"/>
          </p:cNvSpPr>
          <p:nvPr>
            <p:ph type="title"/>
          </p:nvPr>
        </p:nvSpPr>
        <p:spPr>
          <a:xfrm>
            <a:off x="457200" y="304800"/>
            <a:ext cx="8077200" cy="930275"/>
          </a:xfrm>
          <a:prstGeom prst="rect">
            <a:avLst/>
          </a:prstGeo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822735D7-9EA4-4167-8EA4-DDDD360E33C3}"/>
              </a:ext>
            </a:extLst>
          </p:cNvPr>
          <p:cNvSpPr>
            <a:spLocks noGrp="1"/>
          </p:cNvSpPr>
          <p:nvPr>
            <p:ph idx="1"/>
          </p:nvPr>
        </p:nvSpPr>
        <p:spPr>
          <a:xfrm>
            <a:off x="467627" y="1825625"/>
            <a:ext cx="8066773" cy="435133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1269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Content and 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7522633" y="4303063"/>
            <a:ext cx="4669367" cy="2554937"/>
          </a:xfrm>
          <a:custGeom>
            <a:avLst/>
            <a:gdLst>
              <a:gd name="connsiteX0" fmla="*/ 0 w 6057900"/>
              <a:gd name="connsiteY0" fmla="*/ 0 h 4419600"/>
              <a:gd name="connsiteX1" fmla="*/ 6057900 w 6057900"/>
              <a:gd name="connsiteY1" fmla="*/ 0 h 4419600"/>
              <a:gd name="connsiteX2" fmla="*/ 6057900 w 6057900"/>
              <a:gd name="connsiteY2" fmla="*/ 4419600 h 4419600"/>
              <a:gd name="connsiteX3" fmla="*/ 0 w 6057900"/>
              <a:gd name="connsiteY3" fmla="*/ 4419600 h 4419600"/>
              <a:gd name="connsiteX4" fmla="*/ 0 w 6057900"/>
              <a:gd name="connsiteY4" fmla="*/ 0 h 4419600"/>
              <a:gd name="connsiteX0" fmla="*/ 0 w 6057900"/>
              <a:gd name="connsiteY0" fmla="*/ 4419600 h 4419600"/>
              <a:gd name="connsiteX1" fmla="*/ 6057900 w 6057900"/>
              <a:gd name="connsiteY1" fmla="*/ 0 h 4419600"/>
              <a:gd name="connsiteX2" fmla="*/ 6057900 w 6057900"/>
              <a:gd name="connsiteY2" fmla="*/ 4419600 h 4419600"/>
              <a:gd name="connsiteX3" fmla="*/ 0 w 60579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6057900" h="4419600">
                <a:moveTo>
                  <a:pt x="0" y="4419600"/>
                </a:moveTo>
                <a:lnTo>
                  <a:pt x="6057900" y="0"/>
                </a:lnTo>
                <a:lnTo>
                  <a:pt x="6057900" y="4419600"/>
                </a:lnTo>
                <a:lnTo>
                  <a:pt x="0" y="4419600"/>
                </a:lnTo>
                <a:close/>
              </a:path>
            </a:pathLst>
          </a:custGeom>
          <a:solidFill>
            <a:schemeClr val="bg1">
              <a:lumMod val="75000"/>
            </a:schemeClr>
          </a:solidFill>
          <a:ln>
            <a:noFill/>
          </a:ln>
        </p:spPr>
        <p:txBody>
          <a:bodyPr rtlCol="0" anchor="b">
            <a:noAutofit/>
          </a:bodyPr>
          <a:lstStyle>
            <a:lvl1pPr marL="0" indent="0" algn="ctr" defTabSz="457200" rtl="0" eaLnBrk="1" latinLnBrk="0" hangingPunct="1">
              <a:spcBef>
                <a:spcPts val="0"/>
              </a:spcBef>
              <a:spcAft>
                <a:spcPts val="600"/>
              </a:spcAft>
              <a:buFont typeface="Arial"/>
              <a:buNone/>
              <a:defRPr lang="en-US" sz="1800" kern="1200" baseline="0" dirty="0" smtClean="0">
                <a:solidFill>
                  <a:schemeClr val="tx1"/>
                </a:solidFill>
                <a:latin typeface="+mn-lt"/>
                <a:ea typeface="+mn-ea"/>
                <a:cs typeface="+mn-cs"/>
              </a:defRPr>
            </a:lvl1pPr>
          </a:lstStyle>
          <a:p>
            <a:pPr lvl="0"/>
            <a:r>
              <a:rPr lang="en-US" noProof="0"/>
              <a:t>Drag picture to placeholder or click icon to add</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A0F5980E-459C-4CBD-8083-AAE132782DC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24840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8E4C-894F-408F-B5C2-FEF50D4483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05959E-19AA-4F8E-AA69-47A55B924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8E13-6A32-4B74-BCC1-E10AE3F830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19AF7D1-3139-42C0-AB97-67E57D6CA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9EB57-8AB9-43E1-B693-2CB899A9498F}"/>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260899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68BA-5D09-4560-9EC1-02378B5093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52D042-CB94-4A74-B7DC-83DCED52A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86A6FF-C06C-4417-B57F-FCA3C7F5DB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C7753D-1479-41E1-B668-E75A0A13B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78A64-9886-48BB-AD3A-A0525E54C432}"/>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133380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56AF-C22F-4C90-BCB1-9589EC728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033DF-7798-4DED-9257-7168916E5D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D7DC59-70C3-4B5C-AC00-AE9997562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91A2B-21D0-4D4C-B78C-BADEF931F43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9DE4F56-37CC-45DE-AF4A-5601DFAF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48D45-1CFA-4122-9348-A77F864EE976}"/>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02842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2FE4-419D-45E4-B41B-EAD3AE7E67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FC6177-F2F6-48A1-AF86-42F929803E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F9C8A-9AD2-4E84-B678-839644F839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D777D4-AB10-422A-82B7-1386BCDF6D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963CBF-BA4E-4225-B24C-159898960B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0F3653-D52D-4BA0-82F6-75E68C07E38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4A23787-A19F-4A2C-86CF-E9C57AC5EB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8203EE-EEF6-4D84-9645-7A1CF660BED7}"/>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41608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E864-B5AA-4272-9511-0D62900531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8ED826-FF6D-4A24-B1B3-DB744B5E88D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CDA014B-3C1A-4354-8AB3-83DF6A01B5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F410B8-DA21-4842-A12B-1520250ED98F}"/>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240725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BFC43C-7D1C-42AF-A30C-0ACC48FEB48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29CF148-CB8D-451F-8D76-BE9D11AB16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279624-9767-4A18-8364-3F191CA2C416}"/>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5315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7DA1-BCF3-4415-9726-7B05C9ADB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FBFE8B-9DD8-47C4-8554-42BFDFEDD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F2549A-75A6-4BB9-ADF8-DB73EB161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87BB02-E249-47E9-B316-040E9B4DB9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979964A-67EF-4D1B-8469-CB24D3DDB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C8A090-6875-40FA-931F-CD8C7CCFD48E}"/>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429267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8272-F16F-4D0D-A365-2B117F538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752DCE-736A-407C-8402-D2D50DE80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6E6A70-272C-485E-8C1B-73111DC6E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49FE72-8311-4092-A4DE-F0C772A3C2A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755EA5-BA44-44B4-8EA8-9237855B3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F7ECC8-B814-41F5-9999-879D4D1AD7E5}"/>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56864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ADAEC-8C00-40E9-81CE-A8CF61DCF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3840FB-48CC-4D5F-B57F-695B278E38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3D741-F83C-4695-8C64-4BB44200DE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2E4CCA6-10CE-48BA-B0F5-5C311C5644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A57BDB-C6AF-458A-B3FE-A4ECB480F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2D1EF-3C94-4471-A175-8C9FBA0A255E}" type="slidenum">
              <a:rPr lang="en-US" smtClean="0"/>
              <a:t>‹#›</a:t>
            </a:fld>
            <a:endParaRPr lang="en-US"/>
          </a:p>
        </p:txBody>
      </p:sp>
    </p:spTree>
    <p:extLst>
      <p:ext uri="{BB962C8B-B14F-4D97-AF65-F5344CB8AC3E}">
        <p14:creationId xmlns:p14="http://schemas.microsoft.com/office/powerpoint/2010/main" val="788065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BB8C29-6A49-459A-B7E0-6039D50071E0}"/>
              </a:ext>
            </a:extLst>
          </p:cNvPr>
          <p:cNvSpPr>
            <a:spLocks noGrp="1"/>
          </p:cNvSpPr>
          <p:nvPr>
            <p:ph type="title"/>
          </p:nvPr>
        </p:nvSpPr>
        <p:spPr>
          <a:xfrm>
            <a:off x="457200" y="365125"/>
            <a:ext cx="7696200" cy="8540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A1382D-B5D6-43A2-A036-B42048B033C2}"/>
              </a:ext>
            </a:extLst>
          </p:cNvPr>
          <p:cNvSpPr>
            <a:spLocks noGrp="1"/>
          </p:cNvSpPr>
          <p:nvPr>
            <p:ph type="body" idx="1"/>
          </p:nvPr>
        </p:nvSpPr>
        <p:spPr>
          <a:xfrm>
            <a:off x="838200" y="1825625"/>
            <a:ext cx="76962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Rectangle 23">
            <a:extLst>
              <a:ext uri="{FF2B5EF4-FFF2-40B4-BE49-F238E27FC236}">
                <a16:creationId xmlns:a16="http://schemas.microsoft.com/office/drawing/2014/main" id="{A99BC8A4-2D30-9247-BBDC-7580269624B7}"/>
              </a:ext>
            </a:extLst>
          </p:cNvPr>
          <p:cNvSpPr/>
          <p:nvPr userDrawn="1"/>
        </p:nvSpPr>
        <p:spPr>
          <a:xfrm>
            <a:off x="0" y="6558368"/>
            <a:ext cx="12192000" cy="3048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7EFE3DF1-AA6B-1BA5-9BA3-6CD22F5ADF3F}"/>
              </a:ext>
            </a:extLst>
          </p:cNvPr>
          <p:cNvSpPr txBox="1">
            <a:spLocks/>
          </p:cNvSpPr>
          <p:nvPr userDrawn="1"/>
        </p:nvSpPr>
        <p:spPr>
          <a:xfrm>
            <a:off x="838200" y="65282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solidFill>
                <a:latin typeface="Proxima Nova" panose="02000506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ooter Placeholder 4">
            <a:extLst>
              <a:ext uri="{FF2B5EF4-FFF2-40B4-BE49-F238E27FC236}">
                <a16:creationId xmlns:a16="http://schemas.microsoft.com/office/drawing/2014/main" id="{72C796F9-03B0-F5C5-9594-6631503B28F8}"/>
              </a:ext>
            </a:extLst>
          </p:cNvPr>
          <p:cNvSpPr txBox="1">
            <a:spLocks/>
          </p:cNvSpPr>
          <p:nvPr userDrawn="1"/>
        </p:nvSpPr>
        <p:spPr>
          <a:xfrm>
            <a:off x="4038600" y="6528206"/>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Proxima Nova" panose="02000506030000020004" pitchFamily="2" charset="0"/>
              </a:rPr>
              <a:t>© 2025 CT Green Bank. All Rights Reserved</a:t>
            </a:r>
          </a:p>
        </p:txBody>
      </p:sp>
      <p:sp>
        <p:nvSpPr>
          <p:cNvPr id="27" name="Slide Number Placeholder 5">
            <a:extLst>
              <a:ext uri="{FF2B5EF4-FFF2-40B4-BE49-F238E27FC236}">
                <a16:creationId xmlns:a16="http://schemas.microsoft.com/office/drawing/2014/main" id="{8AD93A9A-18D4-8909-41B4-83ECAD2B3A2D}"/>
              </a:ext>
            </a:extLst>
          </p:cNvPr>
          <p:cNvSpPr txBox="1">
            <a:spLocks/>
          </p:cNvSpPr>
          <p:nvPr userDrawn="1"/>
        </p:nvSpPr>
        <p:spPr>
          <a:xfrm>
            <a:off x="9144000" y="652820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b="1" i="0" kern="1200">
                <a:solidFill>
                  <a:schemeClr val="bg1"/>
                </a:solidFill>
                <a:latin typeface="Proxima Nova Black" panose="02000506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b="0" i="0" smtClean="0">
                <a:latin typeface="Proxima Nova" panose="02000506030000020004" pitchFamily="2" charset="0"/>
              </a:rPr>
              <a:pPr/>
              <a:t>‹#›</a:t>
            </a:fld>
            <a:endParaRPr lang="en-US" b="0" i="0">
              <a:latin typeface="Proxima Nova" panose="02000506030000020004" pitchFamily="2" charset="0"/>
            </a:endParaRPr>
          </a:p>
        </p:txBody>
      </p:sp>
    </p:spTree>
    <p:extLst>
      <p:ext uri="{BB962C8B-B14F-4D97-AF65-F5344CB8AC3E}">
        <p14:creationId xmlns:p14="http://schemas.microsoft.com/office/powerpoint/2010/main" val="256930674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400" rtl="0" eaLnBrk="1" latinLnBrk="0" hangingPunct="1">
        <a:lnSpc>
          <a:spcPct val="90000"/>
        </a:lnSpc>
        <a:spcBef>
          <a:spcPct val="0"/>
        </a:spcBef>
        <a:buNone/>
        <a:defRPr sz="3600" kern="1200" baseline="0">
          <a:solidFill>
            <a:srgbClr val="267F2C"/>
          </a:solidFill>
          <a:latin typeface="Proxima Nova"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267F2C"/>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267F2C"/>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267F2C"/>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267F2C"/>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267F2C"/>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energystoragect.com/wp-content/uploads/2024/12/ESS-Calculators-Version-6.0.3-Web.xls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energystoragect.com/contractor-resourc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ergystoragect.com/wp-content/uploads/2024/12/2025-Payment-Schedule.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nergystoragect.com/enrollment-applicatio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energystorage@ctgreenbank.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nergystoragect.com/cobranding-terms-and-conditions-form" TargetMode="External"/><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mailto:Julio.Cabrera@ctgreenbank.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mailto:energystorage@ctgreenbank.com"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dpuc.state.ct.us/dockcurr.nsf/All/5DFD10F7C319DFEC85258BE90050BF9C?OpenDocumen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energystoragect.com/ess-performance-repor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energystorage@ctgreenbank.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ergystoragect.com/informational-webinar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energystoragect.com/new-technologies-request-application/" TargetMode="External"/><Relationship Id="rId4" Type="http://schemas.openxmlformats.org/officeDocument/2006/relationships/hyperlink" Target="https://energystoragect.com/submitted_ess_system_status_list/"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youtu.be/3GAUVyiQYD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17345" y="2634541"/>
            <a:ext cx="7969100" cy="1588917"/>
          </a:xfrm>
        </p:spPr>
        <p:txBody>
          <a:bodyPr>
            <a:noAutofit/>
          </a:bodyPr>
          <a:lstStyle/>
          <a:p>
            <a:pPr algn="ctr"/>
            <a:r>
              <a:rPr lang="en-US" sz="3600" b="1" dirty="0">
                <a:solidFill>
                  <a:schemeClr val="accent3"/>
                </a:solidFill>
                <a:latin typeface="Arial" panose="020B0604020202020204" pitchFamily="34" charset="0"/>
                <a:cs typeface="Arial" panose="020B0604020202020204" pitchFamily="34" charset="0"/>
              </a:rPr>
              <a:t>Energy Storage Solutions</a:t>
            </a:r>
            <a:br>
              <a:rPr lang="en-US" sz="3600" b="1" dirty="0">
                <a:solidFill>
                  <a:schemeClr val="accent3"/>
                </a:solidFill>
                <a:latin typeface="Arial" panose="020B0604020202020204" pitchFamily="34" charset="0"/>
                <a:cs typeface="Arial" panose="020B0604020202020204" pitchFamily="34" charset="0"/>
              </a:rPr>
            </a:br>
            <a:r>
              <a:rPr lang="en-US" sz="3600" b="1" dirty="0">
                <a:solidFill>
                  <a:schemeClr val="accent3"/>
                </a:solidFill>
                <a:latin typeface="Arial" panose="020B0604020202020204" pitchFamily="34" charset="0"/>
                <a:cs typeface="Arial" panose="020B0604020202020204" pitchFamily="34" charset="0"/>
              </a:rPr>
              <a:t>March 2025</a:t>
            </a:r>
            <a:br>
              <a:rPr lang="en-US" sz="3600" b="1" dirty="0">
                <a:solidFill>
                  <a:schemeClr val="accent3"/>
                </a:solidFill>
                <a:latin typeface="Arial" panose="020B0604020202020204" pitchFamily="34" charset="0"/>
                <a:cs typeface="Arial" panose="020B0604020202020204" pitchFamily="34" charset="0"/>
              </a:rPr>
            </a:br>
            <a:r>
              <a:rPr lang="en-US" sz="3600" b="1" dirty="0">
                <a:solidFill>
                  <a:schemeClr val="accent3"/>
                </a:solidFill>
                <a:latin typeface="Arial" panose="020B0604020202020204" pitchFamily="34" charset="0"/>
                <a:cs typeface="Arial" panose="020B0604020202020204" pitchFamily="34" charset="0"/>
              </a:rPr>
              <a:t>Contractor Training</a:t>
            </a:r>
          </a:p>
        </p:txBody>
      </p:sp>
      <p:pic>
        <p:nvPicPr>
          <p:cNvPr id="7" name="Picture 4" descr="Eversource Programs Available to Help Manage Energy Bills | Greenwich  Sentinel">
            <a:extLst>
              <a:ext uri="{FF2B5EF4-FFF2-40B4-BE49-F238E27FC236}">
                <a16:creationId xmlns:a16="http://schemas.microsoft.com/office/drawing/2014/main" id="{32A9401E-4316-4458-A2A2-80D09D017A12}"/>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273024" y="916388"/>
            <a:ext cx="3402653" cy="8640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ared Clean Energy Facilities Program (SCEF Program) Year 1 Bidder&amp;#39;s  Conference">
            <a:extLst>
              <a:ext uri="{FF2B5EF4-FFF2-40B4-BE49-F238E27FC236}">
                <a16:creationId xmlns:a16="http://schemas.microsoft.com/office/drawing/2014/main" id="{E22B275C-C0D6-4F9F-AB53-DC06A53BAB9C}"/>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7085053" y="916389"/>
            <a:ext cx="3001392" cy="8581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Placeholder 1">
            <a:extLst>
              <a:ext uri="{FF2B5EF4-FFF2-40B4-BE49-F238E27FC236}">
                <a16:creationId xmlns:a16="http://schemas.microsoft.com/office/drawing/2014/main" id="{0A8311AB-9AE3-ADDA-755C-8E77629A0959}"/>
              </a:ext>
            </a:extLst>
          </p:cNvPr>
          <p:cNvPicPr>
            <a:picLocks noChangeAspect="1"/>
          </p:cNvPicPr>
          <p:nvPr/>
        </p:nvPicPr>
        <p:blipFill rotWithShape="1">
          <a:blip r:embed="rId5">
            <a:extLst>
              <a:ext uri="{28A0092B-C50C-407E-A947-70E740481C1C}">
                <a14:useLocalDpi xmlns:a14="http://schemas.microsoft.com/office/drawing/2010/main" val="0"/>
              </a:ext>
            </a:extLst>
          </a:blip>
          <a:srcRect l="9221" t="102" r="36617" b="-102"/>
          <a:stretch/>
        </p:blipFill>
        <p:spPr>
          <a:xfrm>
            <a:off x="0" y="2395061"/>
            <a:ext cx="8005019" cy="4462939"/>
          </a:xfrm>
          <a:prstGeom prst="rtTriangle">
            <a:avLst/>
          </a:prstGeom>
        </p:spPr>
      </p:pic>
    </p:spTree>
    <p:extLst>
      <p:ext uri="{BB962C8B-B14F-4D97-AF65-F5344CB8AC3E}">
        <p14:creationId xmlns:p14="http://schemas.microsoft.com/office/powerpoint/2010/main" val="187680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BF2C-0D65-F013-415E-D4FE3F286DA6}"/>
              </a:ext>
            </a:extLst>
          </p:cNvPr>
          <p:cNvSpPr>
            <a:spLocks noGrp="1"/>
          </p:cNvSpPr>
          <p:nvPr>
            <p:ph type="title"/>
          </p:nvPr>
        </p:nvSpPr>
        <p:spPr>
          <a:xfrm>
            <a:off x="562992" y="267471"/>
            <a:ext cx="10515600" cy="1325563"/>
          </a:xfrm>
        </p:spPr>
        <p:txBody>
          <a:bodyPr>
            <a:normAutofit/>
          </a:bodyPr>
          <a:lstStyle/>
          <a:p>
            <a:r>
              <a:rPr lang="en-US" b="1" dirty="0">
                <a:solidFill>
                  <a:schemeClr val="accent3"/>
                </a:solidFill>
                <a:latin typeface="Arial" panose="020B0604020202020204" pitchFamily="34" charset="0"/>
                <a:cs typeface="Arial" panose="020B0604020202020204" pitchFamily="34" charset="0"/>
              </a:rPr>
              <a:t>Website Walkthrough</a:t>
            </a:r>
          </a:p>
        </p:txBody>
      </p:sp>
      <p:pic>
        <p:nvPicPr>
          <p:cNvPr id="1026" name="Picture 2">
            <a:extLst>
              <a:ext uri="{FF2B5EF4-FFF2-40B4-BE49-F238E27FC236}">
                <a16:creationId xmlns:a16="http://schemas.microsoft.com/office/drawing/2014/main" id="{94BECCB7-5459-1CFB-CB04-24D5B14B9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046" y="1239661"/>
            <a:ext cx="8881492" cy="523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02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0029-DCCD-4BBB-ADE4-ED609089AA29}"/>
              </a:ext>
            </a:extLst>
          </p:cNvPr>
          <p:cNvSpPr>
            <a:spLocks noGrp="1"/>
          </p:cNvSpPr>
          <p:nvPr>
            <p:ph type="title"/>
          </p:nvPr>
        </p:nvSpPr>
        <p:spPr/>
        <p:txBody>
          <a:bodyPr/>
          <a:lstStyle/>
          <a:p>
            <a:r>
              <a:rPr lang="en-US" b="1" dirty="0">
                <a:solidFill>
                  <a:schemeClr val="accent3"/>
                </a:solidFill>
                <a:latin typeface="Arial"/>
                <a:cs typeface="Arial"/>
              </a:rPr>
              <a:t>Incentive Reservations &amp; Estimates</a:t>
            </a:r>
            <a:endParaRPr lang="en-US"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56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2F83AC-720E-AAFF-E0A3-95EA735ECF14}"/>
              </a:ext>
            </a:extLst>
          </p:cNvPr>
          <p:cNvSpPr>
            <a:spLocks noGrp="1"/>
          </p:cNvSpPr>
          <p:nvPr>
            <p:ph type="sldNum" sz="quarter" idx="12"/>
          </p:nvPr>
        </p:nvSpPr>
        <p:spPr/>
        <p:txBody>
          <a:bodyPr/>
          <a:lstStyle/>
          <a:p>
            <a:fld id="{C8D2D1EF-3C94-4471-A175-8C9FBA0A255E}" type="slidenum">
              <a:rPr lang="en-US" smtClean="0"/>
              <a:t>12</a:t>
            </a:fld>
            <a:endParaRPr lang="en-US"/>
          </a:p>
        </p:txBody>
      </p:sp>
      <p:sp>
        <p:nvSpPr>
          <p:cNvPr id="6" name="Title 5">
            <a:extLst>
              <a:ext uri="{FF2B5EF4-FFF2-40B4-BE49-F238E27FC236}">
                <a16:creationId xmlns:a16="http://schemas.microsoft.com/office/drawing/2014/main" id="{1A3E54D7-07C1-C416-985C-B894BE918208}"/>
              </a:ext>
            </a:extLst>
          </p:cNvPr>
          <p:cNvSpPr>
            <a:spLocks noGrp="1"/>
          </p:cNvSpPr>
          <p:nvPr>
            <p:ph type="title"/>
          </p:nvPr>
        </p:nvSpPr>
        <p:spPr>
          <a:xfrm>
            <a:off x="838200" y="307495"/>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Incentive Calculator</a:t>
            </a:r>
            <a:endParaRPr lang="en-US" sz="8800" b="1" dirty="0">
              <a:solidFill>
                <a:schemeClr val="accent3"/>
              </a:solidFill>
            </a:endParaRPr>
          </a:p>
        </p:txBody>
      </p:sp>
      <p:sp>
        <p:nvSpPr>
          <p:cNvPr id="2" name="TextBox 1">
            <a:extLst>
              <a:ext uri="{FF2B5EF4-FFF2-40B4-BE49-F238E27FC236}">
                <a16:creationId xmlns:a16="http://schemas.microsoft.com/office/drawing/2014/main" id="{285CED3D-3B35-E4A5-07DD-5BA06B90AB87}"/>
              </a:ext>
            </a:extLst>
          </p:cNvPr>
          <p:cNvSpPr txBox="1"/>
          <p:nvPr/>
        </p:nvSpPr>
        <p:spPr>
          <a:xfrm>
            <a:off x="838201" y="1746913"/>
            <a:ext cx="2873188" cy="3416320"/>
          </a:xfrm>
          <a:prstGeom prst="rect">
            <a:avLst/>
          </a:prstGeom>
          <a:noFill/>
        </p:spPr>
        <p:txBody>
          <a:bodyPr wrap="square" rtlCol="0">
            <a:spAutoFit/>
          </a:bodyPr>
          <a:lstStyle/>
          <a:p>
            <a:r>
              <a:rPr lang="en-US" sz="2400" dirty="0">
                <a:solidFill>
                  <a:srgbClr val="00B05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New version posted </a:t>
            </a:r>
            <a:r>
              <a:rPr lang="en-US" sz="2400" dirty="0">
                <a:solidFill>
                  <a:srgbClr val="00B050"/>
                </a:solidFill>
                <a:latin typeface="Arial" panose="020B0604020202020204" pitchFamily="34" charset="0"/>
                <a:cs typeface="Arial" panose="020B0604020202020204" pitchFamily="34" charset="0"/>
              </a:rPr>
              <a:t>to </a:t>
            </a:r>
            <a:r>
              <a:rPr lang="en-US" sz="2400" dirty="0">
                <a:solidFill>
                  <a:srgbClr val="00B05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Contractor Resources page!</a:t>
            </a:r>
            <a:endParaRPr lang="en-US" sz="2400" dirty="0">
              <a:solidFill>
                <a:srgbClr val="00B050"/>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More user friendly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Guidance Warnings for system sizing</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Future incentive steps included for C&amp;I</a:t>
            </a:r>
          </a:p>
        </p:txBody>
      </p:sp>
      <p:pic>
        <p:nvPicPr>
          <p:cNvPr id="7" name="Picture 6">
            <a:extLst>
              <a:ext uri="{FF2B5EF4-FFF2-40B4-BE49-F238E27FC236}">
                <a16:creationId xmlns:a16="http://schemas.microsoft.com/office/drawing/2014/main" id="{813452A3-CB47-D3EB-68A8-50771FE89498}"/>
              </a:ext>
            </a:extLst>
          </p:cNvPr>
          <p:cNvPicPr>
            <a:picLocks noChangeAspect="1"/>
          </p:cNvPicPr>
          <p:nvPr/>
        </p:nvPicPr>
        <p:blipFill>
          <a:blip r:embed="rId5"/>
          <a:stretch>
            <a:fillRect/>
          </a:stretch>
        </p:blipFill>
        <p:spPr>
          <a:xfrm>
            <a:off x="3711389" y="1746913"/>
            <a:ext cx="7908943" cy="3806722"/>
          </a:xfrm>
          <a:prstGeom prst="rect">
            <a:avLst/>
          </a:prstGeom>
        </p:spPr>
      </p:pic>
    </p:spTree>
    <p:extLst>
      <p:ext uri="{BB962C8B-B14F-4D97-AF65-F5344CB8AC3E}">
        <p14:creationId xmlns:p14="http://schemas.microsoft.com/office/powerpoint/2010/main" val="40377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3C78-7BB6-8401-6337-2C987026A92A}"/>
              </a:ext>
            </a:extLst>
          </p:cNvPr>
          <p:cNvSpPr>
            <a:spLocks noGrp="1"/>
          </p:cNvSpPr>
          <p:nvPr>
            <p:ph type="title"/>
          </p:nvPr>
        </p:nvSpPr>
        <p:spPr>
          <a:xfrm>
            <a:off x="838200" y="365126"/>
            <a:ext cx="10515600" cy="861002"/>
          </a:xfrm>
        </p:spPr>
        <p:txBody>
          <a:bodyPr>
            <a:normAutofit/>
          </a:bodyPr>
          <a:lstStyle/>
          <a:p>
            <a:r>
              <a:rPr lang="en-US" b="1" dirty="0">
                <a:solidFill>
                  <a:schemeClr val="accent3"/>
                </a:solidFill>
                <a:latin typeface="Arial" panose="020B0604020202020204" pitchFamily="34" charset="0"/>
                <a:cs typeface="Arial" panose="020B0604020202020204" pitchFamily="34" charset="0"/>
              </a:rPr>
              <a:t>150% or 2 MW Examples </a:t>
            </a:r>
            <a:r>
              <a:rPr lang="en-US" sz="2200" b="1" dirty="0">
                <a:solidFill>
                  <a:schemeClr val="accent3"/>
                </a:solidFill>
                <a:latin typeface="Arial" panose="020B0604020202020204" pitchFamily="34" charset="0"/>
                <a:cs typeface="Arial" panose="020B0604020202020204" pitchFamily="34" charset="0"/>
              </a:rPr>
              <a:t>(p. 46 of Program Manual)</a:t>
            </a:r>
            <a:endParaRPr lang="en-US" b="1" dirty="0">
              <a:solidFill>
                <a:schemeClr val="accent3"/>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FA01CFF-BC9B-19F6-D6D3-55BF15EA0E3B}"/>
              </a:ext>
            </a:extLst>
          </p:cNvPr>
          <p:cNvSpPr>
            <a:spLocks noGrp="1"/>
          </p:cNvSpPr>
          <p:nvPr>
            <p:ph idx="1"/>
          </p:nvPr>
        </p:nvSpPr>
        <p:spPr>
          <a:xfrm>
            <a:off x="838200" y="1381990"/>
            <a:ext cx="10515600" cy="4974359"/>
          </a:xfrm>
        </p:spPr>
        <p:txBody>
          <a:bodyPr numCol="2">
            <a:normAutofit fontScale="70000" lnSpcReduction="20000"/>
          </a:bodyPr>
          <a:lstStyle/>
          <a:p>
            <a:r>
              <a:rPr lang="en-US" b="1" dirty="0">
                <a:highlight>
                  <a:srgbClr val="C0C0C0"/>
                </a:highlight>
              </a:rPr>
              <a:t>Example 5 </a:t>
            </a:r>
            <a:r>
              <a:rPr lang="en-US" dirty="0">
                <a:highlight>
                  <a:srgbClr val="C0C0C0"/>
                </a:highlight>
              </a:rPr>
              <a:t>– In the case of one 3 MW, 10 MWh battery for a large-sized Commercial grid-edge customer with an annual peak demand of 2 MW and an installed cost of $2,500,000 (Tranche 3 Step 1)</a:t>
            </a:r>
          </a:p>
          <a:p>
            <a:r>
              <a:rPr lang="en-US" dirty="0"/>
              <a:t>10,000 kWh * $91/kWh, or $910,000 +25% grid-edge adder = $1,137,500</a:t>
            </a:r>
          </a:p>
          <a:p>
            <a:r>
              <a:rPr lang="en-US" dirty="0"/>
              <a:t>50% of $2,500,000, or $1,250,000</a:t>
            </a:r>
          </a:p>
          <a:p>
            <a:r>
              <a:rPr lang="en-US" dirty="0"/>
              <a:t>The customer would receive an upfront incentive of $1,137,500</a:t>
            </a:r>
          </a:p>
          <a:p>
            <a:endParaRPr lang="en-US" b="1" dirty="0">
              <a:highlight>
                <a:srgbClr val="C0C0C0"/>
              </a:highlight>
            </a:endParaRPr>
          </a:p>
          <a:p>
            <a:r>
              <a:rPr lang="en-US" b="1" dirty="0">
                <a:highlight>
                  <a:srgbClr val="C0C0C0"/>
                </a:highlight>
              </a:rPr>
              <a:t>Example 6 </a:t>
            </a:r>
            <a:r>
              <a:rPr lang="en-US" dirty="0">
                <a:highlight>
                  <a:srgbClr val="C0C0C0"/>
                </a:highlight>
              </a:rPr>
              <a:t>– In the case of one 1.4 MW, 5 MWh battery for a small-sized Commercial small business customer with an annual peak demand of 180 kW and an installed cost of $1,950,000 (Tranche 3 Step 1)</a:t>
            </a:r>
          </a:p>
          <a:p>
            <a:r>
              <a:rPr lang="en-US" dirty="0"/>
              <a:t>System is &gt; 150% of customer’s peak demand, but &lt; 2 MW. Incentive cap not exceeded.</a:t>
            </a:r>
          </a:p>
          <a:p>
            <a:r>
              <a:rPr lang="en-US" dirty="0"/>
              <a:t>Tiered incentive calculation + 25% small business adder = $741,406</a:t>
            </a:r>
          </a:p>
          <a:p>
            <a:r>
              <a:rPr lang="en-US" dirty="0"/>
              <a:t>50% of $1,950,000, or $975,000</a:t>
            </a:r>
          </a:p>
          <a:p>
            <a:r>
              <a:rPr lang="en-US" dirty="0"/>
              <a:t>The customer would receive an upfront incentive of $741,406</a:t>
            </a:r>
          </a:p>
          <a:p>
            <a:pPr marL="0" indent="0">
              <a:buNone/>
            </a:pPr>
            <a:endParaRPr lang="en-US" dirty="0"/>
          </a:p>
          <a:p>
            <a:r>
              <a:rPr lang="en-US" b="1" dirty="0">
                <a:highlight>
                  <a:srgbClr val="C0C0C0"/>
                </a:highlight>
              </a:rPr>
              <a:t>Example 7 </a:t>
            </a:r>
            <a:r>
              <a:rPr lang="en-US" dirty="0">
                <a:highlight>
                  <a:srgbClr val="C0C0C0"/>
                </a:highlight>
              </a:rPr>
              <a:t>– In the case of one 3 MW, 15 MWh battery for a large-sized Commercial customer with an annual peak demand of 750 kW and an installed cost of $3,500,000 (Tranche 3 Step 1)</a:t>
            </a:r>
          </a:p>
          <a:p>
            <a:r>
              <a:rPr lang="en-US" dirty="0"/>
              <a:t>System is not capable of dispatching 80% of its capacity in a 3-hour passive dispatch window</a:t>
            </a:r>
          </a:p>
          <a:p>
            <a:r>
              <a:rPr lang="en-US" dirty="0"/>
              <a:t>System is &gt; 150% of customer’s peak demand and &gt; 2 MW, exceeding incentive cap</a:t>
            </a:r>
          </a:p>
          <a:p>
            <a:r>
              <a:rPr lang="en-US" dirty="0"/>
              <a:t>150% of peak demand = 1.125 MW. Capped system size is 2 MW</a:t>
            </a:r>
          </a:p>
          <a:p>
            <a:r>
              <a:rPr lang="en-US" dirty="0"/>
              <a:t>The project must be redesigned and resubmitted.</a:t>
            </a:r>
          </a:p>
        </p:txBody>
      </p:sp>
      <p:sp>
        <p:nvSpPr>
          <p:cNvPr id="4" name="Slide Number Placeholder 3">
            <a:extLst>
              <a:ext uri="{FF2B5EF4-FFF2-40B4-BE49-F238E27FC236}">
                <a16:creationId xmlns:a16="http://schemas.microsoft.com/office/drawing/2014/main" id="{DF6A0F77-49C2-D56F-A49A-4C5ABE527FDB}"/>
              </a:ext>
            </a:extLst>
          </p:cNvPr>
          <p:cNvSpPr>
            <a:spLocks noGrp="1"/>
          </p:cNvSpPr>
          <p:nvPr>
            <p:ph type="sldNum" sz="quarter" idx="12"/>
          </p:nvPr>
        </p:nvSpPr>
        <p:spPr/>
        <p:txBody>
          <a:bodyPr/>
          <a:lstStyle/>
          <a:p>
            <a:fld id="{C8D2D1EF-3C94-4471-A175-8C9FBA0A255E}" type="slidenum">
              <a:rPr lang="en-US" smtClean="0"/>
              <a:t>13</a:t>
            </a:fld>
            <a:endParaRPr lang="en-US"/>
          </a:p>
        </p:txBody>
      </p:sp>
    </p:spTree>
    <p:extLst>
      <p:ext uri="{BB962C8B-B14F-4D97-AF65-F5344CB8AC3E}">
        <p14:creationId xmlns:p14="http://schemas.microsoft.com/office/powerpoint/2010/main" val="3429312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7BADBF-C615-B65F-CAD4-A3E2B0BE9F0E}"/>
              </a:ext>
            </a:extLst>
          </p:cNvPr>
          <p:cNvSpPr txBox="1"/>
          <p:nvPr/>
        </p:nvSpPr>
        <p:spPr>
          <a:xfrm>
            <a:off x="838200" y="1632185"/>
            <a:ext cx="10515599" cy="4154984"/>
          </a:xfrm>
          <a:prstGeom prst="rect">
            <a:avLst/>
          </a:prstGeom>
          <a:noFill/>
        </p:spPr>
        <p:txBody>
          <a:bodyPr wrap="square" rtlCol="0">
            <a:spAutoFit/>
          </a:bodyPr>
          <a:lstStyle/>
          <a:p>
            <a:r>
              <a:rPr lang="en-US" sz="2400" b="1" dirty="0"/>
              <a:t>Stages of an Incentive Enrollment Application in Salesforce:</a:t>
            </a:r>
          </a:p>
          <a:p>
            <a:pPr marL="342900" indent="-342900">
              <a:buFont typeface="Wingdings" panose="05000000000000000000" pitchFamily="2" charset="2"/>
              <a:buChar char="Ø"/>
            </a:pPr>
            <a:r>
              <a:rPr lang="en-US" sz="2400" dirty="0"/>
              <a:t>Application in Progress</a:t>
            </a:r>
          </a:p>
          <a:p>
            <a:pPr marL="342900" indent="-342900">
              <a:buFont typeface="Wingdings" panose="05000000000000000000" pitchFamily="2" charset="2"/>
              <a:buChar char="Ø"/>
            </a:pPr>
            <a:r>
              <a:rPr lang="en-US" sz="2400" dirty="0"/>
              <a:t>Application Submitted</a:t>
            </a:r>
          </a:p>
          <a:p>
            <a:pPr marL="800100" lvl="1" indent="-342900">
              <a:buFont typeface="Wingdings" panose="05000000000000000000" pitchFamily="2" charset="2"/>
              <a:buChar char="Ø"/>
            </a:pPr>
            <a:r>
              <a:rPr lang="en-US" sz="2400" i="1" dirty="0"/>
              <a:t>Application Rejected</a:t>
            </a:r>
          </a:p>
          <a:p>
            <a:pPr marL="342900" indent="-342900">
              <a:buFont typeface="Wingdings" panose="05000000000000000000" pitchFamily="2" charset="2"/>
              <a:buChar char="Ø"/>
            </a:pPr>
            <a:r>
              <a:rPr lang="en-US" sz="2400" dirty="0"/>
              <a:t>Installation in Progress</a:t>
            </a:r>
          </a:p>
          <a:p>
            <a:pPr marL="342900" indent="-342900">
              <a:buFont typeface="Wingdings" panose="05000000000000000000" pitchFamily="2" charset="2"/>
              <a:buChar char="Ø"/>
            </a:pPr>
            <a:r>
              <a:rPr lang="en-US" sz="2400" dirty="0"/>
              <a:t>Completion Submitted (last stage contractors submit anything in the portal)</a:t>
            </a:r>
          </a:p>
          <a:p>
            <a:pPr marL="800100" lvl="1" indent="-342900">
              <a:buFont typeface="Wingdings" panose="05000000000000000000" pitchFamily="2" charset="2"/>
              <a:buChar char="Ø"/>
            </a:pPr>
            <a:r>
              <a:rPr lang="en-US" sz="2400" i="1" dirty="0"/>
              <a:t>Completion Rejected</a:t>
            </a:r>
          </a:p>
          <a:p>
            <a:pPr marL="342900" indent="-342900">
              <a:buFont typeface="Wingdings" panose="05000000000000000000" pitchFamily="2" charset="2"/>
              <a:buChar char="Ø"/>
            </a:pPr>
            <a:r>
              <a:rPr lang="en-US" sz="2400" dirty="0"/>
              <a:t>In Inspection (if opted in with the initial application question)</a:t>
            </a:r>
          </a:p>
          <a:p>
            <a:pPr marL="342900" indent="-342900">
              <a:buFont typeface="Wingdings" panose="05000000000000000000" pitchFamily="2" charset="2"/>
              <a:buChar char="Ø"/>
            </a:pPr>
            <a:r>
              <a:rPr lang="en-US" sz="2400" dirty="0"/>
              <a:t>Pending DERMS (waiting on installer to register BESS w/DERMS through OEM)</a:t>
            </a:r>
          </a:p>
          <a:p>
            <a:pPr marL="342900" indent="-342900">
              <a:buFont typeface="Wingdings" panose="05000000000000000000" pitchFamily="2" charset="2"/>
              <a:buChar char="Ø"/>
            </a:pPr>
            <a:r>
              <a:rPr lang="en-US" sz="2400" dirty="0"/>
              <a:t>Pending Payment (paid in monthly batches; see </a:t>
            </a:r>
            <a:r>
              <a:rPr lang="en-US" sz="2400" b="1" dirty="0">
                <a:solidFill>
                  <a:schemeClr val="accent1"/>
                </a:solidFill>
                <a:hlinkClick r:id="rId3"/>
              </a:rPr>
              <a:t>2025 Upfront Payment Schedule</a:t>
            </a:r>
            <a:endParaRPr lang="en-US" sz="2400" b="1" dirty="0">
              <a:solidFill>
                <a:schemeClr val="accent1"/>
              </a:solidFill>
            </a:endParaRPr>
          </a:p>
          <a:p>
            <a:pPr marL="342900" indent="-342900">
              <a:buFont typeface="Wingdings" panose="05000000000000000000" pitchFamily="2" charset="2"/>
              <a:buChar char="Ø"/>
            </a:pPr>
            <a:r>
              <a:rPr lang="en-US" sz="2400" dirty="0"/>
              <a:t>Project Complete</a:t>
            </a:r>
          </a:p>
        </p:txBody>
      </p:sp>
      <p:sp>
        <p:nvSpPr>
          <p:cNvPr id="4" name="Slide Number Placeholder 3">
            <a:extLst>
              <a:ext uri="{FF2B5EF4-FFF2-40B4-BE49-F238E27FC236}">
                <a16:creationId xmlns:a16="http://schemas.microsoft.com/office/drawing/2014/main" id="{B42F83AC-720E-AAFF-E0A3-95EA735ECF14}"/>
              </a:ext>
            </a:extLst>
          </p:cNvPr>
          <p:cNvSpPr>
            <a:spLocks noGrp="1"/>
          </p:cNvSpPr>
          <p:nvPr>
            <p:ph type="sldNum" sz="quarter" idx="12"/>
          </p:nvPr>
        </p:nvSpPr>
        <p:spPr/>
        <p:txBody>
          <a:bodyPr/>
          <a:lstStyle/>
          <a:p>
            <a:fld id="{C8D2D1EF-3C94-4471-A175-8C9FBA0A255E}" type="slidenum">
              <a:rPr lang="en-US" smtClean="0"/>
              <a:t>14</a:t>
            </a:fld>
            <a:endParaRPr lang="en-US"/>
          </a:p>
        </p:txBody>
      </p:sp>
      <p:sp>
        <p:nvSpPr>
          <p:cNvPr id="6" name="Title 5">
            <a:extLst>
              <a:ext uri="{FF2B5EF4-FFF2-40B4-BE49-F238E27FC236}">
                <a16:creationId xmlns:a16="http://schemas.microsoft.com/office/drawing/2014/main" id="{1A3E54D7-07C1-C416-985C-B894BE918208}"/>
              </a:ext>
            </a:extLst>
          </p:cNvPr>
          <p:cNvSpPr>
            <a:spLocks noGrp="1"/>
          </p:cNvSpPr>
          <p:nvPr>
            <p:ph type="title"/>
          </p:nvPr>
        </p:nvSpPr>
        <p:spPr>
          <a:xfrm>
            <a:off x="838199" y="365125"/>
            <a:ext cx="10737273" cy="1325563"/>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US"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Submitting Applications – Salesforce Demo</a:t>
            </a:r>
            <a:endParaRPr lang="en-US" sz="8800" b="1" dirty="0">
              <a:solidFill>
                <a:schemeClr val="accent3"/>
              </a:solidFill>
            </a:endParaRPr>
          </a:p>
        </p:txBody>
      </p:sp>
      <p:sp>
        <p:nvSpPr>
          <p:cNvPr id="5" name="Content Placeholder 2">
            <a:extLst>
              <a:ext uri="{FF2B5EF4-FFF2-40B4-BE49-F238E27FC236}">
                <a16:creationId xmlns:a16="http://schemas.microsoft.com/office/drawing/2014/main" id="{FBDD58BD-7E70-803B-3219-CCF4219D92C7}"/>
              </a:ext>
            </a:extLst>
          </p:cNvPr>
          <p:cNvSpPr>
            <a:spLocks noGrp="1"/>
          </p:cNvSpPr>
          <p:nvPr>
            <p:ph idx="1"/>
          </p:nvPr>
        </p:nvSpPr>
        <p:spPr>
          <a:xfrm>
            <a:off x="5902037" y="2259869"/>
            <a:ext cx="4901044" cy="927821"/>
          </a:xfrm>
        </p:spPr>
        <p:txBody>
          <a:bodyPr vert="horz" lIns="91440" tIns="45720" rIns="91440" bIns="45720" rtlCol="0" anchor="t">
            <a:normAutofit fontScale="92500"/>
          </a:bodyPr>
          <a:lstStyle/>
          <a:p>
            <a:pPr marL="0" indent="0" algn="ctr" fontAlgn="base">
              <a:spcAft>
                <a:spcPts val="1600"/>
              </a:spcAft>
              <a:buNone/>
              <a:defRPr/>
            </a:pPr>
            <a:r>
              <a:rPr lang="en-US" sz="3200" b="1" dirty="0">
                <a:solidFill>
                  <a:schemeClr val="accent1"/>
                </a:solidFill>
                <a:latin typeface="Arial" panose="020B0604020202020204" pitchFamily="34" charset="0"/>
                <a:ea typeface="+mj-ea"/>
                <a:cs typeface="Arial" panose="020B0604020202020204" pitchFamily="34" charset="0"/>
                <a:hlinkClick r:id="rId4">
                  <a:extLst>
                    <a:ext uri="{A12FA001-AC4F-418D-AE19-62706E023703}">
                      <ahyp:hlinkClr xmlns:ahyp="http://schemas.microsoft.com/office/drawing/2018/hyperlinkcolor" val="tx"/>
                    </a:ext>
                  </a:extLst>
                </a:hlinkClick>
              </a:rPr>
              <a:t>Energy Storage Solutions Contractor Portal</a:t>
            </a:r>
            <a:endParaRPr lang="en-US" sz="3200" b="1" dirty="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54906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7C65-C47D-2672-BC86-7895743C14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FD2864F-9C7F-8474-216B-BE0E8D474AB2}"/>
              </a:ext>
            </a:extLst>
          </p:cNvPr>
          <p:cNvSpPr txBox="1"/>
          <p:nvPr/>
        </p:nvSpPr>
        <p:spPr>
          <a:xfrm>
            <a:off x="838200" y="1690688"/>
            <a:ext cx="10515599"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Operational Agreement </a:t>
            </a:r>
            <a:r>
              <a:rPr lang="en-US" sz="2400" dirty="0">
                <a:latin typeface="Arial" panose="020B0604020202020204" pitchFamily="34" charset="0"/>
                <a:cs typeface="Arial" panose="020B0604020202020204" pitchFamily="34" charset="0"/>
              </a:rPr>
              <a:t>is no longer required for submission. If it’s noted as required in the portal, you may submit a duplicate or blank document in its place. We will be removing it from the required document list, soon. </a:t>
            </a: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Change Orders </a:t>
            </a:r>
            <a:r>
              <a:rPr lang="en-US" sz="2400" dirty="0">
                <a:latin typeface="Arial" panose="020B0604020202020204" pitchFamily="34" charset="0"/>
                <a:cs typeface="Arial" panose="020B0604020202020204" pitchFamily="34" charset="0"/>
              </a:rPr>
              <a:t>– For the interim, please email </a:t>
            </a:r>
            <a:r>
              <a:rPr lang="en-US" sz="2400" dirty="0">
                <a:latin typeface="Arial" panose="020B0604020202020204" pitchFamily="34" charset="0"/>
                <a:cs typeface="Arial" panose="020B0604020202020204" pitchFamily="34" charset="0"/>
                <a:hlinkClick r:id="rId3"/>
              </a:rPr>
              <a:t>energystorage@ctgreenbank.com</a:t>
            </a:r>
            <a:r>
              <a:rPr lang="en-US" sz="2400" dirty="0">
                <a:latin typeface="Arial" panose="020B0604020202020204" pitchFamily="34" charset="0"/>
                <a:cs typeface="Arial" panose="020B0604020202020204" pitchFamily="34" charset="0"/>
              </a:rPr>
              <a:t> with any change orders (prior to PTO). 	</a:t>
            </a:r>
            <a:r>
              <a:rPr lang="en-US" sz="2400" b="1" dirty="0">
                <a:latin typeface="Arial" panose="020B0604020202020204" pitchFamily="34" charset="0"/>
                <a:cs typeface="Arial" panose="020B0604020202020204" pitchFamily="34" charset="0"/>
              </a:rPr>
              <a:t>Please include:</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Previous and New: make, model, kW and kWh nameplate ratings</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New Total BESS costs (prior to incentives) and Total PV costs (if applicable, so we may update those fields internally)</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Any required documents impacted by the change order</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More updates in progress!</a:t>
            </a:r>
          </a:p>
        </p:txBody>
      </p:sp>
      <p:sp>
        <p:nvSpPr>
          <p:cNvPr id="4" name="Slide Number Placeholder 3">
            <a:extLst>
              <a:ext uri="{FF2B5EF4-FFF2-40B4-BE49-F238E27FC236}">
                <a16:creationId xmlns:a16="http://schemas.microsoft.com/office/drawing/2014/main" id="{03A5B78B-88B2-70C3-39B3-FE26F2453EDD}"/>
              </a:ext>
            </a:extLst>
          </p:cNvPr>
          <p:cNvSpPr>
            <a:spLocks noGrp="1"/>
          </p:cNvSpPr>
          <p:nvPr>
            <p:ph type="sldNum" sz="quarter" idx="12"/>
          </p:nvPr>
        </p:nvSpPr>
        <p:spPr/>
        <p:txBody>
          <a:bodyPr/>
          <a:lstStyle/>
          <a:p>
            <a:fld id="{C8D2D1EF-3C94-4471-A175-8C9FBA0A255E}" type="slidenum">
              <a:rPr lang="en-US" smtClean="0"/>
              <a:t>15</a:t>
            </a:fld>
            <a:endParaRPr lang="en-US"/>
          </a:p>
        </p:txBody>
      </p:sp>
      <p:sp>
        <p:nvSpPr>
          <p:cNvPr id="6" name="Title 5">
            <a:extLst>
              <a:ext uri="{FF2B5EF4-FFF2-40B4-BE49-F238E27FC236}">
                <a16:creationId xmlns:a16="http://schemas.microsoft.com/office/drawing/2014/main" id="{3EEE6BC7-DAE6-F9F8-0F36-2CC2BEDE43E7}"/>
              </a:ext>
            </a:extLst>
          </p:cNvPr>
          <p:cNvSpPr>
            <a:spLocks noGrp="1"/>
          </p:cNvSpPr>
          <p:nvPr>
            <p:ph type="title"/>
          </p:nvPr>
        </p:nvSpPr>
        <p:spPr>
          <a:xfrm>
            <a:off x="838199" y="365125"/>
            <a:ext cx="10737273"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Changes to Application Process</a:t>
            </a:r>
            <a:endParaRPr lang="en-US" sz="8800" b="1" dirty="0">
              <a:solidFill>
                <a:schemeClr val="accent3"/>
              </a:solidFill>
            </a:endParaRPr>
          </a:p>
        </p:txBody>
      </p:sp>
    </p:spTree>
    <p:extLst>
      <p:ext uri="{BB962C8B-B14F-4D97-AF65-F5344CB8AC3E}">
        <p14:creationId xmlns:p14="http://schemas.microsoft.com/office/powerpoint/2010/main" val="32145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BF2C-0D65-F013-415E-D4FE3F286DA6}"/>
              </a:ext>
            </a:extLst>
          </p:cNvPr>
          <p:cNvSpPr>
            <a:spLocks noGrp="1"/>
          </p:cNvSpPr>
          <p:nvPr>
            <p:ph type="title"/>
          </p:nvPr>
        </p:nvSpPr>
        <p:spPr>
          <a:xfrm>
            <a:off x="562992" y="267471"/>
            <a:ext cx="10515600" cy="1325563"/>
          </a:xfrm>
        </p:spPr>
        <p:txBody>
          <a:bodyPr/>
          <a:lstStyle/>
          <a:p>
            <a:r>
              <a:rPr lang="en-US" sz="4000" b="1" dirty="0">
                <a:solidFill>
                  <a:schemeClr val="accent3"/>
                </a:solidFill>
                <a:latin typeface="Arial" panose="020B0604020202020204" pitchFamily="34" charset="0"/>
                <a:cs typeface="Arial" panose="020B0604020202020204" pitchFamily="34" charset="0"/>
              </a:rPr>
              <a:t>Energy Storage Solutions Cobranding</a:t>
            </a:r>
          </a:p>
        </p:txBody>
      </p:sp>
      <p:sp>
        <p:nvSpPr>
          <p:cNvPr id="4" name="TextBox 3">
            <a:extLst>
              <a:ext uri="{FF2B5EF4-FFF2-40B4-BE49-F238E27FC236}">
                <a16:creationId xmlns:a16="http://schemas.microsoft.com/office/drawing/2014/main" id="{932C8B6E-D0DC-B5EE-B07B-DC111463D45C}"/>
              </a:ext>
            </a:extLst>
          </p:cNvPr>
          <p:cNvSpPr txBox="1"/>
          <p:nvPr/>
        </p:nvSpPr>
        <p:spPr>
          <a:xfrm>
            <a:off x="642366" y="1593034"/>
            <a:ext cx="10986642" cy="1477328"/>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 the Energy Storage Solutions logos in your marketing materials!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Visit </a:t>
            </a:r>
            <a:r>
              <a:rPr lang="en-US" b="1" dirty="0">
                <a:latin typeface="Arial" panose="020B0604020202020204" pitchFamily="34" charset="0"/>
                <a:cs typeface="Arial" panose="020B0604020202020204" pitchFamily="34" charset="0"/>
                <a:hlinkClick r:id="rId3"/>
              </a:rPr>
              <a:t>www.energystoragect.com/cobranding-terms-and-conditions-form</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request access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Adding the General Connecticut Green Bank badge to also utilize!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you have questions on cobranding for this program, or wish to discuss other Green Bank Solutions, please contact </a:t>
            </a:r>
            <a:r>
              <a:rPr lang="en-US" b="1" dirty="0">
                <a:latin typeface="Arial" panose="020B0604020202020204" pitchFamily="34" charset="0"/>
                <a:cs typeface="Arial" panose="020B0604020202020204" pitchFamily="34" charset="0"/>
                <a:hlinkClick r:id="rId4"/>
              </a:rPr>
              <a:t>Julio.Cabrera@ctgreenbank.com</a:t>
            </a:r>
            <a:r>
              <a:rPr lang="en-US" b="1" dirty="0">
                <a:latin typeface="Arial" panose="020B0604020202020204" pitchFamily="34" charset="0"/>
                <a:cs typeface="Arial" panose="020B0604020202020204" pitchFamily="34" charset="0"/>
              </a:rPr>
              <a:t> </a:t>
            </a:r>
          </a:p>
        </p:txBody>
      </p:sp>
      <p:grpSp>
        <p:nvGrpSpPr>
          <p:cNvPr id="8" name="Group 7">
            <a:extLst>
              <a:ext uri="{FF2B5EF4-FFF2-40B4-BE49-F238E27FC236}">
                <a16:creationId xmlns:a16="http://schemas.microsoft.com/office/drawing/2014/main" id="{2C77C819-7FF9-AC94-49D0-5661C4025906}"/>
              </a:ext>
            </a:extLst>
          </p:cNvPr>
          <p:cNvGrpSpPr/>
          <p:nvPr/>
        </p:nvGrpSpPr>
        <p:grpSpPr>
          <a:xfrm>
            <a:off x="643167" y="3289406"/>
            <a:ext cx="10180081" cy="2289843"/>
            <a:chOff x="559923" y="3372650"/>
            <a:chExt cx="10180081" cy="2289843"/>
          </a:xfrm>
        </p:grpSpPr>
        <p:pic>
          <p:nvPicPr>
            <p:cNvPr id="3" name="Picture 2" descr="A close-up of a sign&#10;&#10;Description automatically generated">
              <a:extLst>
                <a:ext uri="{FF2B5EF4-FFF2-40B4-BE49-F238E27FC236}">
                  <a16:creationId xmlns:a16="http://schemas.microsoft.com/office/drawing/2014/main" id="{EF8F9E98-D319-3900-4A18-7211E1D0D3DA}"/>
                </a:ext>
              </a:extLst>
            </p:cNvPr>
            <p:cNvPicPr>
              <a:picLocks noChangeAspect="1"/>
            </p:cNvPicPr>
            <p:nvPr/>
          </p:nvPicPr>
          <p:blipFill>
            <a:blip r:embed="rId5"/>
            <a:stretch>
              <a:fillRect/>
            </a:stretch>
          </p:blipFill>
          <p:spPr>
            <a:xfrm>
              <a:off x="559923" y="3372715"/>
              <a:ext cx="3265320" cy="2289683"/>
            </a:xfrm>
            <a:prstGeom prst="rect">
              <a:avLst/>
            </a:prstGeom>
          </p:spPr>
        </p:pic>
        <p:pic>
          <p:nvPicPr>
            <p:cNvPr id="6" name="Picture 5" descr="A close-up of a sign&#10;&#10;Description automatically generated">
              <a:extLst>
                <a:ext uri="{FF2B5EF4-FFF2-40B4-BE49-F238E27FC236}">
                  <a16:creationId xmlns:a16="http://schemas.microsoft.com/office/drawing/2014/main" id="{4C2FD2CD-D7CB-A4AB-F715-2C7CD5C21C6D}"/>
                </a:ext>
              </a:extLst>
            </p:cNvPr>
            <p:cNvPicPr>
              <a:picLocks noChangeAspect="1"/>
            </p:cNvPicPr>
            <p:nvPr/>
          </p:nvPicPr>
          <p:blipFill>
            <a:blip r:embed="rId6"/>
            <a:stretch>
              <a:fillRect/>
            </a:stretch>
          </p:blipFill>
          <p:spPr>
            <a:xfrm>
              <a:off x="7426860" y="3373285"/>
              <a:ext cx="3313144" cy="2286615"/>
            </a:xfrm>
            <a:prstGeom prst="rect">
              <a:avLst/>
            </a:prstGeom>
          </p:spPr>
        </p:pic>
        <p:pic>
          <p:nvPicPr>
            <p:cNvPr id="7" name="Picture 6" descr="A sign with blue and orange text&#10;&#10;Description automatically generated">
              <a:extLst>
                <a:ext uri="{FF2B5EF4-FFF2-40B4-BE49-F238E27FC236}">
                  <a16:creationId xmlns:a16="http://schemas.microsoft.com/office/drawing/2014/main" id="{12543F8C-427E-50C0-B24A-AE51C2F84BE7}"/>
                </a:ext>
              </a:extLst>
            </p:cNvPr>
            <p:cNvPicPr>
              <a:picLocks noChangeAspect="1"/>
            </p:cNvPicPr>
            <p:nvPr/>
          </p:nvPicPr>
          <p:blipFill>
            <a:blip r:embed="rId7"/>
            <a:stretch>
              <a:fillRect/>
            </a:stretch>
          </p:blipFill>
          <p:spPr>
            <a:xfrm>
              <a:off x="3951913" y="3372650"/>
              <a:ext cx="3346882" cy="2289843"/>
            </a:xfrm>
            <a:prstGeom prst="rect">
              <a:avLst/>
            </a:prstGeom>
          </p:spPr>
        </p:pic>
      </p:grpSp>
    </p:spTree>
    <p:extLst>
      <p:ext uri="{BB962C8B-B14F-4D97-AF65-F5344CB8AC3E}">
        <p14:creationId xmlns:p14="http://schemas.microsoft.com/office/powerpoint/2010/main" val="3098983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45B5A-0835-6948-745D-109D11D42CF4}"/>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754ED115-6C57-B8FB-A020-8FEF5C2AF6B9}"/>
              </a:ext>
            </a:extLst>
          </p:cNvPr>
          <p:cNvSpPr>
            <a:spLocks noGrp="1" noRot="1" noMove="1" noResize="1" noEditPoints="1" noAdjustHandles="1" noChangeArrowheads="1" noChangeShapeType="1"/>
          </p:cNvSpPr>
          <p:nvPr>
            <p:ph type="title"/>
          </p:nvPr>
        </p:nvSpPr>
        <p:spPr/>
        <p:txBody>
          <a:bodyPr/>
          <a:lstStyle/>
          <a:p>
            <a:r>
              <a:rPr lang="en-US" dirty="0">
                <a:solidFill>
                  <a:srgbClr val="00B0F0"/>
                </a:solidFill>
                <a:latin typeface="Proxima Nova"/>
              </a:rPr>
              <a:t>Contractor Networking Event</a:t>
            </a:r>
            <a:endParaRPr lang="en-US" dirty="0"/>
          </a:p>
        </p:txBody>
      </p:sp>
      <p:cxnSp>
        <p:nvCxnSpPr>
          <p:cNvPr id="49" name="Straight Connector 48">
            <a:extLst>
              <a:ext uri="{FF2B5EF4-FFF2-40B4-BE49-F238E27FC236}">
                <a16:creationId xmlns:a16="http://schemas.microsoft.com/office/drawing/2014/main" id="{5CFECAAE-EC97-D4B2-38C9-1C557E00AF91}"/>
              </a:ext>
            </a:extLst>
          </p:cNvPr>
          <p:cNvCxnSpPr>
            <a:cxnSpLocks/>
          </p:cNvCxnSpPr>
          <p:nvPr/>
        </p:nvCxnSpPr>
        <p:spPr>
          <a:xfrm>
            <a:off x="0" y="1179444"/>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Content Placeholder 1">
            <a:extLst>
              <a:ext uri="{FF2B5EF4-FFF2-40B4-BE49-F238E27FC236}">
                <a16:creationId xmlns:a16="http://schemas.microsoft.com/office/drawing/2014/main" id="{47DDDAD4-36CA-B427-4BAC-0F695D2B8233}"/>
              </a:ext>
            </a:extLst>
          </p:cNvPr>
          <p:cNvSpPr>
            <a:spLocks noGrp="1"/>
          </p:cNvSpPr>
          <p:nvPr>
            <p:ph idx="1"/>
          </p:nvPr>
        </p:nvSpPr>
        <p:spPr>
          <a:xfrm>
            <a:off x="4627373" y="1665871"/>
            <a:ext cx="7423645" cy="4430451"/>
          </a:xfrm>
        </p:spPr>
        <p:txBody>
          <a:bodyPr vert="horz" lIns="91440" tIns="45720" rIns="91440" bIns="45720" rtlCol="0" anchor="t">
            <a:normAutofit/>
          </a:bodyPr>
          <a:lstStyle/>
          <a:p>
            <a:pPr marL="0" indent="0" algn="ctr">
              <a:buNone/>
            </a:pPr>
            <a:r>
              <a:rPr lang="en-US" sz="2000" b="1" dirty="0">
                <a:solidFill>
                  <a:schemeClr val="tx1"/>
                </a:solidFill>
                <a:latin typeface="Proxima Nova"/>
              </a:rPr>
              <a:t>Wednesday, May 14th</a:t>
            </a:r>
            <a:endParaRPr lang="en-US" sz="2000" b="1" dirty="0">
              <a:solidFill>
                <a:schemeClr val="tx1"/>
              </a:solidFill>
            </a:endParaRPr>
          </a:p>
          <a:p>
            <a:pPr marL="0" indent="0" algn="ctr">
              <a:buNone/>
            </a:pPr>
            <a:r>
              <a:rPr lang="en-US" sz="2000" b="1" dirty="0">
                <a:solidFill>
                  <a:schemeClr val="tx1"/>
                </a:solidFill>
                <a:latin typeface="Proxima Nova"/>
              </a:rPr>
              <a:t>5pm-8pm</a:t>
            </a:r>
            <a:endParaRPr lang="en-US" sz="2000" b="1" dirty="0">
              <a:solidFill>
                <a:schemeClr val="tx1"/>
              </a:solidFill>
            </a:endParaRPr>
          </a:p>
          <a:p>
            <a:pPr marL="0" indent="0" algn="ctr">
              <a:buNone/>
            </a:pPr>
            <a:r>
              <a:rPr lang="en-US" sz="2000" b="1" dirty="0">
                <a:solidFill>
                  <a:schemeClr val="tx1"/>
                </a:solidFill>
                <a:latin typeface="Proxima Nova"/>
              </a:rPr>
              <a:t>Back 9 Social, Wallingford CT</a:t>
            </a:r>
            <a:endParaRPr lang="en-US" sz="2000" b="1" dirty="0">
              <a:solidFill>
                <a:schemeClr val="tx1"/>
              </a:solidFill>
            </a:endParaRPr>
          </a:p>
          <a:p>
            <a:pPr marL="0" indent="0">
              <a:buNone/>
            </a:pPr>
            <a:endParaRPr lang="en-US" sz="2000" dirty="0">
              <a:solidFill>
                <a:schemeClr val="tx1"/>
              </a:solidFill>
            </a:endParaRPr>
          </a:p>
          <a:p>
            <a:pPr marL="0" indent="0">
              <a:buNone/>
            </a:pPr>
            <a:r>
              <a:rPr lang="en-US" sz="1800" dirty="0">
                <a:solidFill>
                  <a:schemeClr val="tx1"/>
                </a:solidFill>
                <a:latin typeface="Proxima Nova"/>
              </a:rPr>
              <a:t>Get ready for a fun evening of food, drinks, golf, and networking with the Connecticut Green Bank and our contractor network! Stay tuned for more information on how to register! </a:t>
            </a:r>
          </a:p>
        </p:txBody>
      </p:sp>
      <p:pic>
        <p:nvPicPr>
          <p:cNvPr id="4" name="Picture 3" descr="A white van next to a blue and orange building&#10;&#10;AI-generated content may be incorrect.">
            <a:extLst>
              <a:ext uri="{FF2B5EF4-FFF2-40B4-BE49-F238E27FC236}">
                <a16:creationId xmlns:a16="http://schemas.microsoft.com/office/drawing/2014/main" id="{5D71566A-F4CD-9269-7CAB-7E6330CF7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9992" y="4674374"/>
            <a:ext cx="3112008" cy="2008364"/>
          </a:xfrm>
          <a:prstGeom prst="rect">
            <a:avLst/>
          </a:prstGeom>
        </p:spPr>
      </p:pic>
      <p:pic>
        <p:nvPicPr>
          <p:cNvPr id="7" name="Picture 6" descr="A sign in a restaurant&#10;&#10;Description automatically generated">
            <a:extLst>
              <a:ext uri="{FF2B5EF4-FFF2-40B4-BE49-F238E27FC236}">
                <a16:creationId xmlns:a16="http://schemas.microsoft.com/office/drawing/2014/main" id="{E5B3B697-A7CF-774C-A61A-0014675F39A5}"/>
              </a:ext>
            </a:extLst>
          </p:cNvPr>
          <p:cNvPicPr>
            <a:picLocks noChangeAspect="1"/>
          </p:cNvPicPr>
          <p:nvPr/>
        </p:nvPicPr>
        <p:blipFill>
          <a:blip r:embed="rId4">
            <a:extLst>
              <a:ext uri="{28A0092B-C50C-407E-A947-70E740481C1C}">
                <a14:useLocalDpi xmlns:a14="http://schemas.microsoft.com/office/drawing/2010/main" val="0"/>
              </a:ext>
            </a:extLst>
          </a:blip>
          <a:srcRect l="-1" t="21945" r="-4074"/>
          <a:stretch/>
        </p:blipFill>
        <p:spPr>
          <a:xfrm>
            <a:off x="457200" y="1591189"/>
            <a:ext cx="4087368" cy="4087367"/>
          </a:xfrm>
          <a:prstGeom prst="rect">
            <a:avLst/>
          </a:prstGeom>
        </p:spPr>
      </p:pic>
      <p:pic>
        <p:nvPicPr>
          <p:cNvPr id="1026" name="Picture 2" descr="Back 9 Social">
            <a:extLst>
              <a:ext uri="{FF2B5EF4-FFF2-40B4-BE49-F238E27FC236}">
                <a16:creationId xmlns:a16="http://schemas.microsoft.com/office/drawing/2014/main" id="{A47D1433-0FDB-C482-11E3-C910958E54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8605" y="4923810"/>
            <a:ext cx="3046802" cy="10461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blue and orange letters&#10;&#10;AI-generated content may be incorrect.">
            <a:extLst>
              <a:ext uri="{FF2B5EF4-FFF2-40B4-BE49-F238E27FC236}">
                <a16:creationId xmlns:a16="http://schemas.microsoft.com/office/drawing/2014/main" id="{1BAE3D2B-3E6C-C7E5-9BC8-E6A3EE10B4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1600" y="360809"/>
            <a:ext cx="2821504" cy="564301"/>
          </a:xfrm>
          <a:prstGeom prst="rect">
            <a:avLst/>
          </a:prstGeom>
        </p:spPr>
      </p:pic>
    </p:spTree>
    <p:extLst>
      <p:ext uri="{BB962C8B-B14F-4D97-AF65-F5344CB8AC3E}">
        <p14:creationId xmlns:p14="http://schemas.microsoft.com/office/powerpoint/2010/main" val="76867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0029-DCCD-4BBB-ADE4-ED609089AA29}"/>
              </a:ext>
            </a:extLst>
          </p:cNvPr>
          <p:cNvSpPr>
            <a:spLocks noGrp="1"/>
          </p:cNvSpPr>
          <p:nvPr>
            <p:ph type="title"/>
          </p:nvPr>
        </p:nvSpPr>
        <p:spPr>
          <a:xfrm>
            <a:off x="1591179" y="1011908"/>
            <a:ext cx="9009641" cy="3873991"/>
          </a:xfrm>
        </p:spPr>
        <p:txBody>
          <a:bodyPr>
            <a:normAutofit/>
          </a:bodyPr>
          <a:lstStyle/>
          <a:p>
            <a:r>
              <a:rPr lang="en-US" b="1" dirty="0">
                <a:latin typeface="Arial" panose="020B0604020202020204" pitchFamily="34" charset="0"/>
                <a:cs typeface="Arial" panose="020B0604020202020204" pitchFamily="34" charset="0"/>
              </a:rPr>
              <a:t>Questions?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If unable to cover in this session, please email any questions to </a:t>
            </a:r>
            <a:r>
              <a:rPr lang="en-US" b="1" dirty="0">
                <a:latin typeface="Arial" panose="020B0604020202020204" pitchFamily="34" charset="0"/>
                <a:cs typeface="Arial" panose="020B0604020202020204" pitchFamily="34" charset="0"/>
                <a:hlinkClick r:id="rId3"/>
              </a:rPr>
              <a:t>energystorage@ctgreenbank.com</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02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A217CF0-AF7C-CEC1-97B3-8AF610F21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A581D-9C9F-DA64-C893-FF1BDDBAF6C1}"/>
              </a:ext>
            </a:extLst>
          </p:cNvPr>
          <p:cNvSpPr>
            <a:spLocks noGrp="1"/>
          </p:cNvSpPr>
          <p:nvPr>
            <p:ph type="title"/>
          </p:nvPr>
        </p:nvSpPr>
        <p:spPr>
          <a:xfrm>
            <a:off x="743857" y="350611"/>
            <a:ext cx="10515600" cy="1325563"/>
          </a:xfrm>
        </p:spPr>
        <p:txBody>
          <a:bodyPr/>
          <a:lstStyle/>
          <a:p>
            <a:r>
              <a:rPr lang="en-US" b="1" dirty="0">
                <a:solidFill>
                  <a:schemeClr val="accent3"/>
                </a:solidFill>
                <a:latin typeface="Arial" panose="020B0604020202020204" pitchFamily="34" charset="0"/>
                <a:cs typeface="Arial" panose="020B0604020202020204" pitchFamily="34" charset="0"/>
              </a:rPr>
              <a:t>Final Decision Updates: Resi. / C&amp;I</a:t>
            </a:r>
          </a:p>
        </p:txBody>
      </p:sp>
      <p:sp>
        <p:nvSpPr>
          <p:cNvPr id="3" name="Content Placeholder 2">
            <a:extLst>
              <a:ext uri="{FF2B5EF4-FFF2-40B4-BE49-F238E27FC236}">
                <a16:creationId xmlns:a16="http://schemas.microsoft.com/office/drawing/2014/main" id="{A8A52E10-B269-E5A4-A58C-A97074342AE0}"/>
              </a:ext>
            </a:extLst>
          </p:cNvPr>
          <p:cNvSpPr>
            <a:spLocks noGrp="1"/>
          </p:cNvSpPr>
          <p:nvPr>
            <p:ph idx="1"/>
          </p:nvPr>
        </p:nvSpPr>
        <p:spPr>
          <a:xfrm>
            <a:off x="747267" y="1476092"/>
            <a:ext cx="10976324" cy="4880258"/>
          </a:xfrm>
        </p:spPr>
        <p:txBody>
          <a:bodyPr vert="horz" lIns="91440" tIns="45720" rIns="91440" bIns="45720" rtlCol="0" anchor="t">
            <a:normAutofit fontScale="92500" lnSpcReduction="10000"/>
          </a:bodyPr>
          <a:lstStyle/>
          <a:p>
            <a:pPr marL="380990" indent="-380990"/>
            <a:r>
              <a:rPr lang="en-US" sz="1800" b="1" dirty="0">
                <a:latin typeface="Arial" panose="020B0604020202020204" pitchFamily="34" charset="0"/>
                <a:cs typeface="Arial" panose="020B0604020202020204" pitchFamily="34" charset="0"/>
              </a:rPr>
              <a:t>Passive Dispatch </a:t>
            </a:r>
          </a:p>
          <a:p>
            <a:pPr marL="838190" lvl="1" indent="-380990"/>
            <a:r>
              <a:rPr lang="en-US" sz="1800" dirty="0">
                <a:latin typeface="Arial" panose="020B0604020202020204" pitchFamily="34" charset="0"/>
                <a:cs typeface="Arial" panose="020B0604020202020204" pitchFamily="34" charset="0"/>
              </a:rPr>
              <a:t>Window will be 5 – 8 PM (previously 3 – 8 PM)</a:t>
            </a:r>
          </a:p>
          <a:p>
            <a:pPr marL="838190" lvl="1" indent="-380990"/>
            <a:r>
              <a:rPr lang="en-US" sz="1800" dirty="0">
                <a:latin typeface="Arial" panose="020B0604020202020204" pitchFamily="34" charset="0"/>
                <a:cs typeface="Arial" panose="020B0604020202020204" pitchFamily="34" charset="0"/>
              </a:rPr>
              <a:t>Changes to Passive dispatch and compliance (available capacity)</a:t>
            </a:r>
          </a:p>
          <a:p>
            <a:pPr marL="1295390" lvl="2" indent="-380990"/>
            <a:r>
              <a:rPr lang="en-US" sz="1800" dirty="0">
                <a:latin typeface="Arial" panose="020B0604020202020204" pitchFamily="34" charset="0"/>
                <a:cs typeface="Arial" panose="020B0604020202020204" pitchFamily="34" charset="0"/>
              </a:rPr>
              <a:t>Updates to claw back formula – If compliant with fewer than 90% of Passive event hours, 10% </a:t>
            </a:r>
            <a:r>
              <a:rPr lang="en-US" sz="1800" dirty="0" err="1">
                <a:latin typeface="Arial" panose="020B0604020202020204" pitchFamily="34" charset="0"/>
                <a:cs typeface="Arial" panose="020B0604020202020204" pitchFamily="34" charset="0"/>
              </a:rPr>
              <a:t>clawback</a:t>
            </a:r>
            <a:r>
              <a:rPr lang="en-US" sz="1800" dirty="0">
                <a:latin typeface="Arial" panose="020B0604020202020204" pitchFamily="34" charset="0"/>
                <a:cs typeface="Arial" panose="020B0604020202020204" pitchFamily="34" charset="0"/>
              </a:rPr>
              <a:t> is prorated to actual % shortfall</a:t>
            </a:r>
          </a:p>
          <a:p>
            <a:pPr marL="1295390" lvl="2" indent="-380990"/>
            <a:r>
              <a:rPr lang="en-US" sz="1800" dirty="0">
                <a:latin typeface="Arial" panose="020B0604020202020204" pitchFamily="34" charset="0"/>
                <a:cs typeface="Arial" panose="020B0604020202020204" pitchFamily="34" charset="0"/>
              </a:rPr>
              <a:t>See </a:t>
            </a:r>
            <a:r>
              <a:rPr lang="en-US" sz="1800" b="1" dirty="0">
                <a:solidFill>
                  <a:schemeClr val="accent1"/>
                </a:solidFill>
                <a:latin typeface="Arial" panose="020B0604020202020204" pitchFamily="34" charset="0"/>
                <a:ea typeface="+mj-ea"/>
                <a:cs typeface="Arial" panose="020B0604020202020204" pitchFamily="34" charset="0"/>
                <a:hlinkClick r:id="rId3">
                  <a:extLst>
                    <a:ext uri="{A12FA001-AC4F-418D-AE19-62706E023703}">
                      <ahyp:hlinkClr xmlns:ahyp="http://schemas.microsoft.com/office/drawing/2018/hyperlinkcolor" val="tx"/>
                    </a:ext>
                  </a:extLst>
                </a:hlinkClick>
              </a:rPr>
              <a:t>Final Decision </a:t>
            </a:r>
            <a:r>
              <a:rPr lang="en-US" sz="1800" dirty="0">
                <a:latin typeface="Arial" panose="020B0604020202020204" pitchFamily="34" charset="0"/>
                <a:cs typeface="Arial" panose="020B0604020202020204" pitchFamily="34" charset="0"/>
              </a:rPr>
              <a:t>pg. 27 for details</a:t>
            </a:r>
          </a:p>
          <a:p>
            <a:pPr marL="914400" lvl="2" indent="0">
              <a:buNone/>
            </a:pPr>
            <a:endParaRPr lang="en-US" sz="1800" dirty="0">
              <a:latin typeface="Arial" panose="020B0604020202020204" pitchFamily="34" charset="0"/>
              <a:cs typeface="Arial" panose="020B0604020202020204" pitchFamily="34" charset="0"/>
            </a:endParaRPr>
          </a:p>
          <a:p>
            <a:pPr marL="380990" indent="-380990"/>
            <a:r>
              <a:rPr lang="en-US" sz="1800" b="1" dirty="0">
                <a:latin typeface="Arial" panose="020B0604020202020204" pitchFamily="34" charset="0"/>
                <a:cs typeface="Arial" panose="020B0604020202020204" pitchFamily="34" charset="0"/>
              </a:rPr>
              <a:t>New Incentive Calculator </a:t>
            </a:r>
            <a:r>
              <a:rPr lang="en-US" sz="1800" dirty="0">
                <a:latin typeface="Arial" panose="020B0604020202020204" pitchFamily="34" charset="0"/>
                <a:cs typeface="Arial" panose="020B0604020202020204" pitchFamily="34" charset="0"/>
              </a:rPr>
              <a:t>– easier to utilize with compliance warnings for both Resi/C&amp;I, and updated rates for each step for C&amp;I</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380990" indent="-380990"/>
            <a:r>
              <a:rPr lang="en-US" sz="1800" b="1" dirty="0">
                <a:latin typeface="Arial" panose="020B0604020202020204" pitchFamily="34" charset="0"/>
                <a:cs typeface="Arial" panose="020B0604020202020204" pitchFamily="34" charset="0"/>
              </a:rPr>
              <a:t>Passive Test Events </a:t>
            </a:r>
            <a:r>
              <a:rPr lang="en-US" sz="1800" dirty="0">
                <a:latin typeface="Arial" panose="020B0604020202020204" pitchFamily="34" charset="0"/>
                <a:cs typeface="Arial" panose="020B0604020202020204" pitchFamily="34" charset="0"/>
              </a:rPr>
              <a:t>(up to 2 optional events per year)</a:t>
            </a:r>
          </a:p>
          <a:p>
            <a:pPr marL="0" indent="0">
              <a:buNone/>
            </a:pPr>
            <a:endParaRPr lang="en-US" sz="1800" dirty="0">
              <a:latin typeface="Arial" panose="020B0604020202020204" pitchFamily="34" charset="0"/>
              <a:cs typeface="Arial" panose="020B0604020202020204" pitchFamily="34" charset="0"/>
            </a:endParaRPr>
          </a:p>
          <a:p>
            <a:pPr marL="380990" indent="-380990"/>
            <a:r>
              <a:rPr lang="en-US" sz="1800" b="1" dirty="0">
                <a:latin typeface="Arial" panose="020B0604020202020204" pitchFamily="34" charset="0"/>
                <a:cs typeface="Arial" panose="020B0604020202020204" pitchFamily="34" charset="0"/>
              </a:rPr>
              <a:t>Eligible Systems: </a:t>
            </a:r>
            <a:r>
              <a:rPr lang="en-US" sz="1800" i="1" dirty="0">
                <a:latin typeface="Arial" panose="020B0604020202020204" pitchFamily="34" charset="0"/>
                <a:cs typeface="Arial" panose="020B0604020202020204" pitchFamily="34" charset="0"/>
              </a:rPr>
              <a:t>“Systems energized after January 1, 2022, but prior to the project’s contractor or equipment becoming approved (up to a maximum of one year) can be approved for an Upfront Incentive and provided their application is approved pursuant to Section 4. Such customers can be eligible for both Upfront and Performance Incentives at the rates in effect at the time of Reservation of Funds.”</a:t>
            </a:r>
          </a:p>
        </p:txBody>
      </p:sp>
      <p:sp>
        <p:nvSpPr>
          <p:cNvPr id="4" name="Slide Number Placeholder 3">
            <a:extLst>
              <a:ext uri="{FF2B5EF4-FFF2-40B4-BE49-F238E27FC236}">
                <a16:creationId xmlns:a16="http://schemas.microsoft.com/office/drawing/2014/main" id="{9895C853-9D2D-A4A7-88A4-242EB5E34830}"/>
              </a:ext>
            </a:extLst>
          </p:cNvPr>
          <p:cNvSpPr>
            <a:spLocks noGrp="1"/>
          </p:cNvSpPr>
          <p:nvPr>
            <p:ph type="sldNum" sz="quarter" idx="12"/>
          </p:nvPr>
        </p:nvSpPr>
        <p:spPr/>
        <p:txBody>
          <a:bodyPr/>
          <a:lstStyle/>
          <a:p>
            <a:fld id="{8635F78A-E13B-774D-ADB8-E6F6A9A5D201}" type="slidenum">
              <a:rPr lang="en-US" smtClean="0"/>
              <a:pPr/>
              <a:t>19</a:t>
            </a:fld>
            <a:endParaRPr lang="en-US"/>
          </a:p>
        </p:txBody>
      </p:sp>
    </p:spTree>
    <p:extLst>
      <p:ext uri="{BB962C8B-B14F-4D97-AF65-F5344CB8AC3E}">
        <p14:creationId xmlns:p14="http://schemas.microsoft.com/office/powerpoint/2010/main" val="4444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42F34E-4C63-4CEB-9A17-11CB627BD295}"/>
              </a:ext>
            </a:extLst>
          </p:cNvPr>
          <p:cNvSpPr>
            <a:spLocks noGrp="1"/>
          </p:cNvSpPr>
          <p:nvPr>
            <p:ph type="title"/>
          </p:nvPr>
        </p:nvSpPr>
        <p:spPr/>
        <p:txBody>
          <a:bodyPr>
            <a:normAutofit/>
          </a:bodyPr>
          <a:lstStyle/>
          <a:p>
            <a:r>
              <a:rPr lang="en-US" b="1" dirty="0">
                <a:solidFill>
                  <a:schemeClr val="accent3"/>
                </a:solidFill>
                <a:latin typeface="Arial" panose="020B0604020202020204" pitchFamily="34" charset="0"/>
                <a:cs typeface="Arial" panose="020B0604020202020204" pitchFamily="34" charset="0"/>
              </a:rPr>
              <a:t>Agenda</a:t>
            </a:r>
          </a:p>
        </p:txBody>
      </p:sp>
      <p:sp>
        <p:nvSpPr>
          <p:cNvPr id="7" name="Content Placeholder 6">
            <a:extLst>
              <a:ext uri="{FF2B5EF4-FFF2-40B4-BE49-F238E27FC236}">
                <a16:creationId xmlns:a16="http://schemas.microsoft.com/office/drawing/2014/main" id="{49B3AAED-E709-4EBD-A091-2EC4B8DEA3DD}"/>
              </a:ext>
            </a:extLst>
          </p:cNvPr>
          <p:cNvSpPr>
            <a:spLocks noGrp="1"/>
          </p:cNvSpPr>
          <p:nvPr>
            <p:ph idx="1"/>
          </p:nvPr>
        </p:nvSpPr>
        <p:spPr/>
        <p:txBody>
          <a:bodyPr vert="horz" lIns="91440" tIns="45720" rIns="91440" bIns="45720" rtlCol="0" anchor="t">
            <a:normAutofit/>
          </a:bodyPr>
          <a:lstStyle/>
          <a:p>
            <a:pPr marL="456565" indent="-456565">
              <a:buFont typeface="Arial" panose="020B0604020202020204" pitchFamily="34" charset="0"/>
              <a:buChar char="•"/>
            </a:pPr>
            <a:r>
              <a:rPr lang="en-US" dirty="0">
                <a:latin typeface="Arial"/>
                <a:cs typeface="Arial"/>
              </a:rPr>
              <a:t>Quick Overview of ESS</a:t>
            </a:r>
          </a:p>
          <a:p>
            <a:pPr marL="456565" indent="-456565">
              <a:buFont typeface="Arial" panose="020B0604020202020204" pitchFamily="34" charset="0"/>
              <a:buChar char="•"/>
            </a:pPr>
            <a:r>
              <a:rPr lang="en-US" dirty="0">
                <a:latin typeface="Arial"/>
                <a:cs typeface="Arial"/>
              </a:rPr>
              <a:t>Website Walkthrough</a:t>
            </a:r>
          </a:p>
          <a:p>
            <a:pPr marL="456565" indent="-456565">
              <a:buFont typeface="Arial" panose="020B0604020202020204" pitchFamily="34" charset="0"/>
              <a:buChar char="•"/>
            </a:pPr>
            <a:r>
              <a:rPr lang="en-US" dirty="0">
                <a:latin typeface="Arial"/>
                <a:cs typeface="Arial"/>
              </a:rPr>
              <a:t>Incentive Calculator</a:t>
            </a:r>
          </a:p>
          <a:p>
            <a:pPr marL="456565" indent="-456565">
              <a:buFont typeface="Arial" panose="020B0604020202020204" pitchFamily="34" charset="0"/>
              <a:buChar char="•"/>
            </a:pPr>
            <a:r>
              <a:rPr lang="en-US" dirty="0">
                <a:latin typeface="Arial"/>
                <a:cs typeface="Arial"/>
              </a:rPr>
              <a:t>Salesforce Training</a:t>
            </a:r>
          </a:p>
          <a:p>
            <a:pPr marL="456565" indent="-456565">
              <a:buFont typeface="Arial" panose="020B0604020202020204" pitchFamily="34" charset="0"/>
              <a:buChar char="•"/>
            </a:pPr>
            <a:r>
              <a:rPr lang="en-US" dirty="0">
                <a:latin typeface="Arial"/>
                <a:cs typeface="Arial"/>
              </a:rPr>
              <a:t>Cobranding &amp; Networking</a:t>
            </a:r>
          </a:p>
          <a:p>
            <a:pPr marL="456565" indent="-456565">
              <a:buFont typeface="Arial" panose="020B0604020202020204" pitchFamily="34" charset="0"/>
              <a:buChar char="•"/>
            </a:pPr>
            <a:r>
              <a:rPr lang="en-US" dirty="0">
                <a:latin typeface="Arial"/>
                <a:cs typeface="Arial"/>
              </a:rPr>
              <a:t>Questions &amp; Discussion</a:t>
            </a:r>
          </a:p>
          <a:p>
            <a:pPr marL="0" indent="0">
              <a:buNone/>
            </a:pPr>
            <a:endParaRPr lang="en-US" dirty="0">
              <a:latin typeface="Arial"/>
              <a:cs typeface="Arial"/>
            </a:endParaRPr>
          </a:p>
        </p:txBody>
      </p:sp>
      <p:sp>
        <p:nvSpPr>
          <p:cNvPr id="5" name="Slide Number Placeholder 4">
            <a:extLst>
              <a:ext uri="{FF2B5EF4-FFF2-40B4-BE49-F238E27FC236}">
                <a16:creationId xmlns:a16="http://schemas.microsoft.com/office/drawing/2014/main" id="{D3C562E6-7971-4354-BBAC-9C6FCB1C6D22}"/>
              </a:ext>
            </a:extLst>
          </p:cNvPr>
          <p:cNvSpPr>
            <a:spLocks noGrp="1"/>
          </p:cNvSpPr>
          <p:nvPr>
            <p:ph type="sldNum" sz="quarter" idx="12"/>
          </p:nvPr>
        </p:nvSpPr>
        <p:spPr/>
        <p:txBody>
          <a:bodyPr/>
          <a:lstStyle/>
          <a:p>
            <a:fld id="{8635F78A-E13B-774D-ADB8-E6F6A9A5D201}" type="slidenum">
              <a:rPr lang="en-US" smtClean="0"/>
              <a:pPr/>
              <a:t>2</a:t>
            </a:fld>
            <a:endParaRPr lang="en-US"/>
          </a:p>
        </p:txBody>
      </p:sp>
      <p:pic>
        <p:nvPicPr>
          <p:cNvPr id="3" name="Picture 2">
            <a:extLst>
              <a:ext uri="{FF2B5EF4-FFF2-40B4-BE49-F238E27FC236}">
                <a16:creationId xmlns:a16="http://schemas.microsoft.com/office/drawing/2014/main" id="{9609E7C7-0982-44C1-B2E0-2A3D68C3D675}"/>
              </a:ext>
            </a:extLst>
          </p:cNvPr>
          <p:cNvPicPr>
            <a:picLocks noChangeAspect="1"/>
          </p:cNvPicPr>
          <p:nvPr/>
        </p:nvPicPr>
        <p:blipFill rotWithShape="1">
          <a:blip r:embed="rId3"/>
          <a:srcRect b="32072"/>
          <a:stretch/>
        </p:blipFill>
        <p:spPr>
          <a:xfrm>
            <a:off x="4343830" y="365126"/>
            <a:ext cx="7009970" cy="1392238"/>
          </a:xfrm>
          <a:prstGeom prst="rect">
            <a:avLst/>
          </a:prstGeom>
        </p:spPr>
      </p:pic>
      <p:pic>
        <p:nvPicPr>
          <p:cNvPr id="8" name="Picture 7">
            <a:extLst>
              <a:ext uri="{FF2B5EF4-FFF2-40B4-BE49-F238E27FC236}">
                <a16:creationId xmlns:a16="http://schemas.microsoft.com/office/drawing/2014/main" id="{8ED24C01-5361-8A28-6105-FDD830DE0E1D}"/>
              </a:ext>
            </a:extLst>
          </p:cNvPr>
          <p:cNvPicPr>
            <a:picLocks noChangeAspect="1"/>
          </p:cNvPicPr>
          <p:nvPr/>
        </p:nvPicPr>
        <p:blipFill>
          <a:blip r:embed="rId4"/>
          <a:stretch>
            <a:fillRect/>
          </a:stretch>
        </p:blipFill>
        <p:spPr>
          <a:xfrm>
            <a:off x="6482321" y="2797821"/>
            <a:ext cx="5286375"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484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4668-8B84-4F76-9A24-016DADFA0179}"/>
              </a:ext>
            </a:extLst>
          </p:cNvPr>
          <p:cNvSpPr>
            <a:spLocks noGrp="1"/>
          </p:cNvSpPr>
          <p:nvPr>
            <p:ph type="title"/>
          </p:nvPr>
        </p:nvSpPr>
        <p:spPr/>
        <p:txBody>
          <a:bodyPr/>
          <a:lstStyle/>
          <a:p>
            <a:r>
              <a:rPr lang="en-US" b="1" dirty="0">
                <a:solidFill>
                  <a:schemeClr val="accent3"/>
                </a:solidFill>
                <a:latin typeface="Arial" panose="020B0604020202020204" pitchFamily="34" charset="0"/>
                <a:cs typeface="Arial" panose="020B0604020202020204" pitchFamily="34" charset="0"/>
              </a:rPr>
              <a:t>Energy Storage Solutions</a:t>
            </a:r>
          </a:p>
        </p:txBody>
      </p:sp>
      <p:sp>
        <p:nvSpPr>
          <p:cNvPr id="3" name="Content Placeholder 2">
            <a:extLst>
              <a:ext uri="{FF2B5EF4-FFF2-40B4-BE49-F238E27FC236}">
                <a16:creationId xmlns:a16="http://schemas.microsoft.com/office/drawing/2014/main" id="{52392C08-EBD1-4052-8B9A-9256A4A2CCD6}"/>
              </a:ext>
            </a:extLst>
          </p:cNvPr>
          <p:cNvSpPr>
            <a:spLocks noGrp="1"/>
          </p:cNvSpPr>
          <p:nvPr>
            <p:ph idx="1"/>
          </p:nvPr>
        </p:nvSpPr>
        <p:spPr>
          <a:xfrm>
            <a:off x="609599" y="1690688"/>
            <a:ext cx="10972800" cy="1837142"/>
          </a:xfrm>
        </p:spPr>
        <p:txBody>
          <a:bodyPr>
            <a:normAutofit fontScale="85000" lnSpcReduction="20000"/>
          </a:bodyPr>
          <a:lstStyle/>
          <a:p>
            <a:pPr marL="380990" indent="-380990" fontAlgn="base">
              <a:spcAft>
                <a:spcPts val="1600"/>
              </a:spcAft>
            </a:pPr>
            <a:r>
              <a:rPr lang="en-US" sz="2400" dirty="0">
                <a:solidFill>
                  <a:srgbClr val="000000"/>
                </a:solidFill>
                <a:latin typeface="Arial" panose="020B0604020202020204" pitchFamily="34" charset="0"/>
              </a:rPr>
              <a:t>9-year declining incentives – Goal of 580 MW behind-the-meter storage for residential and non-residential end-use customers</a:t>
            </a:r>
          </a:p>
          <a:p>
            <a:pPr marL="380990" indent="-380990" fontAlgn="base">
              <a:spcAft>
                <a:spcPts val="1600"/>
              </a:spcAft>
            </a:pPr>
            <a:r>
              <a:rPr lang="en-US" sz="2400" dirty="0">
                <a:solidFill>
                  <a:srgbClr val="000000"/>
                </a:solidFill>
                <a:latin typeface="Arial" panose="020B0604020202020204" pitchFamily="34" charset="0"/>
              </a:rPr>
              <a:t>Program is overseen by PURA, paid for by electric ratepayers, and administered by Connecticut Green Bank, Eversource and UI</a:t>
            </a:r>
          </a:p>
          <a:p>
            <a:pPr marL="380990" indent="-380990" fontAlgn="base">
              <a:spcAft>
                <a:spcPts val="1600"/>
              </a:spcAft>
            </a:pPr>
            <a:r>
              <a:rPr lang="en-US" sz="2400" dirty="0">
                <a:solidFill>
                  <a:srgbClr val="000000"/>
                </a:solidFill>
                <a:latin typeface="Arial" panose="020B0604020202020204" pitchFamily="34" charset="0"/>
              </a:rPr>
              <a:t>Track current capacity and other metrics for the program on the </a:t>
            </a:r>
            <a:r>
              <a:rPr lang="en-US" sz="2400" b="1" dirty="0">
                <a:solidFill>
                  <a:srgbClr val="000000"/>
                </a:solidFill>
                <a:latin typeface="Arial" panose="020B0604020202020204" pitchFamily="34" charset="0"/>
                <a:hlinkClick r:id="rId3"/>
              </a:rPr>
              <a:t>Reporting page</a:t>
            </a:r>
            <a:endParaRPr lang="en-US" sz="2400" b="1"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0ADBC76B-94B1-490A-9C7C-96F0EC9825B8}"/>
              </a:ext>
            </a:extLst>
          </p:cNvPr>
          <p:cNvSpPr>
            <a:spLocks noGrp="1"/>
          </p:cNvSpPr>
          <p:nvPr>
            <p:ph type="sldNum" sz="quarter" idx="12"/>
          </p:nvPr>
        </p:nvSpPr>
        <p:spPr/>
        <p:txBody>
          <a:bodyPr/>
          <a:lstStyle/>
          <a:p>
            <a:fld id="{8635F78A-E13B-774D-ADB8-E6F6A9A5D201}" type="slidenum">
              <a:rPr lang="en-US" smtClean="0"/>
              <a:pPr/>
              <a:t>3</a:t>
            </a:fld>
            <a:endParaRPr lang="en-US"/>
          </a:p>
        </p:txBody>
      </p:sp>
      <p:graphicFrame>
        <p:nvGraphicFramePr>
          <p:cNvPr id="5" name="Table 4">
            <a:extLst>
              <a:ext uri="{FF2B5EF4-FFF2-40B4-BE49-F238E27FC236}">
                <a16:creationId xmlns:a16="http://schemas.microsoft.com/office/drawing/2014/main" id="{D2E4A8E5-AE44-403C-B914-2737DFF92E67}"/>
              </a:ext>
            </a:extLst>
          </p:cNvPr>
          <p:cNvGraphicFramePr>
            <a:graphicFrameLocks noGrp="1"/>
          </p:cNvGraphicFramePr>
          <p:nvPr>
            <p:extLst>
              <p:ext uri="{D42A27DB-BD31-4B8C-83A1-F6EECF244321}">
                <p14:modId xmlns:p14="http://schemas.microsoft.com/office/powerpoint/2010/main" val="2770710808"/>
              </p:ext>
            </p:extLst>
          </p:nvPr>
        </p:nvGraphicFramePr>
        <p:xfrm>
          <a:off x="628648" y="3527830"/>
          <a:ext cx="10934701" cy="2729288"/>
        </p:xfrm>
        <a:graphic>
          <a:graphicData uri="http://schemas.openxmlformats.org/drawingml/2006/table">
            <a:tbl>
              <a:tblPr/>
              <a:tblGrid>
                <a:gridCol w="3005995">
                  <a:extLst>
                    <a:ext uri="{9D8B030D-6E8A-4147-A177-3AD203B41FA5}">
                      <a16:colId xmlns:a16="http://schemas.microsoft.com/office/drawing/2014/main" val="2315985910"/>
                    </a:ext>
                  </a:extLst>
                </a:gridCol>
                <a:gridCol w="1565152">
                  <a:extLst>
                    <a:ext uri="{9D8B030D-6E8A-4147-A177-3AD203B41FA5}">
                      <a16:colId xmlns:a16="http://schemas.microsoft.com/office/drawing/2014/main" val="3985886836"/>
                    </a:ext>
                  </a:extLst>
                </a:gridCol>
                <a:gridCol w="1351128">
                  <a:extLst>
                    <a:ext uri="{9D8B030D-6E8A-4147-A177-3AD203B41FA5}">
                      <a16:colId xmlns:a16="http://schemas.microsoft.com/office/drawing/2014/main" val="3889269399"/>
                    </a:ext>
                  </a:extLst>
                </a:gridCol>
                <a:gridCol w="1473959">
                  <a:extLst>
                    <a:ext uri="{9D8B030D-6E8A-4147-A177-3AD203B41FA5}">
                      <a16:colId xmlns:a16="http://schemas.microsoft.com/office/drawing/2014/main" val="3761024024"/>
                    </a:ext>
                  </a:extLst>
                </a:gridCol>
                <a:gridCol w="1621752">
                  <a:extLst>
                    <a:ext uri="{9D8B030D-6E8A-4147-A177-3AD203B41FA5}">
                      <a16:colId xmlns:a16="http://schemas.microsoft.com/office/drawing/2014/main" val="3603590831"/>
                    </a:ext>
                  </a:extLst>
                </a:gridCol>
                <a:gridCol w="1916715">
                  <a:extLst>
                    <a:ext uri="{9D8B030D-6E8A-4147-A177-3AD203B41FA5}">
                      <a16:colId xmlns:a16="http://schemas.microsoft.com/office/drawing/2014/main" val="2450288577"/>
                    </a:ext>
                  </a:extLst>
                </a:gridCol>
              </a:tblGrid>
              <a:tr h="463854">
                <a:tc gridSpan="6">
                  <a:txBody>
                    <a:bodyPr/>
                    <a:lstStyle/>
                    <a:p>
                      <a:pPr algn="ctr" fontAlgn="base"/>
                      <a:r>
                        <a:rPr lang="en-US" sz="2100" b="1" i="0" dirty="0">
                          <a:solidFill>
                            <a:srgbClr val="FFFFFF"/>
                          </a:solidFill>
                          <a:effectLst/>
                        </a:rPr>
                        <a:t>New Program MW Allocation</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hMerge="1">
                  <a:txBody>
                    <a:bodyPr/>
                    <a:lstStyle/>
                    <a:p>
                      <a:pPr algn="ctr" fontAlgn="base"/>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hMerge="1">
                  <a:txBody>
                    <a:bodyPr/>
                    <a:lstStyle/>
                    <a:p>
                      <a:pPr algn="ctr" fontAlgn="base"/>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hMerge="1">
                  <a:txBody>
                    <a:bodyPr/>
                    <a:lstStyle/>
                    <a:p>
                      <a:pPr algn="ctr" fontAlgn="base"/>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hMerge="1">
                  <a:txBody>
                    <a:bodyPr/>
                    <a:lstStyle/>
                    <a:p>
                      <a:pPr marL="0" algn="ctr" defTabSz="914400" rtl="0" eaLnBrk="1" fontAlgn="base" latinLnBrk="0" hangingPunct="1"/>
                      <a:endParaRPr lang="en-US" sz="1600" b="1" i="0" kern="1200" dirty="0">
                        <a:solidFill>
                          <a:srgbClr val="FFFFFF"/>
                        </a:solidFill>
                        <a:effectLst/>
                        <a:latin typeface="Arial" panose="020B0604020202020204" pitchFamily="34" charset="0"/>
                        <a:ea typeface="+mn-ea"/>
                        <a:cs typeface="+mn-cs"/>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hMerge="1">
                  <a:txBody>
                    <a:bodyPr/>
                    <a:lstStyle/>
                    <a:p>
                      <a:pPr algn="ctr" fontAlgn="base"/>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extLst>
                  <a:ext uri="{0D108BD9-81ED-4DB2-BD59-A6C34878D82A}">
                    <a16:rowId xmlns:a16="http://schemas.microsoft.com/office/drawing/2014/main" val="2673089155"/>
                  </a:ext>
                </a:extLst>
              </a:tr>
              <a:tr h="463854">
                <a:tc>
                  <a:txBody>
                    <a:bodyPr/>
                    <a:lstStyle/>
                    <a:p>
                      <a:pPr algn="ctr" fontAlgn="base"/>
                      <a:r>
                        <a:rPr lang="en-US" sz="1600" b="1" i="0" dirty="0">
                          <a:solidFill>
                            <a:srgbClr val="FFFFFF"/>
                          </a:solidFill>
                          <a:effectLst/>
                          <a:latin typeface="Arial" panose="020B0604020202020204" pitchFamily="34" charset="0"/>
                        </a:rPr>
                        <a:t>CUSTOMER CLASS​</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dirty="0">
                          <a:solidFill>
                            <a:schemeClr val="accent3"/>
                          </a:solidFill>
                          <a:effectLst/>
                          <a:latin typeface="Arial" panose="020B0604020202020204" pitchFamily="34" charset="0"/>
                        </a:rPr>
                        <a:t>Tranche 1​</a:t>
                      </a:r>
                      <a:endParaRPr lang="en-US" sz="2100" b="1" i="0" dirty="0">
                        <a:solidFill>
                          <a:schemeClr val="accent3"/>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fontAlgn="base"/>
                      <a:r>
                        <a:rPr lang="en-US" sz="1600" b="1" i="0" dirty="0">
                          <a:solidFill>
                            <a:srgbClr val="FFFFFF"/>
                          </a:solidFill>
                          <a:effectLst/>
                          <a:latin typeface="Arial" panose="020B0604020202020204" pitchFamily="34" charset="0"/>
                        </a:rPr>
                        <a:t>Tranche 2​</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dirty="0">
                          <a:solidFill>
                            <a:srgbClr val="FFFFFF"/>
                          </a:solidFill>
                          <a:effectLst/>
                          <a:latin typeface="Arial" panose="020B0604020202020204" pitchFamily="34" charset="0"/>
                        </a:rPr>
                        <a:t>Tranche 3</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marL="0" algn="ctr" defTabSz="914400" rtl="0" eaLnBrk="1" fontAlgn="base" latinLnBrk="0" hangingPunct="1"/>
                      <a:r>
                        <a:rPr lang="en-US" sz="1600" b="1" i="0" kern="1200" dirty="0">
                          <a:solidFill>
                            <a:srgbClr val="FFFFFF"/>
                          </a:solidFill>
                          <a:effectLst/>
                          <a:latin typeface="Arial" panose="020B0604020202020204" pitchFamily="34" charset="0"/>
                          <a:ea typeface="+mn-ea"/>
                          <a:cs typeface="+mn-cs"/>
                        </a:rPr>
                        <a:t>Tranche 4</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dirty="0">
                          <a:solidFill>
                            <a:srgbClr val="FFFFFF"/>
                          </a:solidFill>
                          <a:effectLst/>
                          <a:latin typeface="Arial" panose="020B0604020202020204" pitchFamily="34" charset="0"/>
                        </a:rPr>
                        <a:t>TOTAL​</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extLst>
                  <a:ext uri="{0D108BD9-81ED-4DB2-BD59-A6C34878D82A}">
                    <a16:rowId xmlns:a16="http://schemas.microsoft.com/office/drawing/2014/main" val="3563322231"/>
                  </a:ext>
                </a:extLst>
              </a:tr>
              <a:tr h="668740">
                <a:tc>
                  <a:txBody>
                    <a:bodyPr/>
                    <a:lstStyle/>
                    <a:p>
                      <a:pPr algn="l" fontAlgn="base"/>
                      <a:r>
                        <a:rPr lang="en-US" sz="1900" b="0" i="0">
                          <a:solidFill>
                            <a:srgbClr val="000000"/>
                          </a:solidFill>
                          <a:effectLst/>
                          <a:latin typeface="Arial" panose="020B0604020202020204" pitchFamily="34" charset="0"/>
                        </a:rPr>
                        <a:t>Residential​</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dirty="0">
                          <a:solidFill>
                            <a:schemeClr val="accent3"/>
                          </a:solidFill>
                          <a:effectLst/>
                          <a:latin typeface="Arial" panose="020B0604020202020204" pitchFamily="34" charset="0"/>
                        </a:rPr>
                        <a:t>50 MW​</a:t>
                      </a:r>
                      <a:endParaRPr lang="en-US" sz="2100" b="1" i="0" dirty="0">
                        <a:solidFill>
                          <a:schemeClr val="accent3"/>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fontAlgn="base"/>
                      <a:r>
                        <a:rPr lang="en-US" sz="1900" b="0" i="0" dirty="0">
                          <a:solidFill>
                            <a:srgbClr val="000000"/>
                          </a:solidFill>
                          <a:effectLst/>
                          <a:latin typeface="Arial" panose="020B0604020202020204" pitchFamily="34" charset="0"/>
                        </a:rPr>
                        <a:t>50 MW​</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dirty="0">
                          <a:solidFill>
                            <a:srgbClr val="000000"/>
                          </a:solidFill>
                          <a:effectLst/>
                          <a:latin typeface="Arial" panose="020B0604020202020204" pitchFamily="34" charset="0"/>
                        </a:rPr>
                        <a:t>50 MW​</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dirty="0">
                          <a:solidFill>
                            <a:srgbClr val="000000"/>
                          </a:solidFill>
                          <a:effectLst/>
                          <a:latin typeface="Arial" panose="020B0604020202020204" pitchFamily="34" charset="0"/>
                          <a:cs typeface="Arial" panose="020B0604020202020204" pitchFamily="34" charset="0"/>
                        </a:rPr>
                        <a:t>0 MW</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dirty="0">
                          <a:solidFill>
                            <a:srgbClr val="000000"/>
                          </a:solidFill>
                          <a:effectLst/>
                          <a:latin typeface="Arial" panose="020B0604020202020204" pitchFamily="34" charset="0"/>
                          <a:cs typeface="Arial" panose="020B0604020202020204" pitchFamily="34" charset="0"/>
                        </a:rPr>
                        <a:t>150 MW​</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extLst>
                  <a:ext uri="{0D108BD9-81ED-4DB2-BD59-A6C34878D82A}">
                    <a16:rowId xmlns:a16="http://schemas.microsoft.com/office/drawing/2014/main" val="167821210"/>
                  </a:ext>
                </a:extLst>
              </a:tr>
              <a:tr h="431800">
                <a:tc>
                  <a:txBody>
                    <a:bodyPr/>
                    <a:lstStyle/>
                    <a:p>
                      <a:pPr algn="l" fontAlgn="base"/>
                      <a:r>
                        <a:rPr lang="en-US" sz="1900" b="0" i="0" dirty="0">
                          <a:solidFill>
                            <a:srgbClr val="000000"/>
                          </a:solidFill>
                          <a:effectLst/>
                          <a:latin typeface="Arial" panose="020B0604020202020204" pitchFamily="34" charset="0"/>
                        </a:rPr>
                        <a:t>Commercial and Industrial​</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0" i="0" strike="sngStrike" dirty="0">
                          <a:solidFill>
                            <a:srgbClr val="000000"/>
                          </a:solidFill>
                          <a:effectLst/>
                          <a:latin typeface="Arial" panose="020B0604020202020204" pitchFamily="34" charset="0"/>
                        </a:rPr>
                        <a:t>50 MW​</a:t>
                      </a:r>
                      <a:endParaRPr lang="en-US" sz="2100" b="0" i="0" strike="sngStrike"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0" i="0" strike="sngStrike" dirty="0">
                          <a:solidFill>
                            <a:srgbClr val="000000"/>
                          </a:solidFill>
                          <a:effectLst/>
                          <a:latin typeface="Arial" panose="020B0604020202020204" pitchFamily="34" charset="0"/>
                        </a:rPr>
                        <a:t>113.9 MW</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1" i="0" dirty="0">
                          <a:solidFill>
                            <a:schemeClr val="accent3"/>
                          </a:solidFill>
                          <a:effectLst/>
                          <a:latin typeface="Arial" panose="020B0604020202020204" pitchFamily="34" charset="0"/>
                        </a:rPr>
                        <a:t>126.1 </a:t>
                      </a:r>
                      <a:r>
                        <a:rPr lang="en-US" sz="1900" b="1" i="0" kern="1200" dirty="0">
                          <a:solidFill>
                            <a:schemeClr val="accent3"/>
                          </a:solidFill>
                          <a:effectLst/>
                          <a:latin typeface="Arial" panose="020B0604020202020204" pitchFamily="34" charset="0"/>
                          <a:ea typeface="+mn-ea"/>
                          <a:cs typeface="+mn-cs"/>
                        </a:rPr>
                        <a:t>MW</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ase" latinLnBrk="0" hangingPunct="1"/>
                      <a:r>
                        <a:rPr lang="en-US" sz="1900" b="0" i="0" kern="1200" dirty="0">
                          <a:solidFill>
                            <a:srgbClr val="000000"/>
                          </a:solidFill>
                          <a:effectLst/>
                          <a:latin typeface="Arial" panose="020B0604020202020204" pitchFamily="34" charset="0"/>
                          <a:ea typeface="+mn-ea"/>
                          <a:cs typeface="+mn-cs"/>
                        </a:rPr>
                        <a:t>140 MW</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marL="0" algn="ctr" defTabSz="914400" rtl="0" eaLnBrk="1" fontAlgn="base" latinLnBrk="0" hangingPunct="1"/>
                      <a:r>
                        <a:rPr lang="en-US" sz="1900" b="0" i="0" kern="1200" dirty="0">
                          <a:solidFill>
                            <a:srgbClr val="000000"/>
                          </a:solidFill>
                          <a:effectLst/>
                          <a:latin typeface="Arial" panose="020B0604020202020204" pitchFamily="34" charset="0"/>
                          <a:ea typeface="+mn-ea"/>
                          <a:cs typeface="+mn-cs"/>
                        </a:rPr>
                        <a:t>430 MW​</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extLst>
                  <a:ext uri="{0D108BD9-81ED-4DB2-BD59-A6C34878D82A}">
                    <a16:rowId xmlns:a16="http://schemas.microsoft.com/office/drawing/2014/main" val="3658192335"/>
                  </a:ext>
                </a:extLst>
              </a:tr>
              <a:tr h="431800">
                <a:tc>
                  <a:txBody>
                    <a:bodyPr/>
                    <a:lstStyle/>
                    <a:p>
                      <a:pPr algn="l" fontAlgn="base"/>
                      <a:r>
                        <a:rPr lang="en-US" sz="1900" b="1" i="0">
                          <a:solidFill>
                            <a:srgbClr val="000000"/>
                          </a:solidFill>
                          <a:effectLst/>
                          <a:latin typeface="Arial" panose="020B0604020202020204" pitchFamily="34" charset="0"/>
                        </a:rPr>
                        <a:t>Total</a:t>
                      </a:r>
                      <a:r>
                        <a:rPr lang="en-US" sz="1900" b="0" i="0">
                          <a:solidFill>
                            <a:srgbClr val="000000"/>
                          </a:solidFill>
                          <a:effectLst/>
                          <a:latin typeface="Arial" panose="020B0604020202020204" pitchFamily="34" charset="0"/>
                        </a:rPr>
                        <a:t>​</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a:solidFill>
                            <a:srgbClr val="000000"/>
                          </a:solidFill>
                          <a:effectLst/>
                          <a:latin typeface="Arial" panose="020B0604020202020204" pitchFamily="34" charset="0"/>
                        </a:rPr>
                        <a:t>100 MW</a:t>
                      </a:r>
                      <a:r>
                        <a:rPr lang="en-US" sz="1900" b="0" i="0">
                          <a:solidFill>
                            <a:srgbClr val="000000"/>
                          </a:solidFill>
                          <a:effectLst/>
                          <a:latin typeface="Arial" panose="020B0604020202020204" pitchFamily="34" charset="0"/>
                        </a:rPr>
                        <a:t>​</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dirty="0">
                          <a:solidFill>
                            <a:srgbClr val="000000"/>
                          </a:solidFill>
                          <a:effectLst/>
                          <a:latin typeface="Arial" panose="020B0604020202020204" pitchFamily="34" charset="0"/>
                        </a:rPr>
                        <a:t>163.9 MW</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dirty="0">
                          <a:solidFill>
                            <a:srgbClr val="000000"/>
                          </a:solidFill>
                          <a:effectLst/>
                          <a:latin typeface="Arial" panose="020B0604020202020204" pitchFamily="34" charset="0"/>
                        </a:rPr>
                        <a:t>176.1 MW</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kern="1200" dirty="0">
                          <a:solidFill>
                            <a:srgbClr val="000000"/>
                          </a:solidFill>
                          <a:effectLst/>
                          <a:latin typeface="Arial" panose="020B0604020202020204" pitchFamily="34" charset="0"/>
                          <a:ea typeface="+mn-ea"/>
                          <a:cs typeface="+mn-cs"/>
                        </a:rPr>
                        <a:t>140 MW</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dirty="0">
                          <a:solidFill>
                            <a:srgbClr val="000000"/>
                          </a:solidFill>
                          <a:effectLst/>
                          <a:latin typeface="Arial" panose="020B0604020202020204" pitchFamily="34" charset="0"/>
                        </a:rPr>
                        <a:t>580 MW </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extLst>
                  <a:ext uri="{0D108BD9-81ED-4DB2-BD59-A6C34878D82A}">
                    <a16:rowId xmlns:a16="http://schemas.microsoft.com/office/drawing/2014/main" val="652343902"/>
                  </a:ext>
                </a:extLst>
              </a:tr>
            </a:tbl>
          </a:graphicData>
        </a:graphic>
      </p:graphicFrame>
      <p:sp>
        <p:nvSpPr>
          <p:cNvPr id="6" name="Rectangle 1">
            <a:extLst>
              <a:ext uri="{FF2B5EF4-FFF2-40B4-BE49-F238E27FC236}">
                <a16:creationId xmlns:a16="http://schemas.microsoft.com/office/drawing/2014/main" id="{B72EE86B-1D9B-47D6-AC12-F509973805D0}"/>
              </a:ext>
            </a:extLst>
          </p:cNvPr>
          <p:cNvSpPr>
            <a:spLocks noChangeArrowheads="1"/>
          </p:cNvSpPr>
          <p:nvPr/>
        </p:nvSpPr>
        <p:spPr bwMode="auto">
          <a:xfrm>
            <a:off x="747267" y="3847910"/>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400">
                <a:solidFill>
                  <a:srgbClr val="000000"/>
                </a:solidFill>
                <a:latin typeface="Times New Roman" panose="02020603050405020304" pitchFamily="18" charset="0"/>
                <a:cs typeface="Times New Roman" panose="02020603050405020304" pitchFamily="18" charset="0"/>
              </a:rPr>
              <a:t> </a:t>
            </a:r>
            <a:endParaRPr lang="en-US" altLang="en-US" sz="2400"/>
          </a:p>
          <a:p>
            <a:pPr defTabSz="1219170"/>
            <a:endParaRPr lang="en-US" altLang="en-US" sz="2400"/>
          </a:p>
        </p:txBody>
      </p:sp>
    </p:spTree>
    <p:extLst>
      <p:ext uri="{BB962C8B-B14F-4D97-AF65-F5344CB8AC3E}">
        <p14:creationId xmlns:p14="http://schemas.microsoft.com/office/powerpoint/2010/main" val="113670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8D6A-C0B0-4933-A23E-799C1BB4930B}"/>
              </a:ext>
            </a:extLst>
          </p:cNvPr>
          <p:cNvSpPr>
            <a:spLocks noGrp="1"/>
          </p:cNvSpPr>
          <p:nvPr>
            <p:ph type="title"/>
          </p:nvPr>
        </p:nvSpPr>
        <p:spPr/>
        <p:txBody>
          <a:bodyPr/>
          <a:lstStyle/>
          <a:p>
            <a:r>
              <a:rPr lang="en-US" b="1" dirty="0">
                <a:solidFill>
                  <a:schemeClr val="accent3"/>
                </a:solidFill>
                <a:latin typeface="Arial" panose="020B0604020202020204" pitchFamily="34" charset="0"/>
                <a:cs typeface="Arial" panose="020B0604020202020204" pitchFamily="34" charset="0"/>
              </a:rPr>
              <a:t>Program Design</a:t>
            </a:r>
          </a:p>
        </p:txBody>
      </p:sp>
      <p:sp>
        <p:nvSpPr>
          <p:cNvPr id="3" name="Content Placeholder 2">
            <a:extLst>
              <a:ext uri="{FF2B5EF4-FFF2-40B4-BE49-F238E27FC236}">
                <a16:creationId xmlns:a16="http://schemas.microsoft.com/office/drawing/2014/main" id="{C4D53E56-0343-4506-8D7F-09E269E49424}"/>
              </a:ext>
            </a:extLst>
          </p:cNvPr>
          <p:cNvSpPr>
            <a:spLocks noGrp="1"/>
          </p:cNvSpPr>
          <p:nvPr>
            <p:ph idx="1"/>
          </p:nvPr>
        </p:nvSpPr>
        <p:spPr>
          <a:xfrm>
            <a:off x="747267" y="1422400"/>
            <a:ext cx="10972800" cy="2006600"/>
          </a:xfrm>
        </p:spPr>
        <p:txBody>
          <a:bodyPr>
            <a:normAutofit/>
          </a:bodyPr>
          <a:lstStyle/>
          <a:p>
            <a:pPr marL="645577" lvl="1" indent="-342900"/>
            <a:r>
              <a:rPr lang="en-US" sz="2000" b="1" dirty="0">
                <a:latin typeface="Arial" panose="020B0604020202020204" pitchFamily="34" charset="0"/>
                <a:cs typeface="Arial" panose="020B0604020202020204" pitchFamily="34" charset="0"/>
              </a:rPr>
              <a:t>Residential customer classes: </a:t>
            </a:r>
            <a:r>
              <a:rPr lang="en-US" sz="2000" dirty="0">
                <a:latin typeface="Arial" panose="020B0604020202020204" pitchFamily="34" charset="0"/>
                <a:cs typeface="Arial" panose="020B0604020202020204" pitchFamily="34" charset="0"/>
              </a:rPr>
              <a:t>Standard, Underserved, and Low-Income Households</a:t>
            </a:r>
          </a:p>
          <a:p>
            <a:pPr marL="645577" lvl="1" indent="-342900"/>
            <a:r>
              <a:rPr lang="en-US" sz="2000" b="1" dirty="0">
                <a:latin typeface="Arial" panose="020B0604020202020204" pitchFamily="34" charset="0"/>
                <a:cs typeface="Arial" panose="020B0604020202020204" pitchFamily="34" charset="0"/>
              </a:rPr>
              <a:t>Commercial/industrial customer classes: </a:t>
            </a:r>
            <a:r>
              <a:rPr lang="en-US" sz="2000" dirty="0">
                <a:latin typeface="Arial" panose="020B0604020202020204" pitchFamily="34" charset="0"/>
                <a:cs typeface="Arial" panose="020B0604020202020204" pitchFamily="34" charset="0"/>
              </a:rPr>
              <a:t>Small, Medium, Large (based on annual peak demand)</a:t>
            </a:r>
          </a:p>
          <a:p>
            <a:pPr marL="645577" lvl="1" indent="-342900"/>
            <a:r>
              <a:rPr lang="en-US" sz="2000" dirty="0">
                <a:latin typeface="Arial" panose="020B0604020202020204" pitchFamily="34" charset="0"/>
                <a:cs typeface="Arial" panose="020B0604020202020204" pitchFamily="34" charset="0"/>
              </a:rPr>
              <a:t>Systems may receive two (2) types of incentives through this program:</a:t>
            </a:r>
          </a:p>
        </p:txBody>
      </p:sp>
      <p:sp>
        <p:nvSpPr>
          <p:cNvPr id="4" name="Slide Number Placeholder 3">
            <a:extLst>
              <a:ext uri="{FF2B5EF4-FFF2-40B4-BE49-F238E27FC236}">
                <a16:creationId xmlns:a16="http://schemas.microsoft.com/office/drawing/2014/main" id="{325673CE-5B52-4B3B-A0BC-D1852C3698A8}"/>
              </a:ext>
            </a:extLst>
          </p:cNvPr>
          <p:cNvSpPr>
            <a:spLocks noGrp="1"/>
          </p:cNvSpPr>
          <p:nvPr>
            <p:ph type="sldNum" sz="quarter" idx="12"/>
          </p:nvPr>
        </p:nvSpPr>
        <p:spPr/>
        <p:txBody>
          <a:bodyPr/>
          <a:lstStyle/>
          <a:p>
            <a:fld id="{8635F78A-E13B-774D-ADB8-E6F6A9A5D201}" type="slidenum">
              <a:rPr lang="en-US" smtClean="0"/>
              <a:pPr/>
              <a:t>4</a:t>
            </a:fld>
            <a:endParaRPr lang="en-US"/>
          </a:p>
        </p:txBody>
      </p:sp>
      <p:graphicFrame>
        <p:nvGraphicFramePr>
          <p:cNvPr id="6" name="Table 5">
            <a:extLst>
              <a:ext uri="{FF2B5EF4-FFF2-40B4-BE49-F238E27FC236}">
                <a16:creationId xmlns:a16="http://schemas.microsoft.com/office/drawing/2014/main" id="{F3990BBF-046F-4CD8-9F1C-724880FFE245}"/>
              </a:ext>
            </a:extLst>
          </p:cNvPr>
          <p:cNvGraphicFramePr>
            <a:graphicFrameLocks noGrp="1"/>
          </p:cNvGraphicFramePr>
          <p:nvPr>
            <p:extLst>
              <p:ext uri="{D42A27DB-BD31-4B8C-83A1-F6EECF244321}">
                <p14:modId xmlns:p14="http://schemas.microsoft.com/office/powerpoint/2010/main" val="2496694436"/>
              </p:ext>
            </p:extLst>
          </p:nvPr>
        </p:nvGraphicFramePr>
        <p:xfrm>
          <a:off x="675989" y="3056924"/>
          <a:ext cx="10768744" cy="3299426"/>
        </p:xfrm>
        <a:graphic>
          <a:graphicData uri="http://schemas.openxmlformats.org/drawingml/2006/table">
            <a:tbl>
              <a:tblPr firstRow="1" firstCol="1" bandRow="1">
                <a:tableStyleId>{5C22544A-7EE6-4342-B048-85BDC9FD1C3A}</a:tableStyleId>
              </a:tblPr>
              <a:tblGrid>
                <a:gridCol w="2047756">
                  <a:extLst>
                    <a:ext uri="{9D8B030D-6E8A-4147-A177-3AD203B41FA5}">
                      <a16:colId xmlns:a16="http://schemas.microsoft.com/office/drawing/2014/main" val="3862789390"/>
                    </a:ext>
                  </a:extLst>
                </a:gridCol>
                <a:gridCol w="3190260">
                  <a:extLst>
                    <a:ext uri="{9D8B030D-6E8A-4147-A177-3AD203B41FA5}">
                      <a16:colId xmlns:a16="http://schemas.microsoft.com/office/drawing/2014/main" val="3990618880"/>
                    </a:ext>
                  </a:extLst>
                </a:gridCol>
                <a:gridCol w="2993396">
                  <a:extLst>
                    <a:ext uri="{9D8B030D-6E8A-4147-A177-3AD203B41FA5}">
                      <a16:colId xmlns:a16="http://schemas.microsoft.com/office/drawing/2014/main" val="2692978879"/>
                    </a:ext>
                  </a:extLst>
                </a:gridCol>
                <a:gridCol w="2537332">
                  <a:extLst>
                    <a:ext uri="{9D8B030D-6E8A-4147-A177-3AD203B41FA5}">
                      <a16:colId xmlns:a16="http://schemas.microsoft.com/office/drawing/2014/main" val="1984232855"/>
                    </a:ext>
                  </a:extLst>
                </a:gridCol>
              </a:tblGrid>
              <a:tr h="383140">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Program Element</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Design Item</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L w="12700" cmpd="sng">
                      <a:noFill/>
                    </a:lnL>
                    <a:lnB w="3175"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Summer</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B w="3175"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Winter</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B w="3175" cap="flat" cmpd="sng" algn="ctr">
                      <a:noFill/>
                      <a:prstDash val="solid"/>
                      <a:round/>
                      <a:headEnd type="none" w="med" len="med"/>
                      <a:tailEnd type="none" w="med" len="med"/>
                    </a:lnB>
                  </a:tcPr>
                </a:tc>
                <a:extLst>
                  <a:ext uri="{0D108BD9-81ED-4DB2-BD59-A6C34878D82A}">
                    <a16:rowId xmlns:a16="http://schemas.microsoft.com/office/drawing/2014/main" val="3846393504"/>
                  </a:ext>
                </a:extLst>
              </a:tr>
              <a:tr h="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00">
                        <a:effectLst/>
                        <a:latin typeface="Arial" panose="020B0604020202020204" pitchFamily="34" charset="0"/>
                        <a:ea typeface="Yu Mincho" panose="02020400000000000000" pitchFamily="18" charset="-128"/>
                        <a:cs typeface="Arial" panose="020B0604020202020204" pitchFamily="34" charset="0"/>
                      </a:endParaRPr>
                    </a:p>
                  </a:txBody>
                  <a:tcPr marL="121920" marR="121920" marT="60960" marB="6096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just">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059775358"/>
                  </a:ext>
                </a:extLst>
              </a:tr>
              <a:tr h="327547">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Upfront Incentive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(Passive Dispatch)</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121920" marR="121920" marT="60960" marB="60960" anchor="ctr">
                    <a:lnT w="3175" cap="flat" cmpd="sng" algn="ctr">
                      <a:noFill/>
                      <a:prstDash val="solid"/>
                      <a:round/>
                      <a:headEnd type="none" w="med" len="med"/>
                      <a:tailEnd type="none" w="med" len="med"/>
                    </a:lnT>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Events per Season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T w="3175" cap="flat" cmpd="sng" algn="ctr">
                      <a:noFill/>
                      <a:prstDash val="solid"/>
                      <a:round/>
                      <a:headEnd type="none" w="med" len="med"/>
                      <a:tailEnd type="none" w="med" len="med"/>
                    </a:lnT>
                  </a:tcP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All non-holiday weekdays (~60)</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T w="3175" cap="flat" cmpd="sng" algn="ctr">
                      <a:noFill/>
                      <a:prstDash val="solid"/>
                      <a:round/>
                      <a:headEnd type="none" w="med" len="med"/>
                      <a:tailEnd type="none" w="med" len="med"/>
                    </a:lnT>
                  </a:tcP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T w="3175" cap="flat" cmpd="sng" algn="ctr">
                      <a:noFill/>
                      <a:prstDash val="solid"/>
                      <a:round/>
                      <a:headEnd type="none" w="med" len="med"/>
                      <a:tailEnd type="none" w="med" len="med"/>
                    </a:lnT>
                  </a:tcPr>
                </a:tc>
                <a:extLst>
                  <a:ext uri="{0D108BD9-81ED-4DB2-BD59-A6C34878D82A}">
                    <a16:rowId xmlns:a16="http://schemas.microsoft.com/office/drawing/2014/main" val="184824392"/>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Months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June, July &amp; August</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910863269"/>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 Duration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3 Hours</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451748939"/>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Anticipated Dispatch Window</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5 PM to 8 PM </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3927140315"/>
                  </a:ext>
                </a:extLst>
              </a:tr>
              <a:tr h="0">
                <a:tc gridSpan="4">
                  <a:txBody>
                    <a:bodyPr/>
                    <a:lstStyle/>
                    <a:p>
                      <a:pPr marL="0" marR="0" algn="just">
                        <a:lnSpc>
                          <a:spcPct val="115000"/>
                        </a:lnSpc>
                        <a:spcBef>
                          <a:spcPts val="0"/>
                        </a:spcBef>
                        <a:spcAft>
                          <a:spcPts val="0"/>
                        </a:spcAft>
                      </a:pPr>
                      <a:endParaRPr lang="en-US" sz="8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solidFill>
                      <a:schemeClr val="bg1"/>
                    </a:solidFill>
                  </a:tcPr>
                </a:tc>
                <a:tc hMerge="1">
                  <a:txBody>
                    <a:bodyPr/>
                    <a:lstStyle/>
                    <a:p>
                      <a:pPr marL="0" marR="0" algn="just">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3473347807"/>
                  </a:ext>
                </a:extLst>
              </a:tr>
              <a:tr h="327547">
                <a:tc rowSpan="4">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Performance-Based Incentive</a:t>
                      </a:r>
                    </a:p>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(Active Dispatch)</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Events per Season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30 to 60</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1 to 5</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3619016437"/>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Months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June through September</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November through March</a:t>
                      </a:r>
                      <a:r>
                        <a:rPr lang="en-US" sz="1300">
                          <a:effectLst/>
                          <a:latin typeface="Arial" panose="020B0604020202020204" pitchFamily="34" charset="0"/>
                          <a:cs typeface="Arial" panose="020B0604020202020204" pitchFamily="34" charset="0"/>
                        </a:rPr>
                        <a:t>  </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2765964381"/>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 Duration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1 - 3 hours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1 - 3 hours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746212198"/>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Anticipated Dispatch Window</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Noon to 9 PM (All Days)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Noon to 9 PM (All Days)</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817903098"/>
                  </a:ext>
                </a:extLst>
              </a:tr>
            </a:tbl>
          </a:graphicData>
        </a:graphic>
      </p:graphicFrame>
    </p:spTree>
    <p:extLst>
      <p:ext uri="{BB962C8B-B14F-4D97-AF65-F5344CB8AC3E}">
        <p14:creationId xmlns:p14="http://schemas.microsoft.com/office/powerpoint/2010/main" val="287585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F4EC-A7A3-4F72-BCD0-DE19BF1EE773}"/>
              </a:ext>
            </a:extLst>
          </p:cNvPr>
          <p:cNvSpPr>
            <a:spLocks noGrp="1"/>
          </p:cNvSpPr>
          <p:nvPr>
            <p:ph type="title"/>
          </p:nvPr>
        </p:nvSpPr>
        <p:spPr>
          <a:xfrm>
            <a:off x="0" y="122515"/>
            <a:ext cx="10515600" cy="945184"/>
          </a:xfrm>
        </p:spPr>
        <p:txBody>
          <a:bodyPr>
            <a:normAutofit/>
          </a:bodyPr>
          <a:lstStyle/>
          <a:p>
            <a:pPr marL="309026"/>
            <a:r>
              <a:rPr lang="en-US" b="1" dirty="0">
                <a:solidFill>
                  <a:schemeClr val="accent3"/>
                </a:solidFill>
                <a:latin typeface="Arial" panose="020B0604020202020204" pitchFamily="34" charset="0"/>
                <a:cs typeface="Arial" panose="020B0604020202020204" pitchFamily="34" charset="0"/>
              </a:rPr>
              <a:t>Residential Incentive Levels </a:t>
            </a:r>
          </a:p>
        </p:txBody>
      </p:sp>
      <p:graphicFrame>
        <p:nvGraphicFramePr>
          <p:cNvPr id="6" name="Table 5">
            <a:extLst>
              <a:ext uri="{FF2B5EF4-FFF2-40B4-BE49-F238E27FC236}">
                <a16:creationId xmlns:a16="http://schemas.microsoft.com/office/drawing/2014/main" id="{772C1BC2-C1F2-4E39-8716-0C194449CF6B}"/>
              </a:ext>
            </a:extLst>
          </p:cNvPr>
          <p:cNvGraphicFramePr>
            <a:graphicFrameLocks noGrp="1"/>
          </p:cNvGraphicFramePr>
          <p:nvPr>
            <p:extLst>
              <p:ext uri="{D42A27DB-BD31-4B8C-83A1-F6EECF244321}">
                <p14:modId xmlns:p14="http://schemas.microsoft.com/office/powerpoint/2010/main" val="31167659"/>
              </p:ext>
            </p:extLst>
          </p:nvPr>
        </p:nvGraphicFramePr>
        <p:xfrm>
          <a:off x="609594" y="1245580"/>
          <a:ext cx="10607048" cy="2985283"/>
        </p:xfrm>
        <a:graphic>
          <a:graphicData uri="http://schemas.openxmlformats.org/drawingml/2006/table">
            <a:tbl>
              <a:tblPr firstRow="1"/>
              <a:tblGrid>
                <a:gridCol w="1864931">
                  <a:extLst>
                    <a:ext uri="{9D8B030D-6E8A-4147-A177-3AD203B41FA5}">
                      <a16:colId xmlns:a16="http://schemas.microsoft.com/office/drawing/2014/main" val="1225308881"/>
                    </a:ext>
                  </a:extLst>
                </a:gridCol>
                <a:gridCol w="2914039">
                  <a:extLst>
                    <a:ext uri="{9D8B030D-6E8A-4147-A177-3AD203B41FA5}">
                      <a16:colId xmlns:a16="http://schemas.microsoft.com/office/drawing/2014/main" val="1209912379"/>
                    </a:ext>
                  </a:extLst>
                </a:gridCol>
                <a:gridCol w="2914039">
                  <a:extLst>
                    <a:ext uri="{9D8B030D-6E8A-4147-A177-3AD203B41FA5}">
                      <a16:colId xmlns:a16="http://schemas.microsoft.com/office/drawing/2014/main" val="485952041"/>
                    </a:ext>
                  </a:extLst>
                </a:gridCol>
                <a:gridCol w="2914039">
                  <a:extLst>
                    <a:ext uri="{9D8B030D-6E8A-4147-A177-3AD203B41FA5}">
                      <a16:colId xmlns:a16="http://schemas.microsoft.com/office/drawing/2014/main" val="2979046312"/>
                    </a:ext>
                  </a:extLst>
                </a:gridCol>
              </a:tblGrid>
              <a:tr h="44704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Upfront Incentive Levels (Tranche 1)*</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extLst>
                  <a:ext uri="{0D108BD9-81ED-4DB2-BD59-A6C34878D82A}">
                    <a16:rowId xmlns:a16="http://schemas.microsoft.com/office/drawing/2014/main" val="686365276"/>
                  </a:ext>
                </a:extLst>
              </a:tr>
              <a:tr h="701040">
                <a:tc>
                  <a:txBody>
                    <a:bodyPr/>
                    <a:lstStyle/>
                    <a:p>
                      <a:pPr algn="ctr"/>
                      <a:r>
                        <a:rPr lang="en-US" sz="1900" b="1" dirty="0">
                          <a:latin typeface="Arial"/>
                          <a:cs typeface="Arial"/>
                        </a:rPr>
                        <a:t>Capacity Block (MW)</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panose="020B0604020202020204" pitchFamily="34" charset="0"/>
                          <a:cs typeface="Arial" panose="020B0604020202020204" pitchFamily="34" charset="0"/>
                        </a:rPr>
                        <a:t>Standard</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panose="020B0604020202020204" pitchFamily="34" charset="0"/>
                          <a:cs typeface="Arial" panose="020B0604020202020204" pitchFamily="34" charset="0"/>
                        </a:rPr>
                        <a:t>Underserved</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panose="020B0604020202020204" pitchFamily="34" charset="0"/>
                          <a:cs typeface="Arial" panose="020B0604020202020204" pitchFamily="34" charset="0"/>
                        </a:rPr>
                        <a:t>Low-Income</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59301">
                <a:tc>
                  <a:txBody>
                    <a:bodyPr/>
                    <a:lstStyle/>
                    <a:p>
                      <a:pPr marL="0" algn="ctr" defTabSz="914400" rtl="0" eaLnBrk="1" fontAlgn="b" latinLnBrk="0" hangingPunct="1"/>
                      <a:r>
                        <a:rPr lang="en-US" sz="1900" b="1" kern="1200" dirty="0">
                          <a:solidFill>
                            <a:schemeClr val="dk1"/>
                          </a:solidFill>
                          <a:latin typeface="Arial"/>
                          <a:ea typeface="+mn-ea"/>
                          <a:cs typeface="Arial"/>
                        </a:rPr>
                        <a:t>10</a:t>
                      </a:r>
                    </a:p>
                  </a:txBody>
                  <a:tcPr marL="0" marR="0" marT="0" marB="0" anchor="ctr">
                    <a:lnL w="12700" cmpd="sng">
                      <a:noFill/>
                      <a:prstDash val="soli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900" b="1" i="0" u="none" strike="noStrike" dirty="0">
                          <a:solidFill>
                            <a:schemeClr val="tx1"/>
                          </a:solidFill>
                          <a:effectLst/>
                          <a:latin typeface="Arial"/>
                          <a:cs typeface="Arial"/>
                        </a:rPr>
                        <a:t>$250/kWh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900" b="1" i="0" u="none" strike="noStrike" dirty="0">
                          <a:solidFill>
                            <a:schemeClr val="tx1"/>
                          </a:solidFill>
                          <a:effectLst/>
                          <a:latin typeface="Arial"/>
                          <a:cs typeface="Arial"/>
                        </a:rPr>
                        <a:t>$450/kWh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900" b="1" i="0" u="none" strike="noStrike" dirty="0">
                          <a:solidFill>
                            <a:schemeClr val="tx1"/>
                          </a:solidFill>
                          <a:effectLst/>
                          <a:latin typeface="Arial"/>
                          <a:cs typeface="Arial"/>
                        </a:rPr>
                        <a:t>$600/kWh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592301102"/>
                  </a:ext>
                </a:extLst>
              </a:tr>
              <a:tr h="459301">
                <a:tc>
                  <a:txBody>
                    <a:bodyPr/>
                    <a:lstStyle/>
                    <a:p>
                      <a:pPr marL="0" algn="ctr" defTabSz="914400" rtl="0" eaLnBrk="1" fontAlgn="b" latinLnBrk="0" hangingPunct="1"/>
                      <a:r>
                        <a:rPr lang="en-US" sz="1900" kern="1200" dirty="0">
                          <a:solidFill>
                            <a:schemeClr val="dk1"/>
                          </a:solidFill>
                          <a:latin typeface="Arial"/>
                          <a:ea typeface="+mn-ea"/>
                          <a:cs typeface="Arial"/>
                        </a:rPr>
                        <a:t>15</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$212.5/kWh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$450/kWh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$600/kWh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65150923"/>
                  </a:ext>
                </a:extLst>
              </a:tr>
              <a:tr h="459301">
                <a:tc>
                  <a:txBody>
                    <a:bodyPr/>
                    <a:lstStyle/>
                    <a:p>
                      <a:pPr marL="0" algn="ctr" defTabSz="914400" rtl="0" eaLnBrk="1" fontAlgn="b" latinLnBrk="0" hangingPunct="1"/>
                      <a:r>
                        <a:rPr lang="en-US" sz="1900" kern="1200" dirty="0">
                          <a:solidFill>
                            <a:schemeClr val="dk1"/>
                          </a:solidFill>
                          <a:latin typeface="Arial"/>
                          <a:ea typeface="+mn-ea"/>
                          <a:cs typeface="Arial"/>
                        </a:rPr>
                        <a:t>25</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$162.5/kWh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$450/kWh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$600/kWh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32977728"/>
                  </a:ext>
                </a:extLst>
              </a:tr>
              <a:tr h="459300">
                <a:tc>
                  <a:txBody>
                    <a:bodyPr/>
                    <a:lstStyle/>
                    <a:p>
                      <a:pPr marL="0" lvl="0" algn="ctr">
                        <a:buNone/>
                      </a:pPr>
                      <a:r>
                        <a:rPr lang="en-US" sz="1900" kern="1200" dirty="0">
                          <a:solidFill>
                            <a:schemeClr val="dk1"/>
                          </a:solidFill>
                          <a:latin typeface="Arial"/>
                          <a:ea typeface="+mn-ea"/>
                          <a:cs typeface="Arial"/>
                        </a:rPr>
                        <a:t>Grid-Edge Adder</a:t>
                      </a:r>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tc>
                  <a:txBody>
                    <a:bodyPr/>
                    <a:lstStyle/>
                    <a:p>
                      <a:pPr lvl="0" algn="ctr">
                        <a:buNone/>
                      </a:pPr>
                      <a:r>
                        <a:rPr lang="en-US" sz="1900" b="0" i="0" u="none" strike="noStrike" dirty="0">
                          <a:solidFill>
                            <a:schemeClr val="tx1"/>
                          </a:solidFill>
                          <a:effectLst/>
                          <a:latin typeface="Arial"/>
                          <a:cs typeface="Arial"/>
                        </a:rPr>
                        <a:t>+50%</a:t>
                      </a:r>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tc>
                  <a:txBody>
                    <a:bodyPr/>
                    <a:lstStyle/>
                    <a:p>
                      <a:pPr lvl="0" algn="ctr">
                        <a:buNone/>
                      </a:pPr>
                      <a:r>
                        <a:rPr lang="en-US" sz="1900" b="0" i="0" u="none" strike="noStrike" noProof="0" dirty="0">
                          <a:solidFill>
                            <a:schemeClr val="tx1"/>
                          </a:solidFill>
                          <a:effectLst/>
                          <a:latin typeface="Arial"/>
                        </a:rPr>
                        <a:t>+50%</a:t>
                      </a:r>
                      <a:endParaRPr lang="en-US" dirty="0"/>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tc>
                  <a:txBody>
                    <a:bodyPr/>
                    <a:lstStyle/>
                    <a:p>
                      <a:pPr lvl="0" algn="ctr">
                        <a:buNone/>
                      </a:pPr>
                      <a:r>
                        <a:rPr lang="en-US" sz="1900" b="0" i="0" u="none" strike="noStrike" noProof="0" dirty="0">
                          <a:solidFill>
                            <a:schemeClr val="tx1"/>
                          </a:solidFill>
                          <a:effectLst/>
                          <a:latin typeface="Arial"/>
                        </a:rPr>
                        <a:t>+50%</a:t>
                      </a:r>
                      <a:endParaRPr lang="en-US" dirty="0"/>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extLst>
                  <a:ext uri="{0D108BD9-81ED-4DB2-BD59-A6C34878D82A}">
                    <a16:rowId xmlns:a16="http://schemas.microsoft.com/office/drawing/2014/main" val="1180705424"/>
                  </a:ext>
                </a:extLst>
              </a:tr>
            </a:tbl>
          </a:graphicData>
        </a:graphic>
      </p:graphicFrame>
      <p:graphicFrame>
        <p:nvGraphicFramePr>
          <p:cNvPr id="9" name="Table 8">
            <a:extLst>
              <a:ext uri="{FF2B5EF4-FFF2-40B4-BE49-F238E27FC236}">
                <a16:creationId xmlns:a16="http://schemas.microsoft.com/office/drawing/2014/main" id="{23D10400-CF11-4992-9935-AF9F4F21958B}"/>
              </a:ext>
            </a:extLst>
          </p:cNvPr>
          <p:cNvGraphicFramePr>
            <a:graphicFrameLocks noGrp="1"/>
          </p:cNvGraphicFramePr>
          <p:nvPr>
            <p:extLst>
              <p:ext uri="{D42A27DB-BD31-4B8C-83A1-F6EECF244321}">
                <p14:modId xmlns:p14="http://schemas.microsoft.com/office/powerpoint/2010/main" val="385411971"/>
              </p:ext>
            </p:extLst>
          </p:nvPr>
        </p:nvGraphicFramePr>
        <p:xfrm>
          <a:off x="609597" y="4400848"/>
          <a:ext cx="10623296" cy="1309941"/>
        </p:xfrm>
        <a:graphic>
          <a:graphicData uri="http://schemas.openxmlformats.org/drawingml/2006/table">
            <a:tbl>
              <a:tblPr firstRow="1"/>
              <a:tblGrid>
                <a:gridCol w="2655824">
                  <a:extLst>
                    <a:ext uri="{9D8B030D-6E8A-4147-A177-3AD203B41FA5}">
                      <a16:colId xmlns:a16="http://schemas.microsoft.com/office/drawing/2014/main" val="1209912379"/>
                    </a:ext>
                  </a:extLst>
                </a:gridCol>
                <a:gridCol w="2655824">
                  <a:extLst>
                    <a:ext uri="{9D8B030D-6E8A-4147-A177-3AD203B41FA5}">
                      <a16:colId xmlns:a16="http://schemas.microsoft.com/office/drawing/2014/main" val="485952041"/>
                    </a:ext>
                  </a:extLst>
                </a:gridCol>
                <a:gridCol w="2655824">
                  <a:extLst>
                    <a:ext uri="{9D8B030D-6E8A-4147-A177-3AD203B41FA5}">
                      <a16:colId xmlns:a16="http://schemas.microsoft.com/office/drawing/2014/main" val="2094065523"/>
                    </a:ext>
                  </a:extLst>
                </a:gridCol>
                <a:gridCol w="2655824">
                  <a:extLst>
                    <a:ext uri="{9D8B030D-6E8A-4147-A177-3AD203B41FA5}">
                      <a16:colId xmlns:a16="http://schemas.microsoft.com/office/drawing/2014/main" val="181893238"/>
                    </a:ext>
                  </a:extLst>
                </a:gridCol>
              </a:tblGrid>
              <a:tr h="43754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Performance Incentive Levels</a:t>
                      </a:r>
                    </a:p>
                  </a:txBody>
                  <a:tcPr marL="112429" marR="112429" marT="56215" marB="5621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extLst>
                  <a:ext uri="{0D108BD9-81ED-4DB2-BD59-A6C34878D82A}">
                    <a16:rowId xmlns:a16="http://schemas.microsoft.com/office/drawing/2014/main" val="3185020550"/>
                  </a:ext>
                </a:extLst>
              </a:tr>
              <a:tr h="429755">
                <a:tc>
                  <a:txBody>
                    <a:bodyPr/>
                    <a:lstStyle/>
                    <a:p>
                      <a:pPr algn="ctr"/>
                      <a:r>
                        <a:rPr lang="en-US" sz="1900" b="1" dirty="0">
                          <a:latin typeface="Arial"/>
                          <a:cs typeface="Arial"/>
                        </a:rPr>
                        <a:t>Summer,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Summer,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42637">
                <a:tc>
                  <a:txBody>
                    <a:bodyPr/>
                    <a:lstStyle/>
                    <a:p>
                      <a:pPr algn="ctr" fontAlgn="b"/>
                      <a:r>
                        <a:rPr lang="en-US" sz="1900" b="0" i="0" u="none" strike="noStrike" dirty="0">
                          <a:solidFill>
                            <a:schemeClr val="tx1"/>
                          </a:solidFill>
                          <a:effectLst/>
                          <a:latin typeface="Arial"/>
                          <a:cs typeface="Arial"/>
                        </a:rPr>
                        <a:t>$200/kW</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panose="020B0604020202020204" pitchFamily="34" charset="0"/>
                          <a:cs typeface="Arial" panose="020B0604020202020204" pitchFamily="34" charset="0"/>
                        </a:rPr>
                        <a:t>$25/kW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$115/kW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panose="020B0604020202020204" pitchFamily="34" charset="0"/>
                          <a:cs typeface="Arial" panose="020B0604020202020204" pitchFamily="34" charset="0"/>
                        </a:rPr>
                        <a:t>$15/kW</a:t>
                      </a:r>
                    </a:p>
                  </a:txBody>
                  <a:tcPr marL="0" marR="0" marT="0" marB="0" anchor="ctr">
                    <a:lnL w="12700" cap="flat" cmpd="sng" algn="ctr">
                      <a:noFill/>
                      <a:prstDash val="sysDot"/>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bl>
          </a:graphicData>
        </a:graphic>
      </p:graphicFrame>
      <p:sp>
        <p:nvSpPr>
          <p:cNvPr id="8" name="TextBox 7">
            <a:extLst>
              <a:ext uri="{FF2B5EF4-FFF2-40B4-BE49-F238E27FC236}">
                <a16:creationId xmlns:a16="http://schemas.microsoft.com/office/drawing/2014/main" id="{AB5122CD-EE80-879B-2991-CB959D06BFB2}"/>
              </a:ext>
            </a:extLst>
          </p:cNvPr>
          <p:cNvSpPr txBox="1"/>
          <p:nvPr/>
        </p:nvSpPr>
        <p:spPr>
          <a:xfrm>
            <a:off x="609594" y="5806163"/>
            <a:ext cx="105213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Arial"/>
                <a:cs typeface="Arial"/>
              </a:rPr>
              <a:t>*Residential Upfront Incentive capped at calculated incentive, $16,000 per household or 50% of total cost (whichever is less)</a:t>
            </a:r>
          </a:p>
        </p:txBody>
      </p:sp>
    </p:spTree>
    <p:extLst>
      <p:ext uri="{BB962C8B-B14F-4D97-AF65-F5344CB8AC3E}">
        <p14:creationId xmlns:p14="http://schemas.microsoft.com/office/powerpoint/2010/main" val="223911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633E7-2148-D337-7CA5-22BF4A573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885DD-9FDD-BB85-1B7E-2F222864DC3B}"/>
              </a:ext>
            </a:extLst>
          </p:cNvPr>
          <p:cNvSpPr>
            <a:spLocks noGrp="1"/>
          </p:cNvSpPr>
          <p:nvPr>
            <p:ph type="title"/>
          </p:nvPr>
        </p:nvSpPr>
        <p:spPr/>
        <p:txBody>
          <a:bodyPr/>
          <a:lstStyle/>
          <a:p>
            <a:r>
              <a:rPr lang="en-US" b="1" dirty="0">
                <a:solidFill>
                  <a:schemeClr val="accent3"/>
                </a:solidFill>
                <a:latin typeface="Arial" panose="020B0604020202020204" pitchFamily="34" charset="0"/>
                <a:cs typeface="Arial" panose="020B0604020202020204" pitchFamily="34" charset="0"/>
              </a:rPr>
              <a:t>Residential – Notes &amp; Webinars</a:t>
            </a:r>
          </a:p>
        </p:txBody>
      </p:sp>
      <p:sp>
        <p:nvSpPr>
          <p:cNvPr id="3" name="Content Placeholder 2">
            <a:extLst>
              <a:ext uri="{FF2B5EF4-FFF2-40B4-BE49-F238E27FC236}">
                <a16:creationId xmlns:a16="http://schemas.microsoft.com/office/drawing/2014/main" id="{BE4AF4C0-389D-55B7-2394-CFE5656CBD48}"/>
              </a:ext>
            </a:extLst>
          </p:cNvPr>
          <p:cNvSpPr>
            <a:spLocks noGrp="1"/>
          </p:cNvSpPr>
          <p:nvPr>
            <p:ph idx="1"/>
          </p:nvPr>
        </p:nvSpPr>
        <p:spPr>
          <a:xfrm>
            <a:off x="747267" y="1787856"/>
            <a:ext cx="10972800" cy="4394579"/>
          </a:xfrm>
        </p:spPr>
        <p:txBody>
          <a:bodyPr>
            <a:normAutofit lnSpcReduction="10000"/>
          </a:bodyPr>
          <a:lstStyle/>
          <a:p>
            <a:pPr marL="380990" indent="-380990"/>
            <a:r>
              <a:rPr lang="en-US" sz="2400" b="1" dirty="0">
                <a:latin typeface="Arial" panose="020B0604020202020204" pitchFamily="34" charset="0"/>
                <a:cs typeface="Arial" panose="020B0604020202020204" pitchFamily="34" charset="0"/>
              </a:rPr>
              <a:t>Sunnova customers </a:t>
            </a:r>
            <a:r>
              <a:rPr lang="en-US" sz="2400" dirty="0">
                <a:latin typeface="Arial" panose="020B0604020202020204" pitchFamily="34" charset="0"/>
                <a:cs typeface="Arial" panose="020B0604020202020204" pitchFamily="34" charset="0"/>
              </a:rPr>
              <a:t>may only enroll through Sunnova</a:t>
            </a:r>
          </a:p>
          <a:p>
            <a:pPr marL="380990" indent="-380990"/>
            <a:r>
              <a:rPr lang="en-US" sz="2400" b="1" dirty="0">
                <a:latin typeface="Arial" panose="020B0604020202020204" pitchFamily="34" charset="0"/>
                <a:cs typeface="Arial" panose="020B0604020202020204" pitchFamily="34" charset="0"/>
              </a:rPr>
              <a:t>Tesla customers </a:t>
            </a:r>
            <a:r>
              <a:rPr lang="en-US" sz="2400" dirty="0">
                <a:latin typeface="Arial" panose="020B0604020202020204" pitchFamily="34" charset="0"/>
                <a:cs typeface="Arial" panose="020B0604020202020204" pitchFamily="34" charset="0"/>
              </a:rPr>
              <a:t>may only enroll through the Tesla Mobile App for Active-Only Dispatch to receive Performance Incentives</a:t>
            </a:r>
          </a:p>
          <a:p>
            <a:pPr marL="380990" indent="-380990"/>
            <a:r>
              <a:rPr lang="en-US" sz="2400" b="1" dirty="0">
                <a:latin typeface="Arial" panose="020B0604020202020204" pitchFamily="34" charset="0"/>
                <a:cs typeface="Arial" panose="020B0604020202020204" pitchFamily="34" charset="0"/>
              </a:rPr>
              <a:t>Multi-Family Affordable Housing projects </a:t>
            </a:r>
            <a:r>
              <a:rPr lang="en-US" sz="2400" dirty="0">
                <a:latin typeface="Arial" panose="020B0604020202020204" pitchFamily="34" charset="0"/>
                <a:cs typeface="Arial" panose="020B0604020202020204" pitchFamily="34" charset="0"/>
              </a:rPr>
              <a:t>– owner to share resiliency benefits equitably with tenants. Treated as residential low-income customer. Email </a:t>
            </a:r>
            <a:r>
              <a:rPr lang="en-US" sz="2400" b="1" dirty="0">
                <a:solidFill>
                  <a:schemeClr val="accent1"/>
                </a:solidFill>
                <a:latin typeface="Arial" panose="020B0604020202020204" pitchFamily="34" charset="0"/>
                <a:ea typeface="+mj-ea"/>
                <a:cs typeface="Arial" panose="020B0604020202020204" pitchFamily="34" charset="0"/>
                <a:hlinkClick r:id="rId3">
                  <a:extLst>
                    <a:ext uri="{A12FA001-AC4F-418D-AE19-62706E023703}">
                      <ahyp:hlinkClr xmlns:ahyp="http://schemas.microsoft.com/office/drawing/2018/hyperlinkcolor" val="tx"/>
                    </a:ext>
                  </a:extLst>
                </a:hlinkClick>
              </a:rPr>
              <a:t>energystorage@ctgreenbank.com</a:t>
            </a:r>
            <a:r>
              <a:rPr lang="en-US" sz="2400" b="1" dirty="0">
                <a:solidFill>
                  <a:schemeClr val="accent1"/>
                </a:solidFill>
                <a:latin typeface="Arial" panose="020B0604020202020204" pitchFamily="34" charset="0"/>
                <a:ea typeface="+mj-ea"/>
                <a:cs typeface="Arial" panose="020B0604020202020204" pitchFamily="34" charset="0"/>
              </a:rPr>
              <a:t> </a:t>
            </a:r>
            <a:r>
              <a:rPr lang="en-US" sz="2400" dirty="0">
                <a:latin typeface="Arial" panose="020B0604020202020204" pitchFamily="34" charset="0"/>
                <a:cs typeface="Arial" panose="020B0604020202020204" pitchFamily="34" charset="0"/>
              </a:rPr>
              <a:t>with any specific MFAH project questions before submitting</a:t>
            </a:r>
          </a:p>
          <a:p>
            <a:pPr marL="380990" indent="-380990"/>
            <a:r>
              <a:rPr lang="en-US" sz="2400" b="1" dirty="0">
                <a:solidFill>
                  <a:prstClr val="black"/>
                </a:solidFill>
                <a:latin typeface="Arial" panose="020B0604020202020204" pitchFamily="34" charset="0"/>
                <a:cs typeface="Arial" panose="020B0604020202020204" pitchFamily="34" charset="0"/>
              </a:rPr>
              <a:t>Customer Informational Webinars: </a:t>
            </a:r>
          </a:p>
          <a:p>
            <a:pPr marL="838190" lvl="1" indent="-380990">
              <a:spcBef>
                <a:spcPts val="1000"/>
              </a:spcBef>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feel free to share this link with residential customers to learn more about</a:t>
            </a:r>
            <a:r>
              <a:rPr lang="en-US" dirty="0">
                <a:solidFill>
                  <a:prstClr val="black"/>
                </a:solidFill>
                <a:latin typeface="Arial" panose="020B0604020202020204" pitchFamily="34" charset="0"/>
                <a:cs typeface="Arial" panose="020B0604020202020204" pitchFamily="34" charset="0"/>
              </a:rPr>
              <a:t> the program and the benefits of battery energy storage systems. </a:t>
            </a:r>
            <a:r>
              <a:rPr lang="en-US" b="1" dirty="0">
                <a:solidFill>
                  <a:prstClr val="black"/>
                </a:solidFill>
                <a:latin typeface="Arial" panose="020B0604020202020204" pitchFamily="34" charset="0"/>
                <a:cs typeface="Arial" panose="020B0604020202020204" pitchFamily="34" charset="0"/>
              </a:rPr>
              <a:t>Recorded session from the November 19</a:t>
            </a:r>
            <a:r>
              <a:rPr lang="en-US" b="1" baseline="30000" dirty="0">
                <a:solidFill>
                  <a:prstClr val="black"/>
                </a:solidFill>
                <a:latin typeface="Arial" panose="020B0604020202020204" pitchFamily="34" charset="0"/>
                <a:cs typeface="Arial" panose="020B0604020202020204" pitchFamily="34" charset="0"/>
              </a:rPr>
              <a:t>th</a:t>
            </a:r>
            <a:r>
              <a:rPr lang="en-US" b="1" dirty="0">
                <a:solidFill>
                  <a:prstClr val="black"/>
                </a:solidFill>
                <a:latin typeface="Arial" panose="020B0604020202020204" pitchFamily="34" charset="0"/>
                <a:cs typeface="Arial" panose="020B0604020202020204" pitchFamily="34" charset="0"/>
              </a:rPr>
              <a:t> homeowner webinar: </a:t>
            </a:r>
          </a:p>
          <a:p>
            <a:pPr marL="1295390" lvl="2" indent="-380990">
              <a:spcBef>
                <a:spcPts val="1000"/>
              </a:spcBef>
              <a:defRPr/>
            </a:pPr>
            <a:r>
              <a:rPr lang="en-US" sz="2400" b="1" dirty="0">
                <a:solidFill>
                  <a:schemeClr val="accent1"/>
                </a:solidFill>
                <a:latin typeface="Arial" panose="020B0604020202020204" pitchFamily="34" charset="0"/>
                <a:ea typeface="+mj-ea"/>
                <a:cs typeface="Arial" panose="020B0604020202020204" pitchFamily="34" charset="0"/>
                <a:hlinkClick r:id="rId4">
                  <a:extLst>
                    <a:ext uri="{A12FA001-AC4F-418D-AE19-62706E023703}">
                      <ahyp:hlinkClr xmlns:ahyp="http://schemas.microsoft.com/office/drawing/2018/hyperlinkcolor" val="tx"/>
                    </a:ext>
                  </a:extLst>
                </a:hlinkClick>
              </a:rPr>
              <a:t>https://energystoragect.com/informational-webinars/</a:t>
            </a:r>
            <a:endParaRPr lang="en-US" sz="2400" b="1" dirty="0">
              <a:solidFill>
                <a:schemeClr val="accent1"/>
              </a:solidFill>
              <a:latin typeface="Arial" panose="020B0604020202020204" pitchFamily="34" charset="0"/>
              <a:ea typeface="+mj-ea"/>
              <a:cs typeface="Arial" panose="020B0604020202020204" pitchFamily="34" charset="0"/>
            </a:endParaRPr>
          </a:p>
          <a:p>
            <a:pPr marL="838190" lvl="1" indent="-380990">
              <a:spcBef>
                <a:spcPts val="1000"/>
              </a:spcBef>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38190" lvl="1" indent="-380990"/>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A787019-42CE-ADAF-1361-164668962954}"/>
              </a:ext>
            </a:extLst>
          </p:cNvPr>
          <p:cNvSpPr>
            <a:spLocks noGrp="1"/>
          </p:cNvSpPr>
          <p:nvPr>
            <p:ph type="sldNum" sz="quarter" idx="12"/>
          </p:nvPr>
        </p:nvSpPr>
        <p:spPr/>
        <p:txBody>
          <a:bodyPr/>
          <a:lstStyle/>
          <a:p>
            <a:fld id="{8635F78A-E13B-774D-ADB8-E6F6A9A5D201}" type="slidenum">
              <a:rPr lang="en-US" smtClean="0"/>
              <a:pPr/>
              <a:t>6</a:t>
            </a:fld>
            <a:endParaRPr lang="en-US"/>
          </a:p>
        </p:txBody>
      </p:sp>
    </p:spTree>
    <p:extLst>
      <p:ext uri="{BB962C8B-B14F-4D97-AF65-F5344CB8AC3E}">
        <p14:creationId xmlns:p14="http://schemas.microsoft.com/office/powerpoint/2010/main" val="105117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F4EC-A7A3-4F72-BCD0-DE19BF1EE773}"/>
              </a:ext>
            </a:extLst>
          </p:cNvPr>
          <p:cNvSpPr>
            <a:spLocks noGrp="1"/>
          </p:cNvSpPr>
          <p:nvPr>
            <p:ph type="title"/>
          </p:nvPr>
        </p:nvSpPr>
        <p:spPr>
          <a:xfrm>
            <a:off x="609594" y="628199"/>
            <a:ext cx="10515600" cy="945184"/>
          </a:xfrm>
        </p:spPr>
        <p:txBody>
          <a:bodyPr>
            <a:normAutofit/>
          </a:bodyPr>
          <a:lstStyle/>
          <a:p>
            <a:pPr marL="308610"/>
            <a:r>
              <a:rPr lang="en-US" b="1" dirty="0">
                <a:solidFill>
                  <a:schemeClr val="accent3"/>
                </a:solidFill>
                <a:latin typeface="Arial"/>
                <a:cs typeface="Arial"/>
              </a:rPr>
              <a:t>Commercial Incentive Levels </a:t>
            </a:r>
            <a:endParaRPr lang="en-US" dirty="0">
              <a:solidFill>
                <a:schemeClr val="accent3"/>
              </a:solidFill>
              <a:latin typeface="Arial"/>
              <a:cs typeface="Arial"/>
            </a:endParaRPr>
          </a:p>
        </p:txBody>
      </p:sp>
      <p:graphicFrame>
        <p:nvGraphicFramePr>
          <p:cNvPr id="9" name="Table 8">
            <a:extLst>
              <a:ext uri="{FF2B5EF4-FFF2-40B4-BE49-F238E27FC236}">
                <a16:creationId xmlns:a16="http://schemas.microsoft.com/office/drawing/2014/main" id="{23D10400-CF11-4992-9935-AF9F4F21958B}"/>
              </a:ext>
            </a:extLst>
          </p:cNvPr>
          <p:cNvGraphicFramePr>
            <a:graphicFrameLocks noGrp="1"/>
          </p:cNvGraphicFramePr>
          <p:nvPr>
            <p:extLst>
              <p:ext uri="{D42A27DB-BD31-4B8C-83A1-F6EECF244321}">
                <p14:modId xmlns:p14="http://schemas.microsoft.com/office/powerpoint/2010/main" val="2808900261"/>
              </p:ext>
            </p:extLst>
          </p:nvPr>
        </p:nvGraphicFramePr>
        <p:xfrm>
          <a:off x="609597" y="4400848"/>
          <a:ext cx="10623296" cy="1309941"/>
        </p:xfrm>
        <a:graphic>
          <a:graphicData uri="http://schemas.openxmlformats.org/drawingml/2006/table">
            <a:tbl>
              <a:tblPr firstRow="1"/>
              <a:tblGrid>
                <a:gridCol w="2655824">
                  <a:extLst>
                    <a:ext uri="{9D8B030D-6E8A-4147-A177-3AD203B41FA5}">
                      <a16:colId xmlns:a16="http://schemas.microsoft.com/office/drawing/2014/main" val="1209912379"/>
                    </a:ext>
                  </a:extLst>
                </a:gridCol>
                <a:gridCol w="2655824">
                  <a:extLst>
                    <a:ext uri="{9D8B030D-6E8A-4147-A177-3AD203B41FA5}">
                      <a16:colId xmlns:a16="http://schemas.microsoft.com/office/drawing/2014/main" val="485952041"/>
                    </a:ext>
                  </a:extLst>
                </a:gridCol>
                <a:gridCol w="2655824">
                  <a:extLst>
                    <a:ext uri="{9D8B030D-6E8A-4147-A177-3AD203B41FA5}">
                      <a16:colId xmlns:a16="http://schemas.microsoft.com/office/drawing/2014/main" val="2094065523"/>
                    </a:ext>
                  </a:extLst>
                </a:gridCol>
                <a:gridCol w="2655824">
                  <a:extLst>
                    <a:ext uri="{9D8B030D-6E8A-4147-A177-3AD203B41FA5}">
                      <a16:colId xmlns:a16="http://schemas.microsoft.com/office/drawing/2014/main" val="181893238"/>
                    </a:ext>
                  </a:extLst>
                </a:gridCol>
              </a:tblGrid>
              <a:tr h="43754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Performance Incentive Levels</a:t>
                      </a:r>
                    </a:p>
                  </a:txBody>
                  <a:tcPr marL="112429" marR="112429" marT="56215" marB="5621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extLst>
                  <a:ext uri="{0D108BD9-81ED-4DB2-BD59-A6C34878D82A}">
                    <a16:rowId xmlns:a16="http://schemas.microsoft.com/office/drawing/2014/main" val="3185020550"/>
                  </a:ext>
                </a:extLst>
              </a:tr>
              <a:tr h="429755">
                <a:tc>
                  <a:txBody>
                    <a:bodyPr/>
                    <a:lstStyle/>
                    <a:p>
                      <a:pPr algn="ctr"/>
                      <a:r>
                        <a:rPr lang="en-US" sz="1900" b="1" dirty="0">
                          <a:latin typeface="Arial"/>
                          <a:cs typeface="Arial"/>
                        </a:rPr>
                        <a:t>Summer,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Summer,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42637">
                <a:tc>
                  <a:txBody>
                    <a:bodyPr/>
                    <a:lstStyle/>
                    <a:p>
                      <a:pPr algn="ctr" fontAlgn="b"/>
                      <a:r>
                        <a:rPr lang="en-US" sz="1900" b="0" i="0" u="none" strike="noStrike" dirty="0">
                          <a:solidFill>
                            <a:schemeClr val="tx1"/>
                          </a:solidFill>
                          <a:effectLst/>
                          <a:latin typeface="Arial"/>
                          <a:cs typeface="Arial"/>
                        </a:rPr>
                        <a:t>$200/kW</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$25/kW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$115/kW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panose="020B0604020202020204" pitchFamily="34" charset="0"/>
                          <a:cs typeface="Arial" panose="020B0604020202020204" pitchFamily="34" charset="0"/>
                        </a:rPr>
                        <a:t>$15/kW</a:t>
                      </a:r>
                    </a:p>
                  </a:txBody>
                  <a:tcPr marL="0" marR="0" marT="0" marB="0" anchor="ctr">
                    <a:lnL w="12700" cap="flat" cmpd="sng" algn="ctr">
                      <a:noFill/>
                      <a:prstDash val="sysDot"/>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bl>
          </a:graphicData>
        </a:graphic>
      </p:graphicFrame>
      <p:sp>
        <p:nvSpPr>
          <p:cNvPr id="8" name="TextBox 7">
            <a:extLst>
              <a:ext uri="{FF2B5EF4-FFF2-40B4-BE49-F238E27FC236}">
                <a16:creationId xmlns:a16="http://schemas.microsoft.com/office/drawing/2014/main" id="{AB5122CD-EE80-879B-2991-CB959D06BFB2}"/>
              </a:ext>
            </a:extLst>
          </p:cNvPr>
          <p:cNvSpPr txBox="1"/>
          <p:nvPr/>
        </p:nvSpPr>
        <p:spPr>
          <a:xfrm>
            <a:off x="609594" y="5806163"/>
            <a:ext cx="105213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Arial"/>
                <a:cs typeface="Arial"/>
              </a:rPr>
              <a:t>*Upfront Incentive capped at calculated incentive or 50% of total cost</a:t>
            </a:r>
          </a:p>
        </p:txBody>
      </p:sp>
      <p:graphicFrame>
        <p:nvGraphicFramePr>
          <p:cNvPr id="4" name="Table 3">
            <a:extLst>
              <a:ext uri="{FF2B5EF4-FFF2-40B4-BE49-F238E27FC236}">
                <a16:creationId xmlns:a16="http://schemas.microsoft.com/office/drawing/2014/main" id="{F504E3C5-4B83-DE1F-5F71-7FCD4E42B1F5}"/>
              </a:ext>
            </a:extLst>
          </p:cNvPr>
          <p:cNvGraphicFramePr>
            <a:graphicFrameLocks noGrp="1"/>
          </p:cNvGraphicFramePr>
          <p:nvPr>
            <p:extLst>
              <p:ext uri="{D42A27DB-BD31-4B8C-83A1-F6EECF244321}">
                <p14:modId xmlns:p14="http://schemas.microsoft.com/office/powerpoint/2010/main" val="3429484534"/>
              </p:ext>
            </p:extLst>
          </p:nvPr>
        </p:nvGraphicFramePr>
        <p:xfrm>
          <a:off x="617721" y="1668757"/>
          <a:ext cx="10607048" cy="2732091"/>
        </p:xfrm>
        <a:graphic>
          <a:graphicData uri="http://schemas.openxmlformats.org/drawingml/2006/table">
            <a:tbl>
              <a:tblPr firstRow="1"/>
              <a:tblGrid>
                <a:gridCol w="2092663">
                  <a:extLst>
                    <a:ext uri="{9D8B030D-6E8A-4147-A177-3AD203B41FA5}">
                      <a16:colId xmlns:a16="http://schemas.microsoft.com/office/drawing/2014/main" val="1225308881"/>
                    </a:ext>
                  </a:extLst>
                </a:gridCol>
                <a:gridCol w="2686307">
                  <a:extLst>
                    <a:ext uri="{9D8B030D-6E8A-4147-A177-3AD203B41FA5}">
                      <a16:colId xmlns:a16="http://schemas.microsoft.com/office/drawing/2014/main" val="1209912379"/>
                    </a:ext>
                  </a:extLst>
                </a:gridCol>
                <a:gridCol w="2914039">
                  <a:extLst>
                    <a:ext uri="{9D8B030D-6E8A-4147-A177-3AD203B41FA5}">
                      <a16:colId xmlns:a16="http://schemas.microsoft.com/office/drawing/2014/main" val="485952041"/>
                    </a:ext>
                  </a:extLst>
                </a:gridCol>
                <a:gridCol w="2914039">
                  <a:extLst>
                    <a:ext uri="{9D8B030D-6E8A-4147-A177-3AD203B41FA5}">
                      <a16:colId xmlns:a16="http://schemas.microsoft.com/office/drawing/2014/main" val="2979046312"/>
                    </a:ext>
                  </a:extLst>
                </a:gridCol>
              </a:tblGrid>
              <a:tr h="44704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Upfront Incentive Levels</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extLst>
                  <a:ext uri="{0D108BD9-81ED-4DB2-BD59-A6C34878D82A}">
                    <a16:rowId xmlns:a16="http://schemas.microsoft.com/office/drawing/2014/main" val="686365276"/>
                  </a:ext>
                </a:extLst>
              </a:tr>
              <a:tr h="701040">
                <a:tc>
                  <a:txBody>
                    <a:bodyPr/>
                    <a:lstStyle/>
                    <a:p>
                      <a:pPr lvl="0" algn="ctr">
                        <a:buNone/>
                      </a:pPr>
                      <a:r>
                        <a:rPr lang="en-US" sz="1900" b="1" dirty="0">
                          <a:latin typeface="Arial"/>
                          <a:cs typeface="Arial"/>
                        </a:rPr>
                        <a:t>Customer Class</a:t>
                      </a:r>
                      <a:endParaRPr lang="en-US" dirty="0"/>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Small C&amp;I</a:t>
                      </a:r>
                      <a:endParaRPr lang="en-US" sz="1900" b="1" dirty="0">
                        <a:latin typeface="Arial" panose="020B0604020202020204" pitchFamily="34" charset="0"/>
                        <a:cs typeface="Arial" panose="020B0604020202020204" pitchFamily="34" charset="0"/>
                      </a:endParaRP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lvl="0" algn="ctr">
                        <a:buNone/>
                      </a:pPr>
                      <a:r>
                        <a:rPr lang="en-US" sz="1900" b="1" dirty="0">
                          <a:latin typeface="Arial"/>
                          <a:cs typeface="Arial"/>
                        </a:rPr>
                        <a:t>Medium C&amp;I</a:t>
                      </a:r>
                      <a:endParaRPr lang="en-US" sz="1900" b="1" dirty="0">
                        <a:latin typeface="Arial" panose="020B0604020202020204" pitchFamily="34" charset="0"/>
                        <a:cs typeface="Arial" panose="020B0604020202020204" pitchFamily="34" charset="0"/>
                      </a:endParaRP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lvl="0" algn="ctr">
                        <a:buNone/>
                      </a:pPr>
                      <a:r>
                        <a:rPr lang="en-US" sz="1900" b="1" dirty="0">
                          <a:latin typeface="Arial"/>
                          <a:cs typeface="Arial"/>
                        </a:rPr>
                        <a:t>Large C&amp;I</a:t>
                      </a:r>
                      <a:endParaRPr lang="en-US" sz="1900" b="1" dirty="0">
                        <a:latin typeface="Arial" panose="020B0604020202020204" pitchFamily="34" charset="0"/>
                        <a:cs typeface="Arial" panose="020B0604020202020204" pitchFamily="34" charset="0"/>
                      </a:endParaRP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25771">
                <a:tc>
                  <a:txBody>
                    <a:bodyPr/>
                    <a:lstStyle/>
                    <a:p>
                      <a:pPr lvl="0" algn="ctr">
                        <a:buNone/>
                      </a:pPr>
                      <a:r>
                        <a:rPr lang="en-US" sz="1500" i="1" dirty="0">
                          <a:latin typeface="Arial"/>
                          <a:cs typeface="Arial"/>
                        </a:rPr>
                        <a:t>Peak Demand</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500" i="1" dirty="0">
                          <a:latin typeface="Arial"/>
                          <a:cs typeface="Arial"/>
                        </a:rPr>
                        <a:t>&lt;200 kW</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500" i="1" dirty="0">
                          <a:latin typeface="Arial"/>
                          <a:cs typeface="Arial"/>
                        </a:rPr>
                        <a:t>200-500 kW</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500" i="1" dirty="0">
                          <a:latin typeface="Arial"/>
                          <a:cs typeface="Arial"/>
                        </a:rPr>
                        <a:t>&gt;500 kW</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930158029"/>
                  </a:ext>
                </a:extLst>
              </a:tr>
              <a:tr h="459301">
                <a:tc>
                  <a:txBody>
                    <a:bodyPr/>
                    <a:lstStyle/>
                    <a:p>
                      <a:pPr marL="0" algn="ctr" rtl="0" eaLnBrk="1" fontAlgn="b" latinLnBrk="0" hangingPunct="1"/>
                      <a:r>
                        <a:rPr lang="en-US" sz="1900" kern="1200" dirty="0">
                          <a:solidFill>
                            <a:schemeClr val="dk1"/>
                          </a:solidFill>
                          <a:latin typeface="Arial"/>
                          <a:ea typeface="+mn-ea"/>
                          <a:cs typeface="Arial"/>
                        </a:rPr>
                        <a:t>Tranche 3</a:t>
                      </a:r>
                    </a:p>
                    <a:p>
                      <a:pPr marL="0" algn="ctr" rtl="0" eaLnBrk="1" fontAlgn="b" latinLnBrk="0" hangingPunct="1"/>
                      <a:r>
                        <a:rPr lang="en-US" sz="1900" kern="1200" dirty="0">
                          <a:solidFill>
                            <a:schemeClr val="dk1"/>
                          </a:solidFill>
                          <a:latin typeface="Arial"/>
                          <a:ea typeface="+mn-ea"/>
                          <a:cs typeface="Arial"/>
                        </a:rPr>
                        <a:t>Step 1 (0-50 MW)</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$182/kWh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$159.25/kWh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$91.00/kWh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r h="459300">
                <a:tc>
                  <a:txBody>
                    <a:bodyPr/>
                    <a:lstStyle/>
                    <a:p>
                      <a:pPr marL="0" lvl="0" algn="ctr">
                        <a:buNone/>
                      </a:pPr>
                      <a:r>
                        <a:rPr lang="en-US" sz="1900" kern="1200" dirty="0">
                          <a:solidFill>
                            <a:schemeClr val="dk1"/>
                          </a:solidFill>
                          <a:latin typeface="Arial"/>
                          <a:ea typeface="+mn-ea"/>
                          <a:cs typeface="Arial"/>
                        </a:rPr>
                        <a:t> Priority Customer Adder</a:t>
                      </a: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tc>
                  <a:txBody>
                    <a:bodyPr/>
                    <a:lstStyle/>
                    <a:p>
                      <a:pPr lvl="0" algn="ctr">
                        <a:buNone/>
                      </a:pPr>
                      <a:r>
                        <a:rPr lang="en-US" sz="1900" b="0" i="0" u="none" strike="noStrike" dirty="0">
                          <a:solidFill>
                            <a:schemeClr val="tx1"/>
                          </a:solidFill>
                          <a:effectLst/>
                          <a:latin typeface="Arial"/>
                          <a:cs typeface="Arial"/>
                        </a:rPr>
                        <a:t>+25%</a:t>
                      </a: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tc>
                  <a:txBody>
                    <a:bodyPr/>
                    <a:lstStyle/>
                    <a:p>
                      <a:pPr lvl="0" algn="ctr">
                        <a:lnSpc>
                          <a:spcPct val="100000"/>
                        </a:lnSpc>
                        <a:spcBef>
                          <a:spcPts val="0"/>
                        </a:spcBef>
                        <a:spcAft>
                          <a:spcPts val="0"/>
                        </a:spcAft>
                        <a:buNone/>
                      </a:pPr>
                      <a:r>
                        <a:rPr lang="en-US" sz="1900" b="0" i="0" u="none" strike="noStrike" noProof="0" dirty="0">
                          <a:solidFill>
                            <a:schemeClr val="tx1"/>
                          </a:solidFill>
                          <a:effectLst/>
                          <a:latin typeface="Arial"/>
                        </a:rPr>
                        <a:t>+25%</a:t>
                      </a:r>
                      <a:endParaRPr lang="en-US" sz="1900" b="0" i="0" u="none" strike="noStrike" noProof="0" dirty="0">
                        <a:solidFill>
                          <a:srgbClr val="000000"/>
                        </a:solidFill>
                        <a:effectLst/>
                        <a:latin typeface="Arial"/>
                      </a:endParaRP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tc>
                  <a:txBody>
                    <a:bodyPr/>
                    <a:lstStyle/>
                    <a:p>
                      <a:pPr lvl="0" algn="ctr">
                        <a:lnSpc>
                          <a:spcPct val="100000"/>
                        </a:lnSpc>
                        <a:spcBef>
                          <a:spcPts val="0"/>
                        </a:spcBef>
                        <a:spcAft>
                          <a:spcPts val="0"/>
                        </a:spcAft>
                        <a:buNone/>
                      </a:pPr>
                      <a:r>
                        <a:rPr lang="en-US" sz="1900" b="0" i="0" u="none" strike="noStrike" noProof="0" dirty="0">
                          <a:solidFill>
                            <a:schemeClr val="tx1"/>
                          </a:solidFill>
                          <a:effectLst/>
                          <a:latin typeface="Arial"/>
                        </a:rPr>
                        <a:t>+25%</a:t>
                      </a:r>
                      <a:endParaRPr lang="en-US" sz="1900" b="0" i="0" u="none" strike="noStrike" noProof="0" dirty="0">
                        <a:solidFill>
                          <a:srgbClr val="000000"/>
                        </a:solidFill>
                        <a:effectLst/>
                        <a:latin typeface="Arial"/>
                      </a:endParaRP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extLst>
                  <a:ext uri="{0D108BD9-81ED-4DB2-BD59-A6C34878D82A}">
                    <a16:rowId xmlns:a16="http://schemas.microsoft.com/office/drawing/2014/main" val="2507696493"/>
                  </a:ext>
                </a:extLst>
              </a:tr>
            </a:tbl>
          </a:graphicData>
        </a:graphic>
      </p:graphicFrame>
    </p:spTree>
    <p:extLst>
      <p:ext uri="{BB962C8B-B14F-4D97-AF65-F5344CB8AC3E}">
        <p14:creationId xmlns:p14="http://schemas.microsoft.com/office/powerpoint/2010/main" val="131468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8D6A-C0B0-4933-A23E-799C1BB4930B}"/>
              </a:ext>
            </a:extLst>
          </p:cNvPr>
          <p:cNvSpPr>
            <a:spLocks noGrp="1"/>
          </p:cNvSpPr>
          <p:nvPr>
            <p:ph type="title"/>
          </p:nvPr>
        </p:nvSpPr>
        <p:spPr/>
        <p:txBody>
          <a:bodyPr/>
          <a:lstStyle/>
          <a:p>
            <a:r>
              <a:rPr lang="en-US" b="1" dirty="0">
                <a:solidFill>
                  <a:schemeClr val="accent3"/>
                </a:solidFill>
                <a:latin typeface="Arial" panose="020B0604020202020204" pitchFamily="34" charset="0"/>
                <a:cs typeface="Arial" panose="020B0604020202020204" pitchFamily="34" charset="0"/>
              </a:rPr>
              <a:t>Approved Technology</a:t>
            </a:r>
          </a:p>
        </p:txBody>
      </p:sp>
      <p:sp>
        <p:nvSpPr>
          <p:cNvPr id="4" name="Slide Number Placeholder 3">
            <a:extLst>
              <a:ext uri="{FF2B5EF4-FFF2-40B4-BE49-F238E27FC236}">
                <a16:creationId xmlns:a16="http://schemas.microsoft.com/office/drawing/2014/main" id="{325673CE-5B52-4B3B-A0BC-D1852C3698A8}"/>
              </a:ext>
            </a:extLst>
          </p:cNvPr>
          <p:cNvSpPr>
            <a:spLocks noGrp="1"/>
          </p:cNvSpPr>
          <p:nvPr>
            <p:ph type="sldNum" sz="quarter" idx="12"/>
          </p:nvPr>
        </p:nvSpPr>
        <p:spPr/>
        <p:txBody>
          <a:bodyPr/>
          <a:lstStyle/>
          <a:p>
            <a:fld id="{8635F78A-E13B-774D-ADB8-E6F6A9A5D201}" type="slidenum">
              <a:rPr lang="en-US" smtClean="0"/>
              <a:pPr/>
              <a:t>8</a:t>
            </a:fld>
            <a:endParaRPr lang="en-US"/>
          </a:p>
        </p:txBody>
      </p:sp>
      <p:pic>
        <p:nvPicPr>
          <p:cNvPr id="3" name="Picture 2">
            <a:extLst>
              <a:ext uri="{FF2B5EF4-FFF2-40B4-BE49-F238E27FC236}">
                <a16:creationId xmlns:a16="http://schemas.microsoft.com/office/drawing/2014/main" id="{4A322793-8E81-5357-96E2-AA7D63CA7B5D}"/>
              </a:ext>
            </a:extLst>
          </p:cNvPr>
          <p:cNvPicPr>
            <a:picLocks noChangeAspect="1"/>
          </p:cNvPicPr>
          <p:nvPr/>
        </p:nvPicPr>
        <p:blipFill rotWithShape="1">
          <a:blip r:embed="rId3"/>
          <a:srcRect l="23299" t="29954"/>
          <a:stretch/>
        </p:blipFill>
        <p:spPr>
          <a:xfrm>
            <a:off x="6096000" y="1372455"/>
            <a:ext cx="5581650" cy="2928937"/>
          </a:xfrm>
          <a:prstGeom prst="rect">
            <a:avLst/>
          </a:prstGeom>
        </p:spPr>
      </p:pic>
      <p:sp>
        <p:nvSpPr>
          <p:cNvPr id="6" name="TextBox 5">
            <a:extLst>
              <a:ext uri="{FF2B5EF4-FFF2-40B4-BE49-F238E27FC236}">
                <a16:creationId xmlns:a16="http://schemas.microsoft.com/office/drawing/2014/main" id="{2B441585-1A8E-2284-495F-12CAAD0BFD0F}"/>
              </a:ext>
            </a:extLst>
          </p:cNvPr>
          <p:cNvSpPr txBox="1"/>
          <p:nvPr/>
        </p:nvSpPr>
        <p:spPr>
          <a:xfrm>
            <a:off x="1915305" y="1690688"/>
            <a:ext cx="2791777" cy="369332"/>
          </a:xfrm>
          <a:prstGeom prst="rect">
            <a:avLst/>
          </a:prstGeom>
          <a:noFill/>
        </p:spPr>
        <p:txBody>
          <a:bodyPr wrap="square">
            <a:spAutoFit/>
          </a:bodyPr>
          <a:lstStyle/>
          <a:p>
            <a:r>
              <a:rPr lang="en-US" b="1" dirty="0">
                <a:latin typeface="Arial"/>
                <a:cs typeface="Arial"/>
                <a:hlinkClick r:id="rId4"/>
              </a:rPr>
              <a:t>Eligible Equipment List</a:t>
            </a:r>
            <a:r>
              <a:rPr lang="en-US" b="1" dirty="0">
                <a:latin typeface="Arial"/>
                <a:cs typeface="Arial"/>
              </a:rPr>
              <a:t> </a:t>
            </a:r>
            <a:endParaRPr lang="en-US"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E7643B7-7A4F-03B8-5909-647DB4809112}"/>
              </a:ext>
            </a:extLst>
          </p:cNvPr>
          <p:cNvSpPr txBox="1"/>
          <p:nvPr/>
        </p:nvSpPr>
        <p:spPr>
          <a:xfrm>
            <a:off x="6995160" y="4709159"/>
            <a:ext cx="3977640" cy="461665"/>
          </a:xfrm>
          <a:prstGeom prst="rect">
            <a:avLst/>
          </a:prstGeom>
          <a:noFill/>
        </p:spPr>
        <p:txBody>
          <a:bodyPr wrap="square" rtlCol="0">
            <a:spAutoFit/>
          </a:bodyPr>
          <a:lstStyle/>
          <a:p>
            <a:r>
              <a:rPr lang="en-US" sz="2400" b="1" dirty="0">
                <a:hlinkClick r:id="rId5"/>
              </a:rPr>
              <a:t>New Technology Application</a:t>
            </a:r>
            <a:endParaRPr lang="en-US" sz="2400" b="1" dirty="0"/>
          </a:p>
        </p:txBody>
      </p:sp>
      <p:sp>
        <p:nvSpPr>
          <p:cNvPr id="13" name="TextBox 12">
            <a:extLst>
              <a:ext uri="{FF2B5EF4-FFF2-40B4-BE49-F238E27FC236}">
                <a16:creationId xmlns:a16="http://schemas.microsoft.com/office/drawing/2014/main" id="{5DD7034C-6895-5B14-15F0-3D5FD7332048}"/>
              </a:ext>
            </a:extLst>
          </p:cNvPr>
          <p:cNvSpPr txBox="1"/>
          <p:nvPr/>
        </p:nvSpPr>
        <p:spPr>
          <a:xfrm>
            <a:off x="838200" y="2060020"/>
            <a:ext cx="5905500" cy="4184313"/>
          </a:xfrm>
          <a:prstGeom prst="rect">
            <a:avLst/>
          </a:prstGeom>
          <a:noFill/>
        </p:spPr>
        <p:txBody>
          <a:bodyPr wrap="square" lIns="91440" tIns="45720" rIns="91440" bIns="45720" numCol="2" rtlCol="0" anchor="t">
            <a:spAutoFit/>
          </a:bodyPr>
          <a:lstStyle/>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Residential BESS OEMs:</a:t>
            </a:r>
          </a:p>
          <a:p>
            <a:pPr marL="228600" indent="-228600">
              <a:buFontTx/>
              <a:buAutoNum type="arabicPeriod"/>
            </a:pPr>
            <a:r>
              <a:rPr lang="en-US" sz="1200" dirty="0">
                <a:latin typeface="Arial" panose="020B0604020202020204" pitchFamily="34" charset="0"/>
                <a:cs typeface="Arial" panose="020B0604020202020204" pitchFamily="34" charset="0"/>
              </a:rPr>
              <a:t>Briggs &amp; Stratton + Sol-Ark</a:t>
            </a:r>
          </a:p>
          <a:p>
            <a:pPr marL="228600" indent="-228600">
              <a:buFontTx/>
              <a:buAutoNum type="arabicPeriod"/>
            </a:pPr>
            <a:r>
              <a:rPr lang="en-US" sz="1200" dirty="0">
                <a:latin typeface="Arial" panose="020B0604020202020204" pitchFamily="34" charset="0"/>
                <a:cs typeface="Arial" panose="020B0604020202020204" pitchFamily="34" charset="0"/>
              </a:rPr>
              <a:t>Cadenza Innovation</a:t>
            </a:r>
          </a:p>
          <a:p>
            <a:pPr marL="228600" indent="-228600">
              <a:buFontTx/>
              <a:buAutoNum type="arabicPeriod"/>
            </a:pPr>
            <a:r>
              <a:rPr lang="en-US" sz="1200" dirty="0" err="1">
                <a:latin typeface="Arial" panose="020B0604020202020204" pitchFamily="34" charset="0"/>
                <a:cs typeface="Arial" panose="020B0604020202020204" pitchFamily="34" charset="0"/>
              </a:rPr>
              <a:t>EndurEnergy</a:t>
            </a:r>
            <a:r>
              <a:rPr lang="en-US" sz="1200" dirty="0">
                <a:latin typeface="Arial" panose="020B0604020202020204" pitchFamily="34" charset="0"/>
                <a:cs typeface="Arial" panose="020B0604020202020204" pitchFamily="34" charset="0"/>
              </a:rPr>
              <a:t> + Sol-Ark</a:t>
            </a:r>
          </a:p>
          <a:p>
            <a:pPr marL="228600" indent="-228600">
              <a:buFontTx/>
              <a:buAutoNum type="arabicPeriod"/>
            </a:pPr>
            <a:r>
              <a:rPr lang="en-US" sz="1200" dirty="0">
                <a:latin typeface="Arial" panose="020B0604020202020204" pitchFamily="34" charset="0"/>
                <a:cs typeface="Arial" panose="020B0604020202020204" pitchFamily="34" charset="0"/>
              </a:rPr>
              <a:t>Enphase</a:t>
            </a:r>
          </a:p>
          <a:p>
            <a:pPr marL="228600" indent="-228600">
              <a:buAutoNum type="arabicPeriod"/>
            </a:pPr>
            <a:r>
              <a:rPr lang="en-US" sz="1200" dirty="0">
                <a:latin typeface="Arial" panose="020B0604020202020204" pitchFamily="34" charset="0"/>
                <a:cs typeface="Arial" panose="020B0604020202020204" pitchFamily="34" charset="0"/>
              </a:rPr>
              <a:t>Fortress Power</a:t>
            </a:r>
          </a:p>
          <a:p>
            <a:pPr marL="228600" indent="-228600">
              <a:buAutoNum type="arabicPeriod"/>
            </a:pPr>
            <a:r>
              <a:rPr lang="en-US" sz="1200" dirty="0" err="1">
                <a:latin typeface="Arial" panose="020B0604020202020204" pitchFamily="34" charset="0"/>
                <a:cs typeface="Arial" panose="020B0604020202020204" pitchFamily="34" charset="0"/>
              </a:rPr>
              <a:t>FranklinWH</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Generac </a:t>
            </a:r>
            <a:r>
              <a:rPr lang="en-US" sz="1200" dirty="0" err="1">
                <a:latin typeface="Arial" panose="020B0604020202020204" pitchFamily="34" charset="0"/>
                <a:cs typeface="Arial" panose="020B0604020202020204" pitchFamily="34" charset="0"/>
              </a:rPr>
              <a:t>PWRcell</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err="1">
                <a:latin typeface="Arial"/>
                <a:cs typeface="Arial"/>
              </a:rPr>
              <a:t>Homegrid</a:t>
            </a:r>
            <a:r>
              <a:rPr lang="en-US" sz="1200" dirty="0">
                <a:latin typeface="Arial"/>
                <a:cs typeface="Arial"/>
              </a:rPr>
              <a:t> Energy+ Sol-Ark 12K</a:t>
            </a:r>
          </a:p>
          <a:p>
            <a:pPr marL="228600" indent="-228600">
              <a:buAutoNum type="arabicPeriod"/>
            </a:pPr>
            <a:r>
              <a:rPr lang="en-US" sz="1200" dirty="0">
                <a:latin typeface="Arial"/>
                <a:cs typeface="Arial"/>
              </a:rPr>
              <a:t>Panasonic Corporation</a:t>
            </a:r>
          </a:p>
          <a:p>
            <a:pPr marL="228600" indent="-228600">
              <a:buAutoNum type="arabicPeriod"/>
            </a:pPr>
            <a:r>
              <a:rPr lang="en-US" sz="1200" dirty="0" err="1">
                <a:latin typeface="Arial"/>
                <a:cs typeface="Arial"/>
              </a:rPr>
              <a:t>PylonTech</a:t>
            </a:r>
            <a:r>
              <a:rPr lang="en-US" sz="1200" dirty="0">
                <a:latin typeface="Arial"/>
                <a:cs typeface="Arial"/>
              </a:rPr>
              <a:t> + Sol-Ark 5k/15k inverters</a:t>
            </a:r>
          </a:p>
          <a:p>
            <a:pPr marL="228600" indent="-228600">
              <a:buAutoNum type="arabicPeriod"/>
            </a:pPr>
            <a:r>
              <a:rPr lang="en-US" sz="1200" dirty="0" err="1">
                <a:latin typeface="Arial"/>
                <a:cs typeface="Arial"/>
              </a:rPr>
              <a:t>Qcells</a:t>
            </a:r>
            <a:endParaRPr lang="en-US" sz="1200" dirty="0">
              <a:latin typeface="Arial"/>
              <a:cs typeface="Arial"/>
            </a:endParaRPr>
          </a:p>
          <a:p>
            <a:pPr marL="228600" indent="-228600">
              <a:buAutoNum type="arabicPeriod"/>
            </a:pPr>
            <a:r>
              <a:rPr lang="en-US" sz="1200" dirty="0">
                <a:latin typeface="Arial"/>
                <a:cs typeface="Arial"/>
              </a:rPr>
              <a:t>SolarEdge</a:t>
            </a:r>
          </a:p>
          <a:p>
            <a:pPr marL="228600" indent="-228600">
              <a:buAutoNum type="arabicPeriod"/>
            </a:pPr>
            <a:r>
              <a:rPr lang="en-US" sz="1200" dirty="0" err="1">
                <a:latin typeface="Arial"/>
                <a:cs typeface="Arial"/>
              </a:rPr>
              <a:t>StackRack</a:t>
            </a:r>
            <a:r>
              <a:rPr lang="en-US" sz="1200" dirty="0">
                <a:latin typeface="Arial"/>
                <a:cs typeface="Arial"/>
              </a:rPr>
              <a:t> + Sol-Ark 12k/15k inverters</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a:cs typeface="Arial"/>
              </a:rPr>
              <a:t>Tesla </a:t>
            </a:r>
            <a:r>
              <a:rPr lang="en-US" sz="1100" dirty="0">
                <a:latin typeface="Arial"/>
                <a:cs typeface="Arial"/>
              </a:rPr>
              <a:t>*(Tesla Powerwall 2, Powerwall +, Powerwall 3 can only enroll in Active Dispatch and are not eligible for the Upfront Incentive through Passive Dispatch.)</a:t>
            </a:r>
            <a:endParaRPr lang="en-US" sz="11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C&amp;I BESS OEMs:</a:t>
            </a:r>
          </a:p>
          <a:p>
            <a:pPr marL="228600" indent="-228600">
              <a:buAutoNum type="arabicPeriod"/>
            </a:pPr>
            <a:r>
              <a:rPr lang="en-US" sz="1200" dirty="0">
                <a:latin typeface="Arial" panose="020B0604020202020204" pitchFamily="34" charset="0"/>
                <a:cs typeface="Arial" panose="020B0604020202020204" pitchFamily="34" charset="0"/>
              </a:rPr>
              <a:t>American Energy Storage Innovations (AESI)</a:t>
            </a:r>
          </a:p>
          <a:p>
            <a:pPr marL="228600" indent="-228600">
              <a:buAutoNum type="arabicPeriod"/>
            </a:pPr>
            <a:r>
              <a:rPr lang="en-US" sz="1200" dirty="0">
                <a:latin typeface="Arial" panose="020B0604020202020204" pitchFamily="34" charset="0"/>
                <a:cs typeface="Arial" panose="020B0604020202020204" pitchFamily="34" charset="0"/>
              </a:rPr>
              <a:t>BYD Energy Storage</a:t>
            </a:r>
          </a:p>
          <a:p>
            <a:pPr marL="228600" indent="-228600">
              <a:buAutoNum type="arabicPeriod"/>
            </a:pPr>
            <a:r>
              <a:rPr lang="en-US" sz="1200" dirty="0">
                <a:latin typeface="Arial" panose="020B0604020202020204" pitchFamily="34" charset="0"/>
                <a:cs typeface="Arial" panose="020B0604020202020204" pitchFamily="34" charset="0"/>
              </a:rPr>
              <a:t>Cadenza Innovation</a:t>
            </a:r>
          </a:p>
          <a:p>
            <a:pPr marL="228600" indent="-228600">
              <a:buAutoNum type="arabicPeriod"/>
            </a:pPr>
            <a:r>
              <a:rPr lang="en-US" sz="1200" dirty="0">
                <a:latin typeface="Arial" panose="020B0604020202020204" pitchFamily="34" charset="0"/>
                <a:cs typeface="Arial" panose="020B0604020202020204" pitchFamily="34" charset="0"/>
              </a:rPr>
              <a:t>Caterpillar Inc.</a:t>
            </a:r>
          </a:p>
          <a:p>
            <a:pPr marL="228600" indent="-228600">
              <a:buAutoNum type="arabicPeriod"/>
            </a:pPr>
            <a:r>
              <a:rPr lang="en-US" sz="1200" dirty="0">
                <a:latin typeface="Arial" panose="020B0604020202020204" pitchFamily="34" charset="0"/>
                <a:cs typeface="Arial" panose="020B0604020202020204" pitchFamily="34" charset="0"/>
              </a:rPr>
              <a:t>Canadian Solar</a:t>
            </a:r>
          </a:p>
          <a:p>
            <a:pPr marL="228600" indent="-228600">
              <a:buFontTx/>
              <a:buAutoNum type="arabicPeriod"/>
            </a:pPr>
            <a:r>
              <a:rPr lang="en-US" sz="1200" dirty="0">
                <a:latin typeface="Arial" panose="020B0604020202020204" pitchFamily="34" charset="0"/>
                <a:cs typeface="Arial" panose="020B0604020202020204" pitchFamily="34" charset="0"/>
              </a:rPr>
              <a:t>ELM </a:t>
            </a:r>
            <a:r>
              <a:rPr lang="en-US" sz="1200" dirty="0" err="1">
                <a:latin typeface="Arial" panose="020B0604020202020204" pitchFamily="34" charset="0"/>
                <a:cs typeface="Arial" panose="020B0604020202020204" pitchFamily="34" charset="0"/>
              </a:rPr>
              <a:t>Fieldsight</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Generac Power Systems</a:t>
            </a:r>
          </a:p>
          <a:p>
            <a:pPr marL="228600" indent="-228600">
              <a:buAutoNum type="arabicPeriod"/>
            </a:pPr>
            <a:r>
              <a:rPr lang="en-US" sz="1200" dirty="0">
                <a:latin typeface="Arial" panose="020B0604020202020204" pitchFamily="34" charset="0"/>
                <a:cs typeface="Arial" panose="020B0604020202020204" pitchFamily="34" charset="0"/>
              </a:rPr>
              <a:t>Milton CAT</a:t>
            </a:r>
          </a:p>
          <a:p>
            <a:pPr marL="228600" indent="-228600">
              <a:buAutoNum type="arabicPeriod"/>
            </a:pPr>
            <a:r>
              <a:rPr lang="en-US" sz="1200" dirty="0" err="1">
                <a:latin typeface="Arial" panose="020B0604020202020204" pitchFamily="34" charset="0"/>
                <a:cs typeface="Arial" panose="020B0604020202020204" pitchFamily="34" charset="0"/>
              </a:rPr>
              <a:t>Relyion</a:t>
            </a:r>
            <a:r>
              <a:rPr lang="en-US" sz="1200" dirty="0">
                <a:latin typeface="Arial" panose="020B0604020202020204" pitchFamily="34" charset="0"/>
                <a:cs typeface="Arial" panose="020B0604020202020204" pitchFamily="34" charset="0"/>
              </a:rPr>
              <a:t> Energy</a:t>
            </a:r>
          </a:p>
          <a:p>
            <a:pPr marL="228600" indent="-228600">
              <a:buFontTx/>
              <a:buAutoNum type="arabicPeriod"/>
            </a:pPr>
            <a:r>
              <a:rPr lang="en-US" sz="1200" dirty="0" err="1">
                <a:latin typeface="Arial" panose="020B0604020202020204" pitchFamily="34" charset="0"/>
                <a:cs typeface="Arial" panose="020B0604020202020204" pitchFamily="34" charset="0"/>
              </a:rPr>
              <a:t>Socomec</a:t>
            </a:r>
            <a:endParaRPr lang="en-US" sz="1200" dirty="0">
              <a:latin typeface="Arial" panose="020B0604020202020204" pitchFamily="34" charset="0"/>
              <a:cs typeface="Arial" panose="020B0604020202020204" pitchFamily="34" charset="0"/>
            </a:endParaRPr>
          </a:p>
          <a:p>
            <a:pPr marL="228600" indent="-228600">
              <a:buFontTx/>
              <a:buAutoNum type="arabicPeriod"/>
            </a:pPr>
            <a:r>
              <a:rPr lang="en-US" sz="1200" dirty="0">
                <a:latin typeface="Arial" panose="020B0604020202020204" pitchFamily="34" charset="0"/>
                <a:cs typeface="Arial" panose="020B0604020202020204" pitchFamily="34" charset="0"/>
              </a:rPr>
              <a:t>Tesla (Megapack 2 only)</a:t>
            </a:r>
            <a:endParaRPr lang="en-US" sz="1200" dirty="0">
              <a:latin typeface="Arial"/>
              <a:cs typeface="Arial"/>
            </a:endParaRPr>
          </a:p>
          <a:p>
            <a:endParaRPr lang="en-US" sz="1200" dirty="0">
              <a:latin typeface="Arial"/>
              <a:cs typeface="Arial"/>
            </a:endParaRPr>
          </a:p>
        </p:txBody>
      </p:sp>
    </p:spTree>
    <p:extLst>
      <p:ext uri="{BB962C8B-B14F-4D97-AF65-F5344CB8AC3E}">
        <p14:creationId xmlns:p14="http://schemas.microsoft.com/office/powerpoint/2010/main" val="325005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42CA8C-C9AA-3102-D9CD-0D4BBA6DDE39}"/>
              </a:ext>
            </a:extLst>
          </p:cNvPr>
          <p:cNvSpPr>
            <a:spLocks noGrp="1"/>
          </p:cNvSpPr>
          <p:nvPr>
            <p:ph idx="1"/>
          </p:nvPr>
        </p:nvSpPr>
        <p:spPr>
          <a:xfrm>
            <a:off x="838199" y="1825625"/>
            <a:ext cx="9085119" cy="4351338"/>
          </a:xfrm>
        </p:spPr>
        <p:txBody>
          <a:bodyPr>
            <a:normAutofit/>
          </a:bodyPr>
          <a:lstStyle/>
          <a:p>
            <a:r>
              <a:rPr lang="en-US" sz="2400" b="1" i="1" dirty="0">
                <a:latin typeface="Arial" panose="020B0604020202020204" pitchFamily="34" charset="0"/>
                <a:cs typeface="Arial" panose="020B0604020202020204" pitchFamily="34" charset="0"/>
              </a:rPr>
              <a:t>Energy Storage Solutions Passive Dispatch Webinar</a:t>
            </a:r>
          </a:p>
          <a:p>
            <a:pPr lvl="1"/>
            <a:r>
              <a:rPr lang="en-US" dirty="0">
                <a:latin typeface="Arial" panose="020B0604020202020204" pitchFamily="34" charset="0"/>
                <a:cs typeface="Arial" panose="020B0604020202020204" pitchFamily="34" charset="0"/>
              </a:rPr>
              <a:t>Virtual session held </a:t>
            </a:r>
            <a:r>
              <a:rPr lang="en-US" b="1" dirty="0">
                <a:latin typeface="Arial" panose="020B0604020202020204" pitchFamily="34" charset="0"/>
                <a:cs typeface="Arial" panose="020B0604020202020204" pitchFamily="34" charset="0"/>
              </a:rPr>
              <a:t>Wednesday, Feb. 5 at 12 pm EST</a:t>
            </a:r>
          </a:p>
          <a:p>
            <a:pPr lvl="1"/>
            <a:r>
              <a:rPr lang="en-US" b="1" dirty="0">
                <a:solidFill>
                  <a:srgbClr val="00B050"/>
                </a:solidFill>
                <a:latin typeface="Arial" panose="020B0604020202020204" pitchFamily="34" charset="0"/>
                <a:cs typeface="Arial" panose="020B0604020202020204" pitchFamily="34" charset="0"/>
                <a:hlinkClick r:id="rId2"/>
              </a:rPr>
              <a:t>Watch recording here</a:t>
            </a:r>
            <a:endParaRPr lang="en-US" b="1" dirty="0">
              <a:solidFill>
                <a:srgbClr val="00B050"/>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In-Depth Overview of: </a:t>
            </a:r>
          </a:p>
          <a:p>
            <a:pPr lvl="2"/>
            <a:r>
              <a:rPr lang="en-US" sz="2400" dirty="0">
                <a:latin typeface="Arial" panose="020B0604020202020204" pitchFamily="34" charset="0"/>
                <a:cs typeface="Arial" panose="020B0604020202020204" pitchFamily="34" charset="0"/>
              </a:rPr>
              <a:t>Recent changes to Passive Dispatch</a:t>
            </a:r>
          </a:p>
          <a:p>
            <a:pPr lvl="2"/>
            <a:r>
              <a:rPr lang="en-US" sz="2400" dirty="0">
                <a:latin typeface="Arial" panose="020B0604020202020204" pitchFamily="34" charset="0"/>
                <a:cs typeface="Arial" panose="020B0604020202020204" pitchFamily="34" charset="0"/>
              </a:rPr>
              <a:t>Revised Passive Dispatch schedule</a:t>
            </a:r>
          </a:p>
          <a:p>
            <a:pPr lvl="2"/>
            <a:r>
              <a:rPr lang="en-US" sz="2400" dirty="0">
                <a:latin typeface="Arial" panose="020B0604020202020204" pitchFamily="34" charset="0"/>
                <a:cs typeface="Arial" panose="020B0604020202020204" pitchFamily="34" charset="0"/>
              </a:rPr>
              <a:t>How future compliance will be measured, including incentive claw back</a:t>
            </a:r>
          </a:p>
          <a:p>
            <a:pPr lvl="2"/>
            <a:r>
              <a:rPr lang="en-US" sz="2400" dirty="0">
                <a:latin typeface="Arial" panose="020B0604020202020204" pitchFamily="34" charset="0"/>
                <a:cs typeface="Arial" panose="020B0604020202020204" pitchFamily="34" charset="0"/>
              </a:rPr>
              <a:t>Questions and Discussion</a:t>
            </a:r>
            <a:endParaRPr lang="en-US" sz="22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A189AF9-721D-7A31-384A-A5749C3E0707}"/>
              </a:ext>
            </a:extLst>
          </p:cNvPr>
          <p:cNvSpPr>
            <a:spLocks noGrp="1"/>
          </p:cNvSpPr>
          <p:nvPr>
            <p:ph type="sldNum" sz="quarter" idx="12"/>
          </p:nvPr>
        </p:nvSpPr>
        <p:spPr/>
        <p:txBody>
          <a:bodyPr/>
          <a:lstStyle/>
          <a:p>
            <a:fld id="{C8D2D1EF-3C94-4471-A175-8C9FBA0A255E}" type="slidenum">
              <a:rPr lang="en-US" smtClean="0"/>
              <a:t>9</a:t>
            </a:fld>
            <a:endParaRPr lang="en-US"/>
          </a:p>
        </p:txBody>
      </p:sp>
      <p:sp>
        <p:nvSpPr>
          <p:cNvPr id="5" name="Title 1">
            <a:extLst>
              <a:ext uri="{FF2B5EF4-FFF2-40B4-BE49-F238E27FC236}">
                <a16:creationId xmlns:a16="http://schemas.microsoft.com/office/drawing/2014/main" id="{45AAC0AD-F314-F45B-7BF2-BC2FC01E69B9}"/>
              </a:ext>
            </a:extLst>
          </p:cNvPr>
          <p:cNvSpPr>
            <a:spLocks noGrp="1"/>
          </p:cNvSpPr>
          <p:nvPr>
            <p:ph type="title"/>
          </p:nvPr>
        </p:nvSpPr>
        <p:spPr>
          <a:xfrm>
            <a:off x="838200" y="365125"/>
            <a:ext cx="10515600" cy="1325563"/>
          </a:xfrm>
        </p:spPr>
        <p:txBody>
          <a:bodyPr/>
          <a:lstStyle/>
          <a:p>
            <a:r>
              <a:rPr lang="en-US" b="1" dirty="0">
                <a:solidFill>
                  <a:schemeClr val="accent3"/>
                </a:solidFill>
                <a:latin typeface="Arial" panose="020B0604020202020204" pitchFamily="34" charset="0"/>
                <a:cs typeface="Arial" panose="020B0604020202020204" pitchFamily="34" charset="0"/>
              </a:rPr>
              <a:t>Passive Dispatch Webinar</a:t>
            </a:r>
          </a:p>
        </p:txBody>
      </p:sp>
    </p:spTree>
    <p:extLst>
      <p:ext uri="{BB962C8B-B14F-4D97-AF65-F5344CB8AC3E}">
        <p14:creationId xmlns:p14="http://schemas.microsoft.com/office/powerpoint/2010/main" val="101532261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37B34A"/>
      </a:accent1>
      <a:accent2>
        <a:srgbClr val="F90C80"/>
      </a:accent2>
      <a:accent3>
        <a:srgbClr val="383B9B"/>
      </a:accent3>
      <a:accent4>
        <a:srgbClr val="00A0D1"/>
      </a:accent4>
      <a:accent5>
        <a:srgbClr val="FB6D3F"/>
      </a:accent5>
      <a:accent6>
        <a:srgbClr val="3E46AB"/>
      </a:accent6>
      <a:hlink>
        <a:srgbClr val="90CC6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b30647e-2852-4824-8010-b226207861fa">
      <UserInfo>
        <DisplayName>Robert Schmitt</DisplayName>
        <AccountId>87</AccountId>
        <AccountType/>
      </UserInfo>
      <UserInfo>
        <DisplayName>Andrea Janecko</DisplayName>
        <AccountId>84</AccountId>
        <AccountType/>
      </UserInfo>
      <UserInfo>
        <DisplayName>Emma Saavedra</DisplayName>
        <AccountId>21</AccountId>
        <AccountType/>
      </UserInfo>
      <UserInfo>
        <DisplayName>Sergio Carrillo</DisplayName>
        <AccountId>26</AccountId>
        <AccountType/>
      </UserInfo>
      <UserInfo>
        <DisplayName>Bill Colonis</DisplayName>
        <AccountId>28</AccountId>
        <AccountType/>
      </UserInfo>
      <UserInfo>
        <DisplayName>Mary Vigil</DisplayName>
        <AccountId>389</AccountId>
        <AccountType/>
      </UserInfo>
      <UserInfo>
        <DisplayName>Lynne Lewis</DisplayName>
        <AccountId>366</AccountId>
        <AccountType/>
      </UserInfo>
      <UserInfo>
        <DisplayName>Will DeTeso</DisplayName>
        <AccountId>358</AccountId>
        <AccountType/>
      </UserInfo>
    </SharedWithUsers>
    <TaxCatchAll xmlns="1b30647e-2852-4824-8010-b226207861fa" xsi:nil="true"/>
    <lcf76f155ced4ddcb4097134ff3c332f xmlns="f2870893-db66-4aa3-85e9-3efb17b0b06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E48F674D6A6E4B968E3E1FAE1B9692" ma:contentTypeVersion="18" ma:contentTypeDescription="Create a new document." ma:contentTypeScope="" ma:versionID="ca70d90cb3e1a05e625558ecbc8c7918">
  <xsd:schema xmlns:xsd="http://www.w3.org/2001/XMLSchema" xmlns:xs="http://www.w3.org/2001/XMLSchema" xmlns:p="http://schemas.microsoft.com/office/2006/metadata/properties" xmlns:ns2="f2870893-db66-4aa3-85e9-3efb17b0b061" xmlns:ns3="1b30647e-2852-4824-8010-b226207861fa" targetNamespace="http://schemas.microsoft.com/office/2006/metadata/properties" ma:root="true" ma:fieldsID="b598d93aa413354d1cd50c492a733296" ns2:_="" ns3:_="">
    <xsd:import namespace="f2870893-db66-4aa3-85e9-3efb17b0b061"/>
    <xsd:import namespace="1b30647e-2852-4824-8010-b226207861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870893-db66-4aa3-85e9-3efb17b0b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8b8dfaa-981b-4fef-ae8f-77207eb7bc5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30647e-2852-4824-8010-b226207861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cdface4-0c15-4f14-bd0b-80d2248220b1}" ma:internalName="TaxCatchAll" ma:showField="CatchAllData" ma:web="1b30647e-2852-4824-8010-b226207861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1E0FD-9BF6-4230-A6EA-DA549D516344}">
  <ds:schemaRefs>
    <ds:schemaRef ds:uri="http://purl.org/dc/elements/1.1/"/>
    <ds:schemaRef ds:uri="1b30647e-2852-4824-8010-b226207861fa"/>
    <ds:schemaRef ds:uri="http://schemas.microsoft.com/office/2006/metadata/properties"/>
    <ds:schemaRef ds:uri="http://schemas.microsoft.com/office/infopath/2007/PartnerControls"/>
    <ds:schemaRef ds:uri="http://schemas.microsoft.com/office/2006/documentManagement/types"/>
    <ds:schemaRef ds:uri="f2870893-db66-4aa3-85e9-3efb17b0b061"/>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331CB25-55A3-4BDF-82EA-EC3909A18A7D}">
  <ds:schemaRefs>
    <ds:schemaRef ds:uri="http://schemas.microsoft.com/sharepoint/v3/contenttype/forms"/>
  </ds:schemaRefs>
</ds:datastoreItem>
</file>

<file path=customXml/itemProps3.xml><?xml version="1.0" encoding="utf-8"?>
<ds:datastoreItem xmlns:ds="http://schemas.openxmlformats.org/officeDocument/2006/customXml" ds:itemID="{AD26F0B8-D678-42D4-B641-2E9D51330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870893-db66-4aa3-85e9-3efb17b0b061"/>
    <ds:schemaRef ds:uri="1b30647e-2852-4824-8010-b22620786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38042</TotalTime>
  <Words>1686</Words>
  <Application>Microsoft Office PowerPoint</Application>
  <PresentationFormat>Widescreen</PresentationFormat>
  <Paragraphs>283</Paragraphs>
  <Slides>19</Slides>
  <Notes>17</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Proxima Nova</vt:lpstr>
      <vt:lpstr>Times New Roman</vt:lpstr>
      <vt:lpstr>Wingdings</vt:lpstr>
      <vt:lpstr>Office Theme</vt:lpstr>
      <vt:lpstr>1_Office Theme</vt:lpstr>
      <vt:lpstr>Energy Storage Solutions March 2025 Contractor Training</vt:lpstr>
      <vt:lpstr>Agenda</vt:lpstr>
      <vt:lpstr>Energy Storage Solutions</vt:lpstr>
      <vt:lpstr>Program Design</vt:lpstr>
      <vt:lpstr>Residential Incentive Levels </vt:lpstr>
      <vt:lpstr>Residential – Notes &amp; Webinars</vt:lpstr>
      <vt:lpstr>Commercial Incentive Levels </vt:lpstr>
      <vt:lpstr>Approved Technology</vt:lpstr>
      <vt:lpstr>Passive Dispatch Webinar</vt:lpstr>
      <vt:lpstr>Website Walkthrough</vt:lpstr>
      <vt:lpstr>Incentive Reservations &amp; Estimates</vt:lpstr>
      <vt:lpstr>Incentive Calculator</vt:lpstr>
      <vt:lpstr>150% or 2 MW Examples (p. 46 of Program Manual)</vt:lpstr>
      <vt:lpstr>Submitting Applications – Salesforce Demo</vt:lpstr>
      <vt:lpstr>Changes to Application Process</vt:lpstr>
      <vt:lpstr>Energy Storage Solutions Cobranding</vt:lpstr>
      <vt:lpstr>Contractor Networking Event</vt:lpstr>
      <vt:lpstr>Questions?  If unable to cover in this session, please email any questions to energystorage@ctgreenbank.com</vt:lpstr>
      <vt:lpstr>Final Decision Updates: Resi. / C&amp;I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Energy Storage Solutions</dc:title>
  <dc:creator>Lawrence Taylor</dc:creator>
  <cp:lastModifiedBy>Lawrence Taylor</cp:lastModifiedBy>
  <cp:revision>268</cp:revision>
  <cp:lastPrinted>2024-04-25T14:50:44Z</cp:lastPrinted>
  <dcterms:created xsi:type="dcterms:W3CDTF">2021-12-02T14:17:29Z</dcterms:created>
  <dcterms:modified xsi:type="dcterms:W3CDTF">2025-03-27T15:19:38Z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0x01010048E48F674D6A6E4B968E3E1FAE1B9692</vt:lpwstr>
  </property>
  <property fmtid="{D5CDD505-2E9C-101B-9397-08002B2CF9AE}" pid="3" name="MediaServiceImageTags">
    <vt:lpwstr/>
  </property>
</Properties>
</file>