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1212" r:id="rId6"/>
    <p:sldId id="1197" r:id="rId7"/>
    <p:sldId id="1235" r:id="rId8"/>
    <p:sldId id="1238" r:id="rId9"/>
    <p:sldId id="1270" r:id="rId10"/>
    <p:sldId id="1255" r:id="rId11"/>
    <p:sldId id="1276" r:id="rId12"/>
    <p:sldId id="1253" r:id="rId13"/>
    <p:sldId id="1273" r:id="rId14"/>
    <p:sldId id="271" r:id="rId15"/>
    <p:sldId id="1249" r:id="rId16"/>
    <p:sldId id="1258" r:id="rId17"/>
    <p:sldId id="1274" r:id="rId18"/>
    <p:sldId id="1256" r:id="rId19"/>
    <p:sldId id="1275" r:id="rId20"/>
    <p:sldId id="1279" r:id="rId21"/>
    <p:sldId id="1277" r:id="rId22"/>
    <p:sldId id="1278" r:id="rId23"/>
    <p:sldId id="1266" r:id="rId24"/>
    <p:sldId id="1260" r:id="rId25"/>
    <p:sldId id="1271" r:id="rId26"/>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29CB3-3C04-F632-CF36-E8A9B8BCB1EE}" name="Tangredi, Paul P" initials="TPP" userId="S::paul.tangredi@eversource.com::c99bc6d4-5c63-42bb-9894-ee8a0e3dd3b3" providerId="AD"/>
  <p188:author id="{1FD485BF-693D-5BAC-ABBE-441CB84EDBF6}" name="Edward P. Kranich" initials="EPK" userId="S::EKranich@ctgreenbank.com::cab80148-e854-4768-8929-740607f8759c" providerId="AD"/>
  <p188:author id="{11A4C9BF-33DC-46C0-324A-CE9C16A251B7}" name="Sara Harari" initials="SH" userId="S::sharari@ctgreenbank.com::ff75f37f-2abf-412d-b226-9af32c4bcf74" providerId="AD"/>
  <p188:author id="{61100CEB-A17A-F571-734D-515950D9B3C7}" name="Bryan Garcia" initials="BG" userId="S::BGarcia@ctgreenbank.com::91504e27-b8fb-4ef9-80b4-0f67b4d3b5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93A"/>
    <a:srgbClr val="786B54"/>
    <a:srgbClr val="ED7D31"/>
    <a:srgbClr val="383B9B"/>
    <a:srgbClr val="000000"/>
    <a:srgbClr val="2F318C"/>
    <a:srgbClr val="00B050"/>
    <a:srgbClr val="8E90DA"/>
    <a:srgbClr val="BABBE8"/>
    <a:srgbClr val="626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13" autoAdjust="0"/>
  </p:normalViewPr>
  <p:slideViewPr>
    <p:cSldViewPr snapToGrid="0">
      <p:cViewPr varScale="1">
        <p:scale>
          <a:sx n="73" d="100"/>
          <a:sy n="73" d="100"/>
        </p:scale>
        <p:origin x="19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Taylor" userId="3fe9ebd3-a1da-426b-a76f-37a75dc8d236" providerId="ADAL" clId="{37E6868A-E80A-4C08-AF43-6E8CA0F27A18}"/>
    <pc:docChg chg="modSld">
      <pc:chgData name="Lawrence Taylor" userId="3fe9ebd3-a1da-426b-a76f-37a75dc8d236" providerId="ADAL" clId="{37E6868A-E80A-4C08-AF43-6E8CA0F27A18}" dt="2025-06-27T19:56:45.698" v="8" actId="20577"/>
      <pc:docMkLst>
        <pc:docMk/>
      </pc:docMkLst>
      <pc:sldChg chg="modNotesTx">
        <pc:chgData name="Lawrence Taylor" userId="3fe9ebd3-a1da-426b-a76f-37a75dc8d236" providerId="ADAL" clId="{37E6868A-E80A-4C08-AF43-6E8CA0F27A18}" dt="2025-06-27T19:56:14.682" v="0" actId="20577"/>
        <pc:sldMkLst>
          <pc:docMk/>
          <pc:sldMk cId="1876804888" sldId="257"/>
        </pc:sldMkLst>
      </pc:sldChg>
      <pc:sldChg chg="modNotesTx">
        <pc:chgData name="Lawrence Taylor" userId="3fe9ebd3-a1da-426b-a76f-37a75dc8d236" providerId="ADAL" clId="{37E6868A-E80A-4C08-AF43-6E8CA0F27A18}" dt="2025-06-27T19:56:19.005" v="1" actId="20577"/>
        <pc:sldMkLst>
          <pc:docMk/>
          <pc:sldMk cId="1136706939" sldId="1197"/>
        </pc:sldMkLst>
      </pc:sldChg>
      <pc:sldChg chg="modNotesTx">
        <pc:chgData name="Lawrence Taylor" userId="3fe9ebd3-a1da-426b-a76f-37a75dc8d236" providerId="ADAL" clId="{37E6868A-E80A-4C08-AF43-6E8CA0F27A18}" dt="2025-06-27T19:56:22.080" v="2" actId="20577"/>
        <pc:sldMkLst>
          <pc:docMk/>
          <pc:sldMk cId="2875859549" sldId="1235"/>
        </pc:sldMkLst>
      </pc:sldChg>
      <pc:sldChg chg="modNotesTx">
        <pc:chgData name="Lawrence Taylor" userId="3fe9ebd3-a1da-426b-a76f-37a75dc8d236" providerId="ADAL" clId="{37E6868A-E80A-4C08-AF43-6E8CA0F27A18}" dt="2025-06-27T19:56:26.200" v="3" actId="20577"/>
        <pc:sldMkLst>
          <pc:docMk/>
          <pc:sldMk cId="223911725" sldId="1238"/>
        </pc:sldMkLst>
      </pc:sldChg>
      <pc:sldChg chg="modNotesTx">
        <pc:chgData name="Lawrence Taylor" userId="3fe9ebd3-a1da-426b-a76f-37a75dc8d236" providerId="ADAL" clId="{37E6868A-E80A-4C08-AF43-6E8CA0F27A18}" dt="2025-06-27T19:56:37.897" v="6" actId="20577"/>
        <pc:sldMkLst>
          <pc:docMk/>
          <pc:sldMk cId="3250051036" sldId="1253"/>
        </pc:sldMkLst>
      </pc:sldChg>
      <pc:sldChg chg="modNotesTx">
        <pc:chgData name="Lawrence Taylor" userId="3fe9ebd3-a1da-426b-a76f-37a75dc8d236" providerId="ADAL" clId="{37E6868A-E80A-4C08-AF43-6E8CA0F27A18}" dt="2025-06-27T19:56:32.880" v="5" actId="20577"/>
        <pc:sldMkLst>
          <pc:docMk/>
          <pc:sldMk cId="1314680743" sldId="1255"/>
        </pc:sldMkLst>
      </pc:sldChg>
      <pc:sldChg chg="modNotesTx">
        <pc:chgData name="Lawrence Taylor" userId="3fe9ebd3-a1da-426b-a76f-37a75dc8d236" providerId="ADAL" clId="{37E6868A-E80A-4C08-AF43-6E8CA0F27A18}" dt="2025-06-27T19:56:45.698" v="8" actId="20577"/>
        <pc:sldMkLst>
          <pc:docMk/>
          <pc:sldMk cId="403778775" sldId="1258"/>
        </pc:sldMkLst>
      </pc:sldChg>
      <pc:sldChg chg="modNotesTx">
        <pc:chgData name="Lawrence Taylor" userId="3fe9ebd3-a1da-426b-a76f-37a75dc8d236" providerId="ADAL" clId="{37E6868A-E80A-4C08-AF43-6E8CA0F27A18}" dt="2025-06-27T19:56:29.853" v="4" actId="20577"/>
        <pc:sldMkLst>
          <pc:docMk/>
          <pc:sldMk cId="1051178175" sldId="1270"/>
        </pc:sldMkLst>
      </pc:sldChg>
      <pc:sldChg chg="modNotesTx">
        <pc:chgData name="Lawrence Taylor" userId="3fe9ebd3-a1da-426b-a76f-37a75dc8d236" providerId="ADAL" clId="{37E6868A-E80A-4C08-AF43-6E8CA0F27A18}" dt="2025-06-27T19:56:40.318" v="7" actId="20577"/>
        <pc:sldMkLst>
          <pc:docMk/>
          <pc:sldMk cId="1015322610" sldId="1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38" tIns="46269" rIns="92538" bIns="46269" rtlCol="0"/>
          <a:lstStyle>
            <a:lvl1pPr algn="l">
              <a:defRPr sz="1200"/>
            </a:lvl1pPr>
          </a:lstStyle>
          <a:p>
            <a:endParaRPr lang="en-US"/>
          </a:p>
        </p:txBody>
      </p:sp>
      <p:sp>
        <p:nvSpPr>
          <p:cNvPr id="3" name="Date Placeholder 2"/>
          <p:cNvSpPr>
            <a:spLocks noGrp="1"/>
          </p:cNvSpPr>
          <p:nvPr>
            <p:ph type="dt" idx="1"/>
          </p:nvPr>
        </p:nvSpPr>
        <p:spPr>
          <a:xfrm>
            <a:off x="3939467" y="0"/>
            <a:ext cx="3013763" cy="463647"/>
          </a:xfrm>
          <a:prstGeom prst="rect">
            <a:avLst/>
          </a:prstGeom>
        </p:spPr>
        <p:txBody>
          <a:bodyPr vert="horz" lIns="92538" tIns="46269" rIns="92538" bIns="46269" rtlCol="0"/>
          <a:lstStyle>
            <a:lvl1pPr algn="r">
              <a:defRPr sz="1200"/>
            </a:lvl1pPr>
          </a:lstStyle>
          <a:p>
            <a:fld id="{862D8B45-DF07-4264-93FD-57F48C60ECC7}" type="datetimeFigureOut">
              <a:rPr lang="en-US" smtClean="0"/>
              <a:t>6/26/2025</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8" tIns="46269" rIns="92538" bIns="46269" rtlCol="0" anchor="ctr"/>
          <a:lstStyle/>
          <a:p>
            <a:endParaRPr lang="en-US"/>
          </a:p>
        </p:txBody>
      </p:sp>
      <p:sp>
        <p:nvSpPr>
          <p:cNvPr id="5" name="Notes Placeholder 4"/>
          <p:cNvSpPr>
            <a:spLocks noGrp="1"/>
          </p:cNvSpPr>
          <p:nvPr>
            <p:ph type="body" sz="quarter" idx="3"/>
          </p:nvPr>
        </p:nvSpPr>
        <p:spPr>
          <a:xfrm>
            <a:off x="695485" y="4447156"/>
            <a:ext cx="5563870" cy="3638579"/>
          </a:xfrm>
          <a:prstGeom prst="rect">
            <a:avLst/>
          </a:prstGeom>
        </p:spPr>
        <p:txBody>
          <a:bodyPr vert="horz" lIns="92538" tIns="46269" rIns="92538"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4"/>
            <a:ext cx="3013763" cy="463646"/>
          </a:xfrm>
          <a:prstGeom prst="rect">
            <a:avLst/>
          </a:prstGeom>
        </p:spPr>
        <p:txBody>
          <a:bodyPr vert="horz" lIns="92538" tIns="46269" rIns="92538"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4"/>
            <a:ext cx="3013763" cy="463646"/>
          </a:xfrm>
          <a:prstGeom prst="rect">
            <a:avLst/>
          </a:prstGeom>
        </p:spPr>
        <p:txBody>
          <a:bodyPr vert="horz" lIns="92538" tIns="46269" rIns="92538" bIns="46269" rtlCol="0" anchor="b"/>
          <a:lstStyle>
            <a:lvl1pPr algn="r">
              <a:defRPr sz="1200"/>
            </a:lvl1pPr>
          </a:lstStyle>
          <a:p>
            <a:fld id="{BD94E6F7-4218-481F-A9D0-C1B74FB646F0}" type="slidenum">
              <a:rPr lang="en-US" smtClean="0"/>
              <a:t>‹#›</a:t>
            </a:fld>
            <a:endParaRPr lang="en-US"/>
          </a:p>
        </p:txBody>
      </p:sp>
    </p:spTree>
    <p:extLst>
      <p:ext uri="{BB962C8B-B14F-4D97-AF65-F5344CB8AC3E}">
        <p14:creationId xmlns:p14="http://schemas.microsoft.com/office/powerpoint/2010/main" val="325526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a:t>
            </a:fld>
            <a:endParaRPr lang="en-US"/>
          </a:p>
        </p:txBody>
      </p:sp>
    </p:spTree>
    <p:extLst>
      <p:ext uri="{BB962C8B-B14F-4D97-AF65-F5344CB8AC3E}">
        <p14:creationId xmlns:p14="http://schemas.microsoft.com/office/powerpoint/2010/main" val="246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10</a:t>
            </a:fld>
            <a:endParaRPr lang="en-US"/>
          </a:p>
        </p:txBody>
      </p:sp>
    </p:spTree>
    <p:extLst>
      <p:ext uri="{BB962C8B-B14F-4D97-AF65-F5344CB8AC3E}">
        <p14:creationId xmlns:p14="http://schemas.microsoft.com/office/powerpoint/2010/main" val="3589993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4E6F7-4218-481F-A9D0-C1B74FB646F0}" type="slidenum">
              <a:rPr lang="en-US" smtClean="0"/>
              <a:t>11</a:t>
            </a:fld>
            <a:endParaRPr lang="en-US"/>
          </a:p>
        </p:txBody>
      </p:sp>
    </p:spTree>
    <p:extLst>
      <p:ext uri="{BB962C8B-B14F-4D97-AF65-F5344CB8AC3E}">
        <p14:creationId xmlns:p14="http://schemas.microsoft.com/office/powerpoint/2010/main" val="236603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12</a:t>
            </a:fld>
            <a:endParaRPr lang="en-US"/>
          </a:p>
        </p:txBody>
      </p:sp>
    </p:spTree>
    <p:extLst>
      <p:ext uri="{BB962C8B-B14F-4D97-AF65-F5344CB8AC3E}">
        <p14:creationId xmlns:p14="http://schemas.microsoft.com/office/powerpoint/2010/main" val="140543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baseline="0" dirty="0"/>
          </a:p>
        </p:txBody>
      </p:sp>
      <p:sp>
        <p:nvSpPr>
          <p:cNvPr id="4" name="Slide Number Placeholder 3"/>
          <p:cNvSpPr>
            <a:spLocks noGrp="1"/>
          </p:cNvSpPr>
          <p:nvPr>
            <p:ph type="sldNum" sz="quarter" idx="5"/>
          </p:nvPr>
        </p:nvSpPr>
        <p:spPr/>
        <p:txBody>
          <a:bodyPr/>
          <a:lstStyle/>
          <a:p>
            <a:fld id="{BD94E6F7-4218-481F-A9D0-C1B74FB646F0}" type="slidenum">
              <a:rPr lang="en-US" smtClean="0"/>
              <a:t>13</a:t>
            </a:fld>
            <a:endParaRPr lang="en-US"/>
          </a:p>
        </p:txBody>
      </p:sp>
    </p:spTree>
    <p:extLst>
      <p:ext uri="{BB962C8B-B14F-4D97-AF65-F5344CB8AC3E}">
        <p14:creationId xmlns:p14="http://schemas.microsoft.com/office/powerpoint/2010/main" val="26648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15</a:t>
            </a:fld>
            <a:endParaRPr lang="en-US"/>
          </a:p>
        </p:txBody>
      </p:sp>
    </p:spTree>
    <p:extLst>
      <p:ext uri="{BB962C8B-B14F-4D97-AF65-F5344CB8AC3E}">
        <p14:creationId xmlns:p14="http://schemas.microsoft.com/office/powerpoint/2010/main" val="3015985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0986E-CA9F-A7DD-9326-5E56C080C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AE64-06C0-9037-2382-1FA7E3268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EAE48-6E27-3118-726C-1892C4590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FD2122-15AF-C65C-46B7-558AC68C33D2}"/>
              </a:ext>
            </a:extLst>
          </p:cNvPr>
          <p:cNvSpPr>
            <a:spLocks noGrp="1"/>
          </p:cNvSpPr>
          <p:nvPr>
            <p:ph type="sldNum" sz="quarter" idx="5"/>
          </p:nvPr>
        </p:nvSpPr>
        <p:spPr/>
        <p:txBody>
          <a:bodyPr/>
          <a:lstStyle/>
          <a:p>
            <a:fld id="{BD94E6F7-4218-481F-A9D0-C1B74FB646F0}" type="slidenum">
              <a:rPr lang="en-US" smtClean="0"/>
              <a:t>16</a:t>
            </a:fld>
            <a:endParaRPr lang="en-US"/>
          </a:p>
        </p:txBody>
      </p:sp>
    </p:spTree>
    <p:extLst>
      <p:ext uri="{BB962C8B-B14F-4D97-AF65-F5344CB8AC3E}">
        <p14:creationId xmlns:p14="http://schemas.microsoft.com/office/powerpoint/2010/main" val="65057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63C7-9E9B-314E-0B98-55EEF915A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CAE2B-5223-652D-E4F9-3F02653D2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3EAE0-CE84-8516-D226-C75F299C0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E5AA6B-B41F-C248-AF64-23D4DBFB9B39}"/>
              </a:ext>
            </a:extLst>
          </p:cNvPr>
          <p:cNvSpPr>
            <a:spLocks noGrp="1"/>
          </p:cNvSpPr>
          <p:nvPr>
            <p:ph type="sldNum" sz="quarter" idx="5"/>
          </p:nvPr>
        </p:nvSpPr>
        <p:spPr/>
        <p:txBody>
          <a:bodyPr/>
          <a:lstStyle/>
          <a:p>
            <a:fld id="{BD94E6F7-4218-481F-A9D0-C1B74FB646F0}" type="slidenum">
              <a:rPr lang="en-US" smtClean="0"/>
              <a:t>17</a:t>
            </a:fld>
            <a:endParaRPr lang="en-US"/>
          </a:p>
        </p:txBody>
      </p:sp>
    </p:spTree>
    <p:extLst>
      <p:ext uri="{BB962C8B-B14F-4D97-AF65-F5344CB8AC3E}">
        <p14:creationId xmlns:p14="http://schemas.microsoft.com/office/powerpoint/2010/main" val="360023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20</a:t>
            </a:fld>
            <a:endParaRPr lang="en-US"/>
          </a:p>
        </p:txBody>
      </p:sp>
    </p:spTree>
    <p:extLst>
      <p:ext uri="{BB962C8B-B14F-4D97-AF65-F5344CB8AC3E}">
        <p14:creationId xmlns:p14="http://schemas.microsoft.com/office/powerpoint/2010/main" val="12230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21</a:t>
            </a:fld>
            <a:endParaRPr lang="en-US"/>
          </a:p>
        </p:txBody>
      </p:sp>
    </p:spTree>
    <p:extLst>
      <p:ext uri="{BB962C8B-B14F-4D97-AF65-F5344CB8AC3E}">
        <p14:creationId xmlns:p14="http://schemas.microsoft.com/office/powerpoint/2010/main" val="2334606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E110-492E-8804-9734-B8A61A09D0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B1476-8772-7F47-ABA6-4429D3C40B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51601F-645C-43F1-AF23-D91E1B743EEB}"/>
              </a:ext>
            </a:extLst>
          </p:cNvPr>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a:extLst>
              <a:ext uri="{FF2B5EF4-FFF2-40B4-BE49-F238E27FC236}">
                <a16:creationId xmlns:a16="http://schemas.microsoft.com/office/drawing/2014/main" id="{D8E4E359-15B7-D416-FE94-1D13E20C59AE}"/>
              </a:ext>
            </a:extLst>
          </p:cNvPr>
          <p:cNvSpPr>
            <a:spLocks noGrp="1"/>
          </p:cNvSpPr>
          <p:nvPr>
            <p:ph type="sldNum" sz="quarter" idx="5"/>
          </p:nvPr>
        </p:nvSpPr>
        <p:spPr/>
        <p:txBody>
          <a:bodyPr/>
          <a:lstStyle/>
          <a:p>
            <a:fld id="{48BDEEAE-A8A4-48AC-A977-CAEC5EDEB5EA}" type="slidenum">
              <a:rPr lang="en-US" smtClean="0"/>
              <a:pPr/>
              <a:t>22</a:t>
            </a:fld>
            <a:endParaRPr lang="en-US"/>
          </a:p>
        </p:txBody>
      </p:sp>
    </p:spTree>
    <p:extLst>
      <p:ext uri="{BB962C8B-B14F-4D97-AF65-F5344CB8AC3E}">
        <p14:creationId xmlns:p14="http://schemas.microsoft.com/office/powerpoint/2010/main" val="245660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a:t>
            </a:fld>
            <a:endParaRPr lang="en-US"/>
          </a:p>
        </p:txBody>
      </p:sp>
    </p:spTree>
    <p:extLst>
      <p:ext uri="{BB962C8B-B14F-4D97-AF65-F5344CB8AC3E}">
        <p14:creationId xmlns:p14="http://schemas.microsoft.com/office/powerpoint/2010/main" val="215065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3</a:t>
            </a:fld>
            <a:endParaRPr lang="en-US"/>
          </a:p>
        </p:txBody>
      </p:sp>
    </p:spTree>
    <p:extLst>
      <p:ext uri="{BB962C8B-B14F-4D97-AF65-F5344CB8AC3E}">
        <p14:creationId xmlns:p14="http://schemas.microsoft.com/office/powerpoint/2010/main" val="13775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latin typeface="+mn-lt"/>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4</a:t>
            </a:fld>
            <a:endParaRPr lang="en-US"/>
          </a:p>
        </p:txBody>
      </p:sp>
    </p:spTree>
    <p:extLst>
      <p:ext uri="{BB962C8B-B14F-4D97-AF65-F5344CB8AC3E}">
        <p14:creationId xmlns:p14="http://schemas.microsoft.com/office/powerpoint/2010/main" val="374968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5</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513B-5605-B541-37A9-1B96130E5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2DD7B-5DA7-252A-F668-A3E292393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0C033-CEBC-C44A-7C41-852951466743}"/>
              </a:ext>
            </a:extLst>
          </p:cNvPr>
          <p:cNvSpPr>
            <a:spLocks noGrp="1"/>
          </p:cNvSpPr>
          <p:nvPr>
            <p:ph type="body" idx="1"/>
          </p:nvPr>
        </p:nvSpPr>
        <p:spPr/>
        <p:txBody>
          <a:bodyPr/>
          <a:lstStyle/>
          <a:p>
            <a:endParaRPr lang="en-US" sz="1000" b="1" dirty="0">
              <a:latin typeface="+mn-lt"/>
              <a:cs typeface="Calibri"/>
            </a:endParaRPr>
          </a:p>
        </p:txBody>
      </p:sp>
      <p:sp>
        <p:nvSpPr>
          <p:cNvPr id="4" name="Slide Number Placeholder 3">
            <a:extLst>
              <a:ext uri="{FF2B5EF4-FFF2-40B4-BE49-F238E27FC236}">
                <a16:creationId xmlns:a16="http://schemas.microsoft.com/office/drawing/2014/main" id="{8CF401EC-B659-C371-5603-EA964DDE7934}"/>
              </a:ext>
            </a:extLst>
          </p:cNvPr>
          <p:cNvSpPr>
            <a:spLocks noGrp="1"/>
          </p:cNvSpPr>
          <p:nvPr>
            <p:ph type="sldNum" sz="quarter" idx="5"/>
          </p:nvPr>
        </p:nvSpPr>
        <p:spPr/>
        <p:txBody>
          <a:bodyPr/>
          <a:lstStyle/>
          <a:p>
            <a:fld id="{48BDEEAE-A8A4-48AC-A977-CAEC5EDEB5EA}" type="slidenum">
              <a:rPr lang="en-US" smtClean="0"/>
              <a:pPr/>
              <a:t>6</a:t>
            </a:fld>
            <a:endParaRPr lang="en-US"/>
          </a:p>
        </p:txBody>
      </p:sp>
    </p:spTree>
    <p:extLst>
      <p:ext uri="{BB962C8B-B14F-4D97-AF65-F5344CB8AC3E}">
        <p14:creationId xmlns:p14="http://schemas.microsoft.com/office/powerpoint/2010/main" val="2056546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7</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FC309-13B8-7AE7-D224-9C5D5F87F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80032-C9EC-857E-C95F-4FE75897F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C8358-9E37-0FE0-E564-79B547E0097D}"/>
              </a:ext>
            </a:extLst>
          </p:cNvPr>
          <p:cNvSpPr>
            <a:spLocks noGrp="1"/>
          </p:cNvSpPr>
          <p:nvPr>
            <p:ph type="body" idx="1"/>
          </p:nvPr>
        </p:nvSpPr>
        <p:spPr/>
        <p:txBody>
          <a:bodyPr/>
          <a:lstStyle/>
          <a:p>
            <a:endParaRPr lang="en-US" sz="1000" b="1" dirty="0">
              <a:latin typeface="+mn-lt"/>
              <a:cs typeface="Calibri"/>
            </a:endParaRPr>
          </a:p>
        </p:txBody>
      </p:sp>
      <p:sp>
        <p:nvSpPr>
          <p:cNvPr id="4" name="Slide Number Placeholder 3">
            <a:extLst>
              <a:ext uri="{FF2B5EF4-FFF2-40B4-BE49-F238E27FC236}">
                <a16:creationId xmlns:a16="http://schemas.microsoft.com/office/drawing/2014/main" id="{4CC0FA48-3BD4-110E-B031-7D8D89CD196B}"/>
              </a:ext>
            </a:extLst>
          </p:cNvPr>
          <p:cNvSpPr>
            <a:spLocks noGrp="1"/>
          </p:cNvSpPr>
          <p:nvPr>
            <p:ph type="sldNum" sz="quarter" idx="5"/>
          </p:nvPr>
        </p:nvSpPr>
        <p:spPr/>
        <p:txBody>
          <a:bodyPr/>
          <a:lstStyle/>
          <a:p>
            <a:fld id="{48BDEEAE-A8A4-48AC-A977-CAEC5EDEB5EA}" type="slidenum">
              <a:rPr lang="en-US" smtClean="0"/>
              <a:pPr/>
              <a:t>8</a:t>
            </a:fld>
            <a:endParaRPr lang="en-US"/>
          </a:p>
        </p:txBody>
      </p:sp>
    </p:spTree>
    <p:extLst>
      <p:ext uri="{BB962C8B-B14F-4D97-AF65-F5344CB8AC3E}">
        <p14:creationId xmlns:p14="http://schemas.microsoft.com/office/powerpoint/2010/main" val="254789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dirty="0">
              <a:latin typeface="+mn-lt"/>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9</a:t>
            </a:fld>
            <a:endParaRPr lang="en-US"/>
          </a:p>
        </p:txBody>
      </p:sp>
    </p:spTree>
    <p:extLst>
      <p:ext uri="{BB962C8B-B14F-4D97-AF65-F5344CB8AC3E}">
        <p14:creationId xmlns:p14="http://schemas.microsoft.com/office/powerpoint/2010/main" val="139337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7457-2832-4BCD-8532-9D2C1D499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CB220-B31B-434C-8A7F-13760A4A4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9CABE-68BD-4D46-A1E2-E9FCCD3294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3FD233-2BF0-4313-8702-C5D0AE50A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D3041-CCA3-45A4-94F9-1E4E41043ACD}"/>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777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F12D-62E6-4BA9-92EE-7D00BB0F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BCC00-2F8F-45A7-8CB6-BE55A7B9E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CA83B-F149-4EA9-8BCE-B91E7F1068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947AA-A805-4621-ABB5-B18420D16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0A46-1CA6-4373-8904-49A6A7761298}"/>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4216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2907F-3A8B-49E3-B480-871C4D0C4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FCD78-728F-4C3A-B5D8-9FEEBB7EA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DA334-1ACD-41AC-B9DE-234B55EB98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C59CD4-3C73-453A-B603-7BF9D6F50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102BC-73E7-49C1-B366-6B78B220E1D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078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2282356" y="2422201"/>
            <a:ext cx="8005019" cy="446293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anchor="b"/>
          <a:lstStyle>
            <a:lvl1pPr algn="ctr">
              <a:defRPr baseline="0"/>
            </a:lvl1pPr>
          </a:lstStyle>
          <a:p>
            <a:r>
              <a:rPr lang="en-US"/>
              <a:t>Image Area</a:t>
            </a:r>
          </a:p>
          <a:p>
            <a:endParaRPr lang="en-US"/>
          </a:p>
          <a:p>
            <a:endParaRPr lang="en-US"/>
          </a:p>
        </p:txBody>
      </p:sp>
      <p:sp>
        <p:nvSpPr>
          <p:cNvPr id="2" name="Title 1"/>
          <p:cNvSpPr>
            <a:spLocks noGrp="1"/>
          </p:cNvSpPr>
          <p:nvPr>
            <p:ph type="ctrTitle"/>
          </p:nvPr>
        </p:nvSpPr>
        <p:spPr>
          <a:xfrm>
            <a:off x="691723" y="2002853"/>
            <a:ext cx="7969100" cy="1121835"/>
          </a:xfrm>
        </p:spPr>
        <p:txBody>
          <a:bodyPr anchor="b" anchorCtr="0">
            <a:normAutofit/>
          </a:bodyPr>
          <a:lstStyle>
            <a:lvl1pPr algn="l">
              <a:defRPr sz="4267"/>
            </a:lvl1pPr>
          </a:lstStyle>
          <a:p>
            <a:r>
              <a:rPr lang="en-US"/>
              <a:t>Click to edit Master title style</a:t>
            </a:r>
          </a:p>
        </p:txBody>
      </p:sp>
      <p:sp>
        <p:nvSpPr>
          <p:cNvPr id="3" name="Subtitle 2"/>
          <p:cNvSpPr>
            <a:spLocks noGrp="1"/>
          </p:cNvSpPr>
          <p:nvPr>
            <p:ph type="subTitle" idx="1"/>
          </p:nvPr>
        </p:nvSpPr>
        <p:spPr>
          <a:xfrm>
            <a:off x="691719" y="3254700"/>
            <a:ext cx="6470112" cy="867389"/>
          </a:xfrm>
        </p:spPr>
        <p:txBody>
          <a:bodyPr lIns="0" tIns="0" rIns="0" bIns="0">
            <a:noAutofit/>
          </a:bodyPr>
          <a:lstStyle>
            <a:lvl1pPr marL="0" indent="0" algn="l">
              <a:buNone/>
              <a:defRPr sz="2400">
                <a:solidFill>
                  <a:srgbClr val="32A93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357" y="218403"/>
            <a:ext cx="2247769" cy="1699760"/>
          </a:xfrm>
          <a:prstGeom prst="rect">
            <a:avLst/>
          </a:prstGeom>
        </p:spPr>
      </p:pic>
      <p:sp>
        <p:nvSpPr>
          <p:cNvPr id="11" name="AutoShape 30"/>
          <p:cNvSpPr>
            <a:spLocks/>
          </p:cNvSpPr>
          <p:nvPr userDrawn="1"/>
        </p:nvSpPr>
        <p:spPr bwMode="auto">
          <a:xfrm>
            <a:off x="10354733" y="2"/>
            <a:ext cx="1837267" cy="2273300"/>
          </a:xfrm>
          <a:custGeom>
            <a:avLst/>
            <a:gdLst/>
            <a:ahLst/>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p:spPr>
        <p:txBody>
          <a:bodyPr lIns="0" tIns="0" rIns="0" bIns="0"/>
          <a:lstStyle/>
          <a:p>
            <a:endParaRPr lang="en-US" sz="2400"/>
          </a:p>
        </p:txBody>
      </p:sp>
      <p:sp>
        <p:nvSpPr>
          <p:cNvPr id="16" name="Text Placeholder 15"/>
          <p:cNvSpPr>
            <a:spLocks noGrp="1"/>
          </p:cNvSpPr>
          <p:nvPr>
            <p:ph type="body" sz="quarter" idx="12" hasCustomPrompt="1"/>
          </p:nvPr>
        </p:nvSpPr>
        <p:spPr>
          <a:xfrm>
            <a:off x="677336" y="5961193"/>
            <a:ext cx="2976033" cy="427347"/>
          </a:xfrm>
        </p:spPr>
        <p:txBody>
          <a:bodyPr lIns="0" tIns="0" rIns="0" bIns="0"/>
          <a:lstStyle>
            <a:lvl1pPr marL="0" algn="l" defTabSz="609585" rtl="0" eaLnBrk="1" latinLnBrk="0" hangingPunct="1">
              <a:defRPr lang="en-US" sz="1600" kern="1200" dirty="0" smtClean="0">
                <a:solidFill>
                  <a:schemeClr val="tx1"/>
                </a:solidFill>
                <a:latin typeface="+mn-lt"/>
                <a:ea typeface="+mn-ea"/>
                <a:cs typeface="+mn-cs"/>
              </a:defRPr>
            </a:lvl1pPr>
          </a:lstStyle>
          <a:p>
            <a:pPr lvl="0"/>
            <a:r>
              <a:rPr lang="en-US"/>
              <a:t>Date here</a:t>
            </a:r>
          </a:p>
        </p:txBody>
      </p:sp>
    </p:spTree>
    <p:extLst>
      <p:ext uri="{BB962C8B-B14F-4D97-AF65-F5344CB8AC3E}">
        <p14:creationId xmlns:p14="http://schemas.microsoft.com/office/powerpoint/2010/main" val="327111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vert="horz" lIns="0" tIns="0" rIns="0" bIns="0" rtlCol="0" anchor="ctr">
            <a:noAutofit/>
          </a:bodyPr>
          <a:lstStyle>
            <a:lvl1pPr marL="0" marR="0" indent="0" algn="ctr" defTabSz="609585" rtl="0" eaLnBrk="1" fontAlgn="auto" latinLnBrk="0" hangingPunct="1">
              <a:lnSpc>
                <a:spcPct val="100000"/>
              </a:lnSpc>
              <a:spcBef>
                <a:spcPts val="0"/>
              </a:spcBef>
              <a:spcAft>
                <a:spcPts val="800"/>
              </a:spcAft>
              <a:buClrTx/>
              <a:buSzTx/>
              <a:buFont typeface="Arial"/>
              <a:buNone/>
              <a:tabLst/>
              <a:defRPr lang="en-US" sz="2400" kern="1200" baseline="0" dirty="0" smtClean="0">
                <a:solidFill>
                  <a:schemeClr val="tx1"/>
                </a:solidFill>
                <a:latin typeface="+mn-lt"/>
                <a:ea typeface="+mn-ea"/>
                <a:cs typeface="+mn-cs"/>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189" indent="-457189">
              <a:buFont typeface="+mj-lt"/>
              <a:buAutoNum type="arabicPeriod"/>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42219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09"/>
            <a:ext cx="8884859" cy="1362075"/>
          </a:xfrm>
        </p:spPr>
        <p:txBody>
          <a:bodyPr anchor="t"/>
          <a:lstStyle>
            <a:lvl1pPr algn="l">
              <a:defRPr sz="4000" b="0" i="0" cap="none">
                <a:solidFill>
                  <a:schemeClr val="tx1"/>
                </a:solidFill>
              </a:defRPr>
            </a:lvl1pPr>
          </a:lstStyle>
          <a:p>
            <a:r>
              <a:rPr lang="en-US"/>
              <a:t>Click to edit Master title style</a:t>
            </a:r>
          </a:p>
        </p:txBody>
      </p:sp>
      <p:sp>
        <p:nvSpPr>
          <p:cNvPr id="8" name="AutoShape 1"/>
          <p:cNvSpPr>
            <a:spLocks/>
          </p:cNvSpPr>
          <p:nvPr userDrawn="1"/>
        </p:nvSpPr>
        <p:spPr bwMode="auto">
          <a:xfrm>
            <a:off x="321734" y="4200203"/>
            <a:ext cx="9298517" cy="2662239"/>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endParaRPr lang="en-US" sz="2400"/>
          </a:p>
        </p:txBody>
      </p:sp>
      <p:sp>
        <p:nvSpPr>
          <p:cNvPr id="9" name="AutoShape 2"/>
          <p:cNvSpPr>
            <a:spLocks/>
          </p:cNvSpPr>
          <p:nvPr userDrawn="1"/>
        </p:nvSpPr>
        <p:spPr bwMode="auto">
          <a:xfrm>
            <a:off x="9748942"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p:spPr>
        <p:txBody>
          <a:bodyPr lIns="0" tIns="0" rIns="0" bIns="0"/>
          <a:lstStyle/>
          <a:p>
            <a:endParaRPr lang="en-US" sz="2400"/>
          </a:p>
        </p:txBody>
      </p:sp>
    </p:spTree>
    <p:extLst>
      <p:ext uri="{BB962C8B-B14F-4D97-AF65-F5344CB8AC3E}">
        <p14:creationId xmlns:p14="http://schemas.microsoft.com/office/powerpoint/2010/main" val="325931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a:t>Click to edit Master title style</a:t>
            </a:r>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82334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8E4C-894F-408F-B5C2-FEF50D448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5959E-19AA-4F8E-AA69-47A55B924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8E13-6A32-4B74-BCC1-E10AE3F83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9AF7D1-3139-42C0-AB97-67E57D6CA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EB57-8AB9-43E1-B693-2CB899A94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60899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8BA-5D09-4560-9EC1-02378B509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2D042-CB94-4A74-B7DC-83DCED52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6A6FF-C06C-4417-B57F-FCA3C7F5DB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7753D-1479-41E1-B668-E75A0A13B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78A64-9886-48BB-AD3A-A0525E54C432}"/>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33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56AF-C22F-4C90-BCB1-9589EC728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033DF-7798-4DED-9257-7168916E5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7DC59-70C3-4B5C-AC00-AE9997562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91A2B-21D0-4D4C-B78C-BADEF931F4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DE4F56-37CC-45DE-AF4A-5601DFAF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48D45-1CFA-4122-9348-A77F864EE97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2842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FE4-419D-45E4-B41B-EAD3AE7E6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C6177-F2F6-48A1-AF86-42F929803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F9C8A-9AD2-4E84-B678-839644F83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777D4-AB10-422A-82B7-1386BCDF6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63CBF-BA4E-4225-B24C-159898960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F3653-D52D-4BA0-82F6-75E68C07E3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A23787-A19F-4A2C-86CF-E9C57AC5E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203EE-EEF6-4D84-9645-7A1CF660BED7}"/>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16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E864-B5AA-4272-9511-0D62900531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ED826-FF6D-4A24-B1B3-DB744B5E88D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CDA014B-3C1A-4354-8AB3-83DF6A01B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410B8-DA21-4842-A12B-1520250ED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40725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FC43C-7D1C-42AF-A30C-0ACC48FEB4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9CF148-CB8D-451F-8D76-BE9D11AB16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79624-9767-4A18-8364-3F191CA2C41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315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7DA1-BCF3-4415-9726-7B05C9AD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BFE8B-9DD8-47C4-8554-42BFDFEDD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2549A-75A6-4BB9-ADF8-DB73EB161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7BB02-E249-47E9-B316-040E9B4DB9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979964A-67EF-4D1B-8469-CB24D3DD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8A090-6875-40FA-931F-CD8C7CCFD48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2926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8272-F16F-4D0D-A365-2B117F538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52DCE-736A-407C-8402-D2D50DE80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E6A70-272C-485E-8C1B-73111DC6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9FE72-8311-4092-A4DE-F0C772A3C2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755EA5-BA44-44B4-8EA8-9237855B3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7ECC8-B814-41F5-9999-879D4D1AD7E5}"/>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6864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DAEC-8C00-40E9-81CE-A8CF61DC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840FB-48CC-4D5F-B57F-695B278E3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3D741-F83C-4695-8C64-4BB44200D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E4CCA6-10CE-48BA-B0F5-5C311C564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57BDB-C6AF-458A-B3FE-A4ECB480F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2D1EF-3C94-4471-A175-8C9FBA0A255E}" type="slidenum">
              <a:rPr lang="en-US" smtClean="0"/>
              <a:t>‹#›</a:t>
            </a:fld>
            <a:endParaRPr lang="en-US"/>
          </a:p>
        </p:txBody>
      </p:sp>
    </p:spTree>
    <p:extLst>
      <p:ext uri="{BB962C8B-B14F-4D97-AF65-F5344CB8AC3E}">
        <p14:creationId xmlns:p14="http://schemas.microsoft.com/office/powerpoint/2010/main" val="78806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GAUVyiQYD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ergystoragect.com/wp-content/uploads/2025/02/Energy-Storage-Solutions-Passive-Dispatch-Compliance-2025.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energystoragect.com/wp-content/uploads/2024/12/ESS-Calculators-Version-6.0.3-Web.xls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ergystoragect.com/contractor-resourc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ergystoragect.com/wp-content/uploads/2024/12/2025-Payment-Schedul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ergystoragect.com/enrollment-applica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energystorage@ctgreenbank.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sla.com/support/energy/virtual-power-plant/ess-ct" TargetMode="External"/><Relationship Id="rId2" Type="http://schemas.openxmlformats.org/officeDocument/2006/relationships/hyperlink" Target="https://www.franklinwh.com/PDF/Energy%20Storage%20Solutions%20Program%20Enrollment%20Guidance.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riel.Schneider@ctgreenbank.com" TargetMode="External"/><Relationship Id="rId2" Type="http://schemas.openxmlformats.org/officeDocument/2006/relationships/hyperlink" Target="https://nam10.safelinks.protection.outlook.com/?url=https%3A%2F%2Fenergystoragect.com%2Fwp-content%2Fuploads%2F2024%2F12%2F2025-Payment-Schedule.pdf&amp;data=05%7C02%7CLawrence.Taylor%40ctgreenbank.com%7C84d7357b6ffb4e2c8cc608dd6d48563c%7Cef2d601842ea435fb3be6c36d579284b%7C0%7C1%7C638786879682006507%7CUnknown%7CTWFpbGZsb3d8eyJFbXB0eU1hcGkiOnRydWUsIlYiOiIwLjAuMDAwMCIsIlAiOiJXaW4zMiIsIkFOIjoiTWFpbCIsIldUIjoyfQ%3D%3D%7C0%7C%7C%7C&amp;sdata=A7u5JCTIQARsikgWCPKXZlK9bGpeznK16pakmE4K4i4%3D&amp;reserved=0" TargetMode="External"/><Relationship Id="rId1" Type="http://schemas.openxmlformats.org/officeDocument/2006/relationships/slideLayout" Target="../slideLayouts/slideLayout2.xml"/><Relationship Id="rId4" Type="http://schemas.openxmlformats.org/officeDocument/2006/relationships/hyperlink" Target="mailto:energystorage@ctgreenban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energystoragect.com/cobranding-terms-and-conditions-form" TargetMode="External"/><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mailto:energystorage@ctgreenbank.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energystorage@ctgreenbank.com"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dpuc.state.ct.us/dockcurr.nsf/All/5DFD10F7C319DFEC85258BE90050BF9C?OpenDocu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ergystoragect.com/ess-performance-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ergystoragect.com/wp-content/uploads/2025/04/Energy-Storage-Solutions-Contract-Requirement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nergystoragect.com/informational-webinars/" TargetMode="External"/><Relationship Id="rId5" Type="http://schemas.openxmlformats.org/officeDocument/2006/relationships/hyperlink" Target="https://energystoragect.com/wp-content/uploads/2025/05/Uplight_UI_ESS_TC_050625-Final.pdf" TargetMode="External"/><Relationship Id="rId4" Type="http://schemas.openxmlformats.org/officeDocument/2006/relationships/hyperlink" Target="https://energystoragect.com/wp-content/uploads/2025/02/BESS_Self-Inspection_Fillable_022525.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ergystoragect.com/resources/learn-about-energy-storage-solutions-for-commercial-customers/" TargetMode="External"/><Relationship Id="rId3" Type="http://schemas.openxmlformats.org/officeDocument/2006/relationships/hyperlink" Target="mailto:energystoragesolutions@ui.net" TargetMode="External"/><Relationship Id="rId7" Type="http://schemas.openxmlformats.org/officeDocument/2006/relationships/hyperlink" Target="mailto:energystorage@ctgreenbank.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nergystoragect.com/resource-library/" TargetMode="External"/><Relationship Id="rId5" Type="http://schemas.openxmlformats.org/officeDocument/2006/relationships/hyperlink" Target="https://energystoragect.com/contractor-resources/" TargetMode="External"/><Relationship Id="rId4" Type="http://schemas.openxmlformats.org/officeDocument/2006/relationships/hyperlink" Target="mailto:energystoragesolutions@eversourc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nergystoragect.com/new-technologies-request-application/" TargetMode="External"/><Relationship Id="rId4" Type="http://schemas.openxmlformats.org/officeDocument/2006/relationships/hyperlink" Target="https://energystoragect.com/submitted_ess_system_status_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17345" y="2634541"/>
            <a:ext cx="7969100" cy="1588917"/>
          </a:xfrm>
        </p:spPr>
        <p:txBody>
          <a:bodyPr>
            <a:noAutofit/>
          </a:bodyPr>
          <a:lstStyle/>
          <a:p>
            <a:pPr algn="ctr"/>
            <a:r>
              <a:rPr lang="en-US" sz="3600" b="1" dirty="0">
                <a:solidFill>
                  <a:schemeClr val="accent3"/>
                </a:solidFill>
                <a:latin typeface="Arial"/>
                <a:cs typeface="Arial"/>
              </a:rPr>
              <a:t>Energy Storage Solutions</a:t>
            </a:r>
            <a:br>
              <a:rPr lang="en-US" sz="3600" b="1" dirty="0">
                <a:latin typeface="Arial" panose="020B0604020202020204" pitchFamily="34" charset="0"/>
                <a:cs typeface="Arial" panose="020B0604020202020204" pitchFamily="34" charset="0"/>
              </a:rPr>
            </a:br>
            <a:r>
              <a:rPr lang="en-US" sz="3600" b="1" dirty="0">
                <a:solidFill>
                  <a:schemeClr val="accent3"/>
                </a:solidFill>
                <a:latin typeface="Arial"/>
                <a:cs typeface="Arial"/>
              </a:rPr>
              <a:t>June 2025</a:t>
            </a:r>
            <a:br>
              <a:rPr lang="en-US" sz="3600" b="1" dirty="0">
                <a:latin typeface="Arial" panose="020B0604020202020204" pitchFamily="34" charset="0"/>
                <a:cs typeface="Arial" panose="020B0604020202020204" pitchFamily="34" charset="0"/>
              </a:rPr>
            </a:br>
            <a:r>
              <a:rPr lang="en-US" sz="3600" b="1" dirty="0">
                <a:solidFill>
                  <a:schemeClr val="accent3"/>
                </a:solidFill>
                <a:latin typeface="Arial"/>
                <a:cs typeface="Arial"/>
              </a:rPr>
              <a:t>Contractor Training</a:t>
            </a:r>
          </a:p>
        </p:txBody>
      </p:sp>
      <p:pic>
        <p:nvPicPr>
          <p:cNvPr id="7" name="Picture 4" descr="Eversource Programs Available to Help Manage Energy Bills | Greenwich  Sentinel">
            <a:extLst>
              <a:ext uri="{FF2B5EF4-FFF2-40B4-BE49-F238E27FC236}">
                <a16:creationId xmlns:a16="http://schemas.microsoft.com/office/drawing/2014/main" id="{32A9401E-4316-4458-A2A2-80D09D017A1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273024" y="916388"/>
            <a:ext cx="3402653" cy="86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ared Clean Energy Facilities Program (SCEF Program) Year 1 Bidder&amp;#39;s  Conference">
            <a:extLst>
              <a:ext uri="{FF2B5EF4-FFF2-40B4-BE49-F238E27FC236}">
                <a16:creationId xmlns:a16="http://schemas.microsoft.com/office/drawing/2014/main" id="{E22B275C-C0D6-4F9F-AB53-DC06A53BAB9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085053" y="916389"/>
            <a:ext cx="3001392" cy="858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
            <a:extLst>
              <a:ext uri="{FF2B5EF4-FFF2-40B4-BE49-F238E27FC236}">
                <a16:creationId xmlns:a16="http://schemas.microsoft.com/office/drawing/2014/main" id="{0A8311AB-9AE3-ADDA-755C-8E77629A0959}"/>
              </a:ext>
            </a:extLst>
          </p:cNvPr>
          <p:cNvPicPr>
            <a:picLocks noChangeAspect="1"/>
          </p:cNvPicPr>
          <p:nvPr/>
        </p:nvPicPr>
        <p:blipFill rotWithShape="1">
          <a:blip r:embed="rId5">
            <a:extLst>
              <a:ext uri="{28A0092B-C50C-407E-A947-70E740481C1C}">
                <a14:useLocalDpi xmlns:a14="http://schemas.microsoft.com/office/drawing/2010/main" val="0"/>
              </a:ext>
            </a:extLst>
          </a:blip>
          <a:srcRect l="9221" t="102" r="36617" b="-102"/>
          <a:stretch/>
        </p:blipFill>
        <p:spPr>
          <a:xfrm>
            <a:off x="0" y="2395061"/>
            <a:ext cx="8005019" cy="4462939"/>
          </a:xfrm>
          <a:prstGeom prst="rtTriangle">
            <a:avLst/>
          </a:prstGeom>
        </p:spPr>
      </p:pic>
      <p:sp>
        <p:nvSpPr>
          <p:cNvPr id="2" name="TextBox 1">
            <a:extLst>
              <a:ext uri="{FF2B5EF4-FFF2-40B4-BE49-F238E27FC236}">
                <a16:creationId xmlns:a16="http://schemas.microsoft.com/office/drawing/2014/main" id="{121E2AC4-E493-68D4-2ED8-540F7AB8AE35}"/>
              </a:ext>
            </a:extLst>
          </p:cNvPr>
          <p:cNvSpPr txBox="1"/>
          <p:nvPr/>
        </p:nvSpPr>
        <p:spPr>
          <a:xfrm>
            <a:off x="10408965" y="6230422"/>
            <a:ext cx="14896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Calibri"/>
                <a:cs typeface="Calibri"/>
              </a:rPr>
              <a:t>June 26, 2025</a:t>
            </a:r>
            <a:endParaRPr lang="en-US" dirty="0"/>
          </a:p>
        </p:txBody>
      </p:sp>
    </p:spTree>
    <p:extLst>
      <p:ext uri="{BB962C8B-B14F-4D97-AF65-F5344CB8AC3E}">
        <p14:creationId xmlns:p14="http://schemas.microsoft.com/office/powerpoint/2010/main" val="187680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42CA8C-C9AA-3102-D9CD-0D4BBA6DDE39}"/>
              </a:ext>
            </a:extLst>
          </p:cNvPr>
          <p:cNvSpPr>
            <a:spLocks noGrp="1"/>
          </p:cNvSpPr>
          <p:nvPr>
            <p:ph idx="1"/>
          </p:nvPr>
        </p:nvSpPr>
        <p:spPr>
          <a:xfrm>
            <a:off x="838199" y="1825625"/>
            <a:ext cx="9085119" cy="4351338"/>
          </a:xfrm>
        </p:spPr>
        <p:txBody>
          <a:bodyPr vert="horz" lIns="91440" tIns="45720" rIns="91440" bIns="45720" rtlCol="0" anchor="t">
            <a:normAutofit/>
          </a:bodyPr>
          <a:lstStyle/>
          <a:p>
            <a:r>
              <a:rPr lang="en-US" sz="2400" b="1" i="1" dirty="0">
                <a:latin typeface="Arial" panose="020B0604020202020204" pitchFamily="34" charset="0"/>
                <a:cs typeface="Arial" panose="020B0604020202020204" pitchFamily="34" charset="0"/>
              </a:rPr>
              <a:t>Energy Storage Solutions Passive Dispatch Webinar</a:t>
            </a:r>
          </a:p>
          <a:p>
            <a:pPr lvl="1"/>
            <a:r>
              <a:rPr lang="en-US" dirty="0">
                <a:latin typeface="Arial" panose="020B0604020202020204" pitchFamily="34" charset="0"/>
                <a:cs typeface="Arial" panose="020B0604020202020204" pitchFamily="34" charset="0"/>
              </a:rPr>
              <a:t>Virtual session held </a:t>
            </a:r>
            <a:r>
              <a:rPr lang="en-US" b="1" dirty="0">
                <a:latin typeface="Arial" panose="020B0604020202020204" pitchFamily="34" charset="0"/>
                <a:cs typeface="Arial" panose="020B0604020202020204" pitchFamily="34" charset="0"/>
              </a:rPr>
              <a:t>Wednesday, Feb. 5 at 12 pm EST</a:t>
            </a:r>
          </a:p>
          <a:p>
            <a:pPr lvl="1"/>
            <a:r>
              <a:rPr lang="en-US" b="1" dirty="0">
                <a:solidFill>
                  <a:srgbClr val="00B050"/>
                </a:solidFill>
                <a:latin typeface="Arial"/>
                <a:cs typeface="Arial"/>
                <a:hlinkClick r:id="rId3">
                  <a:extLst>
                    <a:ext uri="{A12FA001-AC4F-418D-AE19-62706E023703}">
                      <ahyp:hlinkClr xmlns:ahyp="http://schemas.microsoft.com/office/drawing/2018/hyperlinkcolor" val="tx"/>
                    </a:ext>
                  </a:extLst>
                </a:hlinkClick>
              </a:rPr>
              <a:t>Watch recording here</a:t>
            </a:r>
            <a:endParaRPr lang="en-US" b="1" dirty="0">
              <a:solidFill>
                <a:srgbClr val="00B050"/>
              </a:solidFill>
              <a:latin typeface="Arial"/>
              <a:cs typeface="Arial"/>
            </a:endParaRPr>
          </a:p>
          <a:p>
            <a:pPr lvl="1"/>
            <a:r>
              <a:rPr lang="en-US" b="1" dirty="0">
                <a:solidFill>
                  <a:srgbClr val="00B050"/>
                </a:solidFill>
                <a:latin typeface="Arial"/>
                <a:cs typeface="Arial"/>
                <a:hlinkClick r:id="rId4">
                  <a:extLst>
                    <a:ext uri="{A12FA001-AC4F-418D-AE19-62706E023703}">
                      <ahyp:hlinkClr xmlns:ahyp="http://schemas.microsoft.com/office/drawing/2018/hyperlinkcolor" val="tx"/>
                    </a:ext>
                  </a:extLst>
                </a:hlinkClick>
              </a:rPr>
              <a:t>View Slides here</a:t>
            </a:r>
          </a:p>
          <a:p>
            <a:pPr lvl="1"/>
            <a:r>
              <a:rPr lang="en-US" dirty="0">
                <a:latin typeface="Arial" panose="020B0604020202020204" pitchFamily="34" charset="0"/>
                <a:cs typeface="Arial" panose="020B0604020202020204" pitchFamily="34" charset="0"/>
              </a:rPr>
              <a:t>In-Depth Overview of: </a:t>
            </a:r>
          </a:p>
          <a:p>
            <a:pPr lvl="2"/>
            <a:r>
              <a:rPr lang="en-US" sz="2400" dirty="0">
                <a:latin typeface="Arial" panose="020B0604020202020204" pitchFamily="34" charset="0"/>
                <a:cs typeface="Arial" panose="020B0604020202020204" pitchFamily="34" charset="0"/>
              </a:rPr>
              <a:t>Recent changes to Passive Dispatch</a:t>
            </a:r>
          </a:p>
          <a:p>
            <a:pPr lvl="2"/>
            <a:r>
              <a:rPr lang="en-US" sz="2400" dirty="0">
                <a:latin typeface="Arial" panose="020B0604020202020204" pitchFamily="34" charset="0"/>
                <a:cs typeface="Arial" panose="020B0604020202020204" pitchFamily="34" charset="0"/>
              </a:rPr>
              <a:t>Revised Passive Dispatch schedule</a:t>
            </a:r>
          </a:p>
          <a:p>
            <a:pPr lvl="2"/>
            <a:r>
              <a:rPr lang="en-US" sz="2400" dirty="0">
                <a:latin typeface="Arial" panose="020B0604020202020204" pitchFamily="34" charset="0"/>
                <a:cs typeface="Arial" panose="020B0604020202020204" pitchFamily="34" charset="0"/>
              </a:rPr>
              <a:t>How future compliance will be measured, including incentive claw back</a:t>
            </a:r>
          </a:p>
          <a:p>
            <a:pPr lvl="2"/>
            <a:r>
              <a:rPr lang="en-US" sz="2400" dirty="0">
                <a:latin typeface="Arial" panose="020B0604020202020204" pitchFamily="34" charset="0"/>
                <a:cs typeface="Arial" panose="020B0604020202020204" pitchFamily="34" charset="0"/>
              </a:rPr>
              <a:t>Questions and Discussion</a:t>
            </a:r>
            <a:endParaRPr lang="en-US" sz="22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189AF9-721D-7A31-384A-A5749C3E0707}"/>
              </a:ext>
            </a:extLst>
          </p:cNvPr>
          <p:cNvSpPr>
            <a:spLocks noGrp="1"/>
          </p:cNvSpPr>
          <p:nvPr>
            <p:ph type="sldNum" sz="quarter" idx="12"/>
          </p:nvPr>
        </p:nvSpPr>
        <p:spPr/>
        <p:txBody>
          <a:bodyPr/>
          <a:lstStyle/>
          <a:p>
            <a:fld id="{C8D2D1EF-3C94-4471-A175-8C9FBA0A255E}" type="slidenum">
              <a:rPr lang="en-US" smtClean="0"/>
              <a:t>10</a:t>
            </a:fld>
            <a:endParaRPr lang="en-US"/>
          </a:p>
        </p:txBody>
      </p:sp>
      <p:sp>
        <p:nvSpPr>
          <p:cNvPr id="5" name="Title 1">
            <a:extLst>
              <a:ext uri="{FF2B5EF4-FFF2-40B4-BE49-F238E27FC236}">
                <a16:creationId xmlns:a16="http://schemas.microsoft.com/office/drawing/2014/main" id="{45AAC0AD-F314-F45B-7BF2-BC2FC01E69B9}"/>
              </a:ext>
            </a:extLst>
          </p:cNvPr>
          <p:cNvSpPr>
            <a:spLocks noGrp="1"/>
          </p:cNvSpPr>
          <p:nvPr>
            <p:ph type="title"/>
          </p:nvPr>
        </p:nvSpPr>
        <p:spPr>
          <a:xfrm>
            <a:off x="838200" y="365125"/>
            <a:ext cx="10515600" cy="1325563"/>
          </a:xfrm>
        </p:spPr>
        <p:txBody>
          <a:bodyPr/>
          <a:lstStyle/>
          <a:p>
            <a:r>
              <a:rPr lang="en-US" b="1" dirty="0">
                <a:solidFill>
                  <a:schemeClr val="accent3"/>
                </a:solidFill>
                <a:latin typeface="Arial" panose="020B0604020202020204" pitchFamily="34" charset="0"/>
                <a:cs typeface="Arial" panose="020B0604020202020204" pitchFamily="34" charset="0"/>
              </a:rPr>
              <a:t>Passive Dispatch Webinar</a:t>
            </a:r>
          </a:p>
        </p:txBody>
      </p:sp>
    </p:spTree>
    <p:extLst>
      <p:ext uri="{BB962C8B-B14F-4D97-AF65-F5344CB8AC3E}">
        <p14:creationId xmlns:p14="http://schemas.microsoft.com/office/powerpoint/2010/main" val="101532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normAutofit/>
          </a:bodyPr>
          <a:lstStyle/>
          <a:p>
            <a:r>
              <a:rPr lang="en-US" b="1" dirty="0">
                <a:solidFill>
                  <a:schemeClr val="accent3"/>
                </a:solidFill>
                <a:latin typeface="Arial" panose="020B0604020202020204" pitchFamily="34" charset="0"/>
                <a:cs typeface="Arial" panose="020B0604020202020204" pitchFamily="34" charset="0"/>
              </a:rPr>
              <a:t>Website Walkthrough</a:t>
            </a:r>
          </a:p>
        </p:txBody>
      </p:sp>
      <p:pic>
        <p:nvPicPr>
          <p:cNvPr id="1026" name="Picture 2">
            <a:extLst>
              <a:ext uri="{FF2B5EF4-FFF2-40B4-BE49-F238E27FC236}">
                <a16:creationId xmlns:a16="http://schemas.microsoft.com/office/drawing/2014/main" id="{94BECCB7-5459-1CFB-CB04-24D5B14B9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046" y="1239661"/>
            <a:ext cx="8881492" cy="523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02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b="1" dirty="0">
                <a:solidFill>
                  <a:schemeClr val="accent3"/>
                </a:solidFill>
                <a:latin typeface="Arial"/>
                <a:cs typeface="Arial"/>
              </a:rPr>
              <a:t>Incentive Reservations &amp; Estimates</a:t>
            </a:r>
            <a:endParaRPr lang="en-US" b="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56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13</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200" y="30749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Incentive Calculator</a:t>
            </a:r>
            <a:endParaRPr lang="en-US" sz="8800" b="1" dirty="0">
              <a:solidFill>
                <a:schemeClr val="accent3"/>
              </a:solidFill>
            </a:endParaRPr>
          </a:p>
        </p:txBody>
      </p:sp>
      <p:sp>
        <p:nvSpPr>
          <p:cNvPr id="2" name="TextBox 1">
            <a:extLst>
              <a:ext uri="{FF2B5EF4-FFF2-40B4-BE49-F238E27FC236}">
                <a16:creationId xmlns:a16="http://schemas.microsoft.com/office/drawing/2014/main" id="{285CED3D-3B35-E4A5-07DD-5BA06B90AB87}"/>
              </a:ext>
            </a:extLst>
          </p:cNvPr>
          <p:cNvSpPr txBox="1"/>
          <p:nvPr/>
        </p:nvSpPr>
        <p:spPr>
          <a:xfrm>
            <a:off x="838201" y="1746913"/>
            <a:ext cx="2873188" cy="3416320"/>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 version posted </a:t>
            </a:r>
            <a:r>
              <a:rPr lang="en-US" sz="2400" dirty="0">
                <a:solidFill>
                  <a:srgbClr val="00B050"/>
                </a:solidFill>
                <a:latin typeface="Arial" panose="020B0604020202020204" pitchFamily="34" charset="0"/>
                <a:cs typeface="Arial" panose="020B0604020202020204" pitchFamily="34" charset="0"/>
              </a:rPr>
              <a:t>to </a:t>
            </a:r>
            <a:r>
              <a:rPr lang="en-US" sz="2400" dirty="0">
                <a:solidFill>
                  <a:srgbClr val="00B05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Contractor Resources page!</a:t>
            </a:r>
            <a:endParaRPr lang="en-US" sz="2400" dirty="0">
              <a:solidFill>
                <a:srgbClr val="00B05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More user friendly</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Guidance Warnings for system sizing</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Future incentive steps included for C&amp;I</a:t>
            </a:r>
          </a:p>
        </p:txBody>
      </p:sp>
      <p:pic>
        <p:nvPicPr>
          <p:cNvPr id="7" name="Picture 6">
            <a:extLst>
              <a:ext uri="{FF2B5EF4-FFF2-40B4-BE49-F238E27FC236}">
                <a16:creationId xmlns:a16="http://schemas.microsoft.com/office/drawing/2014/main" id="{813452A3-CB47-D3EB-68A8-50771FE89498}"/>
              </a:ext>
            </a:extLst>
          </p:cNvPr>
          <p:cNvPicPr>
            <a:picLocks noChangeAspect="1"/>
          </p:cNvPicPr>
          <p:nvPr/>
        </p:nvPicPr>
        <p:blipFill>
          <a:blip r:embed="rId5"/>
          <a:stretch>
            <a:fillRect/>
          </a:stretch>
        </p:blipFill>
        <p:spPr>
          <a:xfrm>
            <a:off x="3711389" y="1746913"/>
            <a:ext cx="7908943" cy="3806722"/>
          </a:xfrm>
          <a:prstGeom prst="rect">
            <a:avLst/>
          </a:prstGeom>
        </p:spPr>
      </p:pic>
    </p:spTree>
    <p:extLst>
      <p:ext uri="{BB962C8B-B14F-4D97-AF65-F5344CB8AC3E}">
        <p14:creationId xmlns:p14="http://schemas.microsoft.com/office/powerpoint/2010/main" val="40377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3C78-7BB6-8401-6337-2C987026A92A}"/>
              </a:ext>
            </a:extLst>
          </p:cNvPr>
          <p:cNvSpPr>
            <a:spLocks noGrp="1"/>
          </p:cNvSpPr>
          <p:nvPr>
            <p:ph type="title"/>
          </p:nvPr>
        </p:nvSpPr>
        <p:spPr>
          <a:xfrm>
            <a:off x="838200" y="365126"/>
            <a:ext cx="10515600" cy="861002"/>
          </a:xfrm>
        </p:spPr>
        <p:txBody>
          <a:bodyPr>
            <a:normAutofit/>
          </a:bodyPr>
          <a:lstStyle/>
          <a:p>
            <a:r>
              <a:rPr lang="en-US" b="1" dirty="0">
                <a:solidFill>
                  <a:schemeClr val="accent3"/>
                </a:solidFill>
                <a:latin typeface="Arial" panose="020B0604020202020204" pitchFamily="34" charset="0"/>
                <a:cs typeface="Arial" panose="020B0604020202020204" pitchFamily="34" charset="0"/>
              </a:rPr>
              <a:t>150% or 2 MW Examples </a:t>
            </a:r>
            <a:r>
              <a:rPr lang="en-US" sz="2200" b="1" dirty="0">
                <a:solidFill>
                  <a:schemeClr val="accent3"/>
                </a:solidFill>
                <a:latin typeface="Arial" panose="020B0604020202020204" pitchFamily="34" charset="0"/>
                <a:cs typeface="Arial" panose="020B0604020202020204" pitchFamily="34" charset="0"/>
              </a:rPr>
              <a:t>(p. 46 of Program Manual)</a:t>
            </a:r>
            <a:endParaRPr lang="en-US" b="1" dirty="0">
              <a:solidFill>
                <a:schemeClr val="accent3"/>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FA01CFF-BC9B-19F6-D6D3-55BF15EA0E3B}"/>
              </a:ext>
            </a:extLst>
          </p:cNvPr>
          <p:cNvSpPr>
            <a:spLocks noGrp="1"/>
          </p:cNvSpPr>
          <p:nvPr>
            <p:ph idx="1"/>
          </p:nvPr>
        </p:nvSpPr>
        <p:spPr>
          <a:xfrm>
            <a:off x="838200" y="1381990"/>
            <a:ext cx="10515600" cy="4974359"/>
          </a:xfrm>
        </p:spPr>
        <p:txBody>
          <a:bodyPr numCol="2">
            <a:normAutofit fontScale="70000" lnSpcReduction="20000"/>
          </a:bodyPr>
          <a:lstStyle/>
          <a:p>
            <a:r>
              <a:rPr lang="en-US" b="1" dirty="0">
                <a:highlight>
                  <a:srgbClr val="C0C0C0"/>
                </a:highlight>
              </a:rPr>
              <a:t>Example 5 </a:t>
            </a:r>
            <a:r>
              <a:rPr lang="en-US" dirty="0">
                <a:highlight>
                  <a:srgbClr val="C0C0C0"/>
                </a:highlight>
              </a:rPr>
              <a:t>– In the case of one 3 MW, 10 MWh battery for a large-sized Commercial grid-edge customer with an annual peak demand of 2 MW and an installed cost of $2,500,000 (Tranche 3 Step 1)</a:t>
            </a:r>
          </a:p>
          <a:p>
            <a:r>
              <a:rPr lang="en-US" dirty="0"/>
              <a:t>10,000 kWh * $91/kWh, or $910,000 +25% grid-edge adder = $1,137,500</a:t>
            </a:r>
          </a:p>
          <a:p>
            <a:r>
              <a:rPr lang="en-US" dirty="0"/>
              <a:t>50% of $2,500,000, or $1,250,000</a:t>
            </a:r>
          </a:p>
          <a:p>
            <a:r>
              <a:rPr lang="en-US" dirty="0"/>
              <a:t>The customer would receive an upfront incentive of $1,137,500</a:t>
            </a:r>
          </a:p>
          <a:p>
            <a:endParaRPr lang="en-US" b="1" dirty="0">
              <a:highlight>
                <a:srgbClr val="C0C0C0"/>
              </a:highlight>
            </a:endParaRPr>
          </a:p>
          <a:p>
            <a:r>
              <a:rPr lang="en-US" b="1" dirty="0">
                <a:highlight>
                  <a:srgbClr val="C0C0C0"/>
                </a:highlight>
              </a:rPr>
              <a:t>Example 6 </a:t>
            </a:r>
            <a:r>
              <a:rPr lang="en-US" dirty="0">
                <a:highlight>
                  <a:srgbClr val="C0C0C0"/>
                </a:highlight>
              </a:rPr>
              <a:t>– In the case of one 1.4 MW, 5 MWh battery for a small-sized Commercial small business customer with an annual peak demand of 180 kW and an installed cost of $1,950,000 (Tranche 3 Step 1)</a:t>
            </a:r>
          </a:p>
          <a:p>
            <a:r>
              <a:rPr lang="en-US" dirty="0"/>
              <a:t>System is &gt; 150% of customer’s peak demand, but &lt; 2 MW. Incentive cap not exceeded.</a:t>
            </a:r>
          </a:p>
          <a:p>
            <a:r>
              <a:rPr lang="en-US" dirty="0"/>
              <a:t>Tiered incentive calculation + 25% small business adder = $741,406</a:t>
            </a:r>
          </a:p>
          <a:p>
            <a:r>
              <a:rPr lang="en-US" dirty="0"/>
              <a:t>50% of $1,950,000, or $975,000</a:t>
            </a:r>
          </a:p>
          <a:p>
            <a:r>
              <a:rPr lang="en-US" dirty="0"/>
              <a:t>The customer would receive an upfront incentive of $741,406</a:t>
            </a:r>
          </a:p>
          <a:p>
            <a:pPr marL="0" indent="0">
              <a:buNone/>
            </a:pPr>
            <a:endParaRPr lang="en-US" dirty="0"/>
          </a:p>
          <a:p>
            <a:r>
              <a:rPr lang="en-US" b="1" dirty="0">
                <a:highlight>
                  <a:srgbClr val="C0C0C0"/>
                </a:highlight>
              </a:rPr>
              <a:t>Example 7 </a:t>
            </a:r>
            <a:r>
              <a:rPr lang="en-US" dirty="0">
                <a:highlight>
                  <a:srgbClr val="C0C0C0"/>
                </a:highlight>
              </a:rPr>
              <a:t>– In the case of one 3 MW, 15 MWh battery for a large-sized Commercial customer with an annual peak demand of 750 kW and an installed cost of $3,500,000 (Tranche 3 Step 1)</a:t>
            </a:r>
          </a:p>
          <a:p>
            <a:r>
              <a:rPr lang="en-US" dirty="0"/>
              <a:t>System is not capable of dispatching 80% of its capacity in a 3-hour passive dispatch window</a:t>
            </a:r>
          </a:p>
          <a:p>
            <a:r>
              <a:rPr lang="en-US" dirty="0"/>
              <a:t>System is &gt; 150% of customer’s peak demand and &gt; 2 MW, exceeding incentive cap</a:t>
            </a:r>
          </a:p>
          <a:p>
            <a:r>
              <a:rPr lang="en-US" dirty="0"/>
              <a:t>150% of peak demand = 1.125 MW. Capped system size is 2 MW</a:t>
            </a:r>
          </a:p>
          <a:p>
            <a:r>
              <a:rPr lang="en-US" dirty="0"/>
              <a:t>The project must be redesigned and resubmitted.</a:t>
            </a:r>
          </a:p>
        </p:txBody>
      </p:sp>
      <p:sp>
        <p:nvSpPr>
          <p:cNvPr id="4" name="Slide Number Placeholder 3">
            <a:extLst>
              <a:ext uri="{FF2B5EF4-FFF2-40B4-BE49-F238E27FC236}">
                <a16:creationId xmlns:a16="http://schemas.microsoft.com/office/drawing/2014/main" id="{DF6A0F77-49C2-D56F-A49A-4C5ABE527FDB}"/>
              </a:ext>
            </a:extLst>
          </p:cNvPr>
          <p:cNvSpPr>
            <a:spLocks noGrp="1"/>
          </p:cNvSpPr>
          <p:nvPr>
            <p:ph type="sldNum" sz="quarter" idx="12"/>
          </p:nvPr>
        </p:nvSpPr>
        <p:spPr/>
        <p:txBody>
          <a:bodyPr/>
          <a:lstStyle/>
          <a:p>
            <a:fld id="{C8D2D1EF-3C94-4471-A175-8C9FBA0A255E}" type="slidenum">
              <a:rPr lang="en-US" smtClean="0"/>
              <a:t>14</a:t>
            </a:fld>
            <a:endParaRPr lang="en-US"/>
          </a:p>
        </p:txBody>
      </p:sp>
    </p:spTree>
    <p:extLst>
      <p:ext uri="{BB962C8B-B14F-4D97-AF65-F5344CB8AC3E}">
        <p14:creationId xmlns:p14="http://schemas.microsoft.com/office/powerpoint/2010/main" val="3429312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7BADBF-C615-B65F-CAD4-A3E2B0BE9F0E}"/>
              </a:ext>
            </a:extLst>
          </p:cNvPr>
          <p:cNvSpPr txBox="1"/>
          <p:nvPr/>
        </p:nvSpPr>
        <p:spPr>
          <a:xfrm>
            <a:off x="838200" y="1632185"/>
            <a:ext cx="10515599" cy="4154984"/>
          </a:xfrm>
          <a:prstGeom prst="rect">
            <a:avLst/>
          </a:prstGeom>
          <a:noFill/>
        </p:spPr>
        <p:txBody>
          <a:bodyPr wrap="square" lIns="91440" tIns="45720" rIns="91440" bIns="45720" rtlCol="0" anchor="t">
            <a:spAutoFit/>
          </a:bodyPr>
          <a:lstStyle/>
          <a:p>
            <a:r>
              <a:rPr lang="en-US" sz="2400" b="1" dirty="0"/>
              <a:t>Stages of an Incentive Enrollment Application in Salesforce:</a:t>
            </a:r>
          </a:p>
          <a:p>
            <a:pPr marL="342900" indent="-342900">
              <a:buFont typeface="Wingdings" panose="05000000000000000000" pitchFamily="2" charset="2"/>
              <a:buChar char="Ø"/>
            </a:pPr>
            <a:r>
              <a:rPr lang="en-US" sz="2400" dirty="0"/>
              <a:t>Application in Progress</a:t>
            </a:r>
          </a:p>
          <a:p>
            <a:pPr marL="342900" indent="-342900">
              <a:buFont typeface="Wingdings" panose="05000000000000000000" pitchFamily="2" charset="2"/>
              <a:buChar char="Ø"/>
            </a:pPr>
            <a:r>
              <a:rPr lang="en-US" sz="2400" dirty="0"/>
              <a:t>Application Submitted</a:t>
            </a:r>
          </a:p>
          <a:p>
            <a:pPr marL="800100" lvl="1" indent="-342900">
              <a:buFont typeface="Wingdings" panose="05000000000000000000" pitchFamily="2" charset="2"/>
              <a:buChar char="Ø"/>
            </a:pPr>
            <a:r>
              <a:rPr lang="en-US" sz="2400" i="1" dirty="0"/>
              <a:t>Application Rejected</a:t>
            </a:r>
          </a:p>
          <a:p>
            <a:pPr marL="342900" indent="-342900">
              <a:buFont typeface="Wingdings" panose="05000000000000000000" pitchFamily="2" charset="2"/>
              <a:buChar char="Ø"/>
            </a:pPr>
            <a:r>
              <a:rPr lang="en-US" sz="2400" dirty="0"/>
              <a:t>Installation in Progress</a:t>
            </a:r>
          </a:p>
          <a:p>
            <a:pPr marL="342900" indent="-342900">
              <a:buFont typeface="Wingdings" panose="05000000000000000000" pitchFamily="2" charset="2"/>
              <a:buChar char="Ø"/>
            </a:pPr>
            <a:r>
              <a:rPr lang="en-US" sz="2400" dirty="0"/>
              <a:t>Completion Submitted (last stage contractors submit anything in the portal)</a:t>
            </a:r>
          </a:p>
          <a:p>
            <a:pPr marL="800100" lvl="1" indent="-342900">
              <a:buFont typeface="Wingdings" panose="05000000000000000000" pitchFamily="2" charset="2"/>
              <a:buChar char="Ø"/>
            </a:pPr>
            <a:r>
              <a:rPr lang="en-US" sz="2400" i="1" dirty="0"/>
              <a:t>Completion Rejected</a:t>
            </a:r>
          </a:p>
          <a:p>
            <a:pPr marL="342900" indent="-342900">
              <a:buFont typeface="Wingdings" panose="05000000000000000000" pitchFamily="2" charset="2"/>
              <a:buChar char="Ø"/>
            </a:pPr>
            <a:r>
              <a:rPr lang="en-US" sz="2400" dirty="0"/>
              <a:t>In Inspection (if </a:t>
            </a:r>
            <a:r>
              <a:rPr lang="en-US" sz="2400" i="1" dirty="0"/>
              <a:t>opted in </a:t>
            </a:r>
            <a:r>
              <a:rPr lang="en-US" sz="2400" dirty="0"/>
              <a:t>with the initial application question)</a:t>
            </a:r>
          </a:p>
          <a:p>
            <a:pPr marL="342900" indent="-342900">
              <a:buFont typeface="Wingdings" panose="05000000000000000000" pitchFamily="2" charset="2"/>
              <a:buChar char="Ø"/>
            </a:pPr>
            <a:r>
              <a:rPr lang="en-US" sz="2400" dirty="0"/>
              <a:t>Pending DERMS (waiting on installer to register BESS w/DERMS through OEM)</a:t>
            </a:r>
          </a:p>
          <a:p>
            <a:pPr marL="342900" indent="-342900">
              <a:buFont typeface="Wingdings" panose="05000000000000000000" pitchFamily="2" charset="2"/>
              <a:buChar char="Ø"/>
            </a:pPr>
            <a:r>
              <a:rPr lang="en-US" sz="2400" dirty="0"/>
              <a:t>Pending Payment (paid in monthly batches; see </a:t>
            </a:r>
            <a:r>
              <a:rPr lang="en-US" sz="2400" b="1" dirty="0">
                <a:solidFill>
                  <a:srgbClr val="32A93A"/>
                </a:solidFill>
                <a:hlinkClick r:id="rId3">
                  <a:extLst>
                    <a:ext uri="{A12FA001-AC4F-418D-AE19-62706E023703}">
                      <ahyp:hlinkClr xmlns:ahyp="http://schemas.microsoft.com/office/drawing/2018/hyperlinkcolor" val="tx"/>
                    </a:ext>
                  </a:extLst>
                </a:hlinkClick>
              </a:rPr>
              <a:t>2025 Upfront Payment Schedule</a:t>
            </a:r>
          </a:p>
          <a:p>
            <a:pPr marL="342900" indent="-342900">
              <a:buFont typeface="Wingdings" panose="05000000000000000000" pitchFamily="2" charset="2"/>
              <a:buChar char="Ø"/>
            </a:pPr>
            <a:r>
              <a:rPr lang="en-US" sz="2400" dirty="0"/>
              <a:t>Project Complete</a:t>
            </a:r>
          </a:p>
        </p:txBody>
      </p:sp>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15</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199" y="365125"/>
            <a:ext cx="10737273" cy="1325563"/>
          </a:xfrm>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Submitting Applications – Salesforce Demo</a:t>
            </a:r>
            <a:endParaRPr lang="en-US" sz="8800" b="1" dirty="0">
              <a:solidFill>
                <a:schemeClr val="accent3"/>
              </a:solidFill>
            </a:endParaRPr>
          </a:p>
        </p:txBody>
      </p:sp>
      <p:sp>
        <p:nvSpPr>
          <p:cNvPr id="5" name="Content Placeholder 2">
            <a:extLst>
              <a:ext uri="{FF2B5EF4-FFF2-40B4-BE49-F238E27FC236}">
                <a16:creationId xmlns:a16="http://schemas.microsoft.com/office/drawing/2014/main" id="{FBDD58BD-7E70-803B-3219-CCF4219D92C7}"/>
              </a:ext>
            </a:extLst>
          </p:cNvPr>
          <p:cNvSpPr>
            <a:spLocks noGrp="1"/>
          </p:cNvSpPr>
          <p:nvPr>
            <p:ph idx="1"/>
          </p:nvPr>
        </p:nvSpPr>
        <p:spPr>
          <a:xfrm>
            <a:off x="5902037" y="2259869"/>
            <a:ext cx="4901044" cy="927821"/>
          </a:xfrm>
        </p:spPr>
        <p:txBody>
          <a:bodyPr vert="horz" lIns="91440" tIns="45720" rIns="91440" bIns="45720" rtlCol="0" anchor="t">
            <a:normAutofit fontScale="92500"/>
          </a:bodyPr>
          <a:lstStyle/>
          <a:p>
            <a:pPr marL="0" indent="0" algn="ctr" fontAlgn="base">
              <a:spcAft>
                <a:spcPts val="1600"/>
              </a:spcAft>
              <a:buNone/>
              <a:defRPr/>
            </a:pPr>
            <a:r>
              <a:rPr lang="en-US" sz="3200" b="1" dirty="0">
                <a:solidFill>
                  <a:schemeClr val="accent1"/>
                </a:solidFill>
                <a:latin typeface="Arial" panose="020B0604020202020204" pitchFamily="34" charset="0"/>
                <a:ea typeface="+mj-ea"/>
                <a:cs typeface="Arial" panose="020B0604020202020204" pitchFamily="34" charset="0"/>
                <a:hlinkClick r:id="rId4">
                  <a:extLst>
                    <a:ext uri="{A12FA001-AC4F-418D-AE19-62706E023703}">
                      <ahyp:hlinkClr xmlns:ahyp="http://schemas.microsoft.com/office/drawing/2018/hyperlinkcolor" val="tx"/>
                    </a:ext>
                  </a:extLst>
                </a:hlinkClick>
              </a:rPr>
              <a:t>Energy Storage Solutions Contractor Portal</a:t>
            </a:r>
            <a:endParaRPr lang="en-US" sz="3200" b="1"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5490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7C65-C47D-2672-BC86-7895743C14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D2864F-9C7F-8474-216B-BE0E8D474AB2}"/>
              </a:ext>
            </a:extLst>
          </p:cNvPr>
          <p:cNvSpPr txBox="1"/>
          <p:nvPr/>
        </p:nvSpPr>
        <p:spPr>
          <a:xfrm>
            <a:off x="838200" y="1690688"/>
            <a:ext cx="10515599" cy="501675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b="1" dirty="0">
                <a:highlight>
                  <a:srgbClr val="FFFF00"/>
                </a:highlight>
                <a:latin typeface="Arial"/>
                <a:cs typeface="Arial"/>
              </a:rPr>
              <a:t>MUST have interconnection application (for BESS ‘export’) submitted to utility PRIOR to submitting enrollment application to receive a Reservation of Funds (ROF)</a:t>
            </a:r>
          </a:p>
          <a:p>
            <a:pPr marL="342900" indent="-342900">
              <a:buFont typeface="Arial" panose="020B0604020202020204" pitchFamily="34" charset="0"/>
              <a:buChar char="•"/>
            </a:pPr>
            <a:r>
              <a:rPr lang="en-US" sz="2400" b="1" i="1" dirty="0">
                <a:latin typeface="Arial"/>
                <a:cs typeface="Arial"/>
              </a:rPr>
              <a:t>Operational Agreement &amp; Electric Bill </a:t>
            </a:r>
            <a:r>
              <a:rPr lang="en-US" sz="2400" i="1" dirty="0">
                <a:latin typeface="Arial"/>
                <a:cs typeface="Arial"/>
              </a:rPr>
              <a:t>are</a:t>
            </a:r>
            <a:r>
              <a:rPr lang="en-US" sz="2400" dirty="0">
                <a:latin typeface="Arial"/>
                <a:cs typeface="Arial"/>
              </a:rPr>
              <a:t> no longer required for submission. If still required in the portal, you may submit a duplicate or blank doc. We will be removing from the required document list, soon. </a:t>
            </a:r>
            <a:endParaRPr lang="en-US" sz="2400" b="1" dirty="0">
              <a:latin typeface="Arial"/>
              <a:cs typeface="Arial"/>
            </a:endParaRPr>
          </a:p>
          <a:p>
            <a:pPr marL="342900" indent="-342900">
              <a:buFont typeface="Arial" panose="020B0604020202020204" pitchFamily="34" charset="0"/>
              <a:buChar char="•"/>
            </a:pPr>
            <a:r>
              <a:rPr lang="en-US" sz="2400" b="1" dirty="0">
                <a:latin typeface="Arial"/>
                <a:cs typeface="Arial"/>
              </a:rPr>
              <a:t>Change Orders </a:t>
            </a:r>
            <a:r>
              <a:rPr lang="en-US" sz="2400" dirty="0">
                <a:latin typeface="Arial"/>
                <a:cs typeface="Arial"/>
              </a:rPr>
              <a:t>– For the interim, please email </a:t>
            </a:r>
            <a:r>
              <a:rPr lang="en-US" sz="2400" dirty="0">
                <a:solidFill>
                  <a:srgbClr val="32A93A"/>
                </a:solidFill>
                <a:latin typeface="Arial"/>
                <a:cs typeface="Arial"/>
                <a:hlinkClick r:id="rId3">
                  <a:extLst>
                    <a:ext uri="{A12FA001-AC4F-418D-AE19-62706E023703}">
                      <ahyp:hlinkClr xmlns:ahyp="http://schemas.microsoft.com/office/drawing/2018/hyperlinkcolor" val="tx"/>
                    </a:ext>
                  </a:extLst>
                </a:hlinkClick>
              </a:rPr>
              <a:t>energystorage@ctgreenbank.com</a:t>
            </a:r>
            <a:r>
              <a:rPr lang="en-US" sz="2400" dirty="0">
                <a:latin typeface="Arial"/>
                <a:cs typeface="Arial"/>
              </a:rPr>
              <a:t> with any change orders (prior to PTO). 	</a:t>
            </a:r>
            <a:r>
              <a:rPr lang="en-US" sz="2400" b="1" dirty="0">
                <a:latin typeface="Arial"/>
                <a:cs typeface="Arial"/>
              </a:rPr>
              <a:t>Please include:</a:t>
            </a:r>
          </a:p>
          <a:p>
            <a:pPr marL="12573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Previous and New: make, model, kW and kWh nameplate ratings</a:t>
            </a:r>
          </a:p>
          <a:p>
            <a:pPr marL="12573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New Total BESS costs (prior to incentives) and Total PV costs (if applicable, so we may update those fields internally)</a:t>
            </a:r>
          </a:p>
          <a:p>
            <a:pPr marL="12573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Any required documents impacted by the change order</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More updates in progress!</a:t>
            </a:r>
          </a:p>
        </p:txBody>
      </p:sp>
      <p:sp>
        <p:nvSpPr>
          <p:cNvPr id="4" name="Slide Number Placeholder 3">
            <a:extLst>
              <a:ext uri="{FF2B5EF4-FFF2-40B4-BE49-F238E27FC236}">
                <a16:creationId xmlns:a16="http://schemas.microsoft.com/office/drawing/2014/main" id="{03A5B78B-88B2-70C3-39B3-FE26F2453EDD}"/>
              </a:ext>
            </a:extLst>
          </p:cNvPr>
          <p:cNvSpPr>
            <a:spLocks noGrp="1"/>
          </p:cNvSpPr>
          <p:nvPr>
            <p:ph type="sldNum" sz="quarter" idx="12"/>
          </p:nvPr>
        </p:nvSpPr>
        <p:spPr/>
        <p:txBody>
          <a:bodyPr/>
          <a:lstStyle/>
          <a:p>
            <a:fld id="{C8D2D1EF-3C94-4471-A175-8C9FBA0A255E}" type="slidenum">
              <a:rPr lang="en-US" smtClean="0"/>
              <a:t>16</a:t>
            </a:fld>
            <a:endParaRPr lang="en-US" dirty="0"/>
          </a:p>
        </p:txBody>
      </p:sp>
      <p:sp>
        <p:nvSpPr>
          <p:cNvPr id="6" name="Title 5">
            <a:extLst>
              <a:ext uri="{FF2B5EF4-FFF2-40B4-BE49-F238E27FC236}">
                <a16:creationId xmlns:a16="http://schemas.microsoft.com/office/drawing/2014/main" id="{3EEE6BC7-DAE6-F9F8-0F36-2CC2BEDE43E7}"/>
              </a:ext>
            </a:extLst>
          </p:cNvPr>
          <p:cNvSpPr>
            <a:spLocks noGrp="1"/>
          </p:cNvSpPr>
          <p:nvPr>
            <p:ph type="title"/>
          </p:nvPr>
        </p:nvSpPr>
        <p:spPr>
          <a:xfrm>
            <a:off x="838199" y="365125"/>
            <a:ext cx="10737273"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Changes to Application Process</a:t>
            </a:r>
            <a:endParaRPr lang="en-US" sz="8800" b="1" dirty="0">
              <a:solidFill>
                <a:schemeClr val="accent3"/>
              </a:solidFill>
            </a:endParaRPr>
          </a:p>
        </p:txBody>
      </p:sp>
    </p:spTree>
    <p:extLst>
      <p:ext uri="{BB962C8B-B14F-4D97-AF65-F5344CB8AC3E}">
        <p14:creationId xmlns:p14="http://schemas.microsoft.com/office/powerpoint/2010/main" val="3214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3E0A5-178B-62BB-3D76-9859A5E07E9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6AF5BD-CC4D-0DA0-FEB6-FF992022F3B3}"/>
              </a:ext>
            </a:extLst>
          </p:cNvPr>
          <p:cNvSpPr txBox="1"/>
          <p:nvPr/>
        </p:nvSpPr>
        <p:spPr>
          <a:xfrm>
            <a:off x="838200" y="1690688"/>
            <a:ext cx="10515599"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Arial"/>
                <a:cs typeface="Arial"/>
              </a:rPr>
              <a:t>ONLY available for Upfront Incentive through Passive dispatch in Eversource territory (anticipating a launch for UI later this summer)</a:t>
            </a:r>
          </a:p>
          <a:p>
            <a:pPr marL="342900" indent="-342900">
              <a:buFont typeface="Arial" panose="020B0604020202020204" pitchFamily="34" charset="0"/>
              <a:buChar char="•"/>
            </a:pPr>
            <a:r>
              <a:rPr lang="en-US" sz="2400" dirty="0">
                <a:latin typeface="Arial"/>
                <a:cs typeface="Arial"/>
              </a:rPr>
              <a:t>MUST have interconnection application (for BESS ‘export’) submitted to utility PRIOR to submitting enrollment application to receive a Reservation of Funds (ROF)</a:t>
            </a:r>
          </a:p>
          <a:p>
            <a:pPr marL="342900" indent="-342900">
              <a:buFont typeface="Arial" panose="020B0604020202020204" pitchFamily="34" charset="0"/>
              <a:buChar char="•"/>
            </a:pPr>
            <a:r>
              <a:rPr lang="en-US" sz="2400" dirty="0">
                <a:latin typeface="Arial"/>
                <a:cs typeface="Arial"/>
              </a:rPr>
              <a:t>Contract must have the estimated upfront incentive applied as a discount to the total BESS costs if applying for Upfront incentive</a:t>
            </a:r>
          </a:p>
          <a:p>
            <a:pPr marL="342900" indent="-342900">
              <a:buFont typeface="Arial" panose="020B0604020202020204" pitchFamily="34" charset="0"/>
              <a:buChar char="•"/>
            </a:pPr>
            <a:r>
              <a:rPr lang="en-US" sz="2400" dirty="0">
                <a:latin typeface="Arial"/>
                <a:cs typeface="Arial"/>
              </a:rPr>
              <a:t>If system was already energized, the PTO must be June 5</a:t>
            </a:r>
            <a:r>
              <a:rPr lang="en-US" sz="2400" baseline="30000" dirty="0">
                <a:latin typeface="Arial"/>
                <a:cs typeface="Arial"/>
              </a:rPr>
              <a:t>th </a:t>
            </a:r>
            <a:r>
              <a:rPr lang="en-US" sz="2400" dirty="0">
                <a:latin typeface="Arial"/>
                <a:cs typeface="Arial"/>
              </a:rPr>
              <a:t>or later </a:t>
            </a:r>
          </a:p>
          <a:p>
            <a:pPr marL="342900" indent="-342900">
              <a:buFont typeface="Arial" panose="020B0604020202020204" pitchFamily="34" charset="0"/>
              <a:buChar char="•"/>
            </a:pPr>
            <a:r>
              <a:rPr lang="en-US" sz="2400" dirty="0">
                <a:latin typeface="Arial"/>
                <a:cs typeface="Arial"/>
              </a:rPr>
              <a:t>No Data Release T&amp;C form required for Tesla apps in our portal as that is executed and recorded through the Tesla Mobile App</a:t>
            </a:r>
          </a:p>
          <a:p>
            <a:pPr marL="342900" indent="-342900">
              <a:buFont typeface="Arial" panose="020B0604020202020204" pitchFamily="34" charset="0"/>
              <a:buChar char="•"/>
            </a:pPr>
            <a:r>
              <a:rPr lang="en-US" sz="2400" dirty="0">
                <a:latin typeface="Arial"/>
                <a:cs typeface="Arial"/>
              </a:rPr>
              <a:t>When system has PTO, the customer will need to self-enroll through Tesla Mobile App in their Virtual Power Plant (“VPP”) section</a:t>
            </a:r>
          </a:p>
        </p:txBody>
      </p:sp>
      <p:sp>
        <p:nvSpPr>
          <p:cNvPr id="4" name="Slide Number Placeholder 3">
            <a:extLst>
              <a:ext uri="{FF2B5EF4-FFF2-40B4-BE49-F238E27FC236}">
                <a16:creationId xmlns:a16="http://schemas.microsoft.com/office/drawing/2014/main" id="{7ED289E5-392B-9877-7E65-255917EF6523}"/>
              </a:ext>
            </a:extLst>
          </p:cNvPr>
          <p:cNvSpPr>
            <a:spLocks noGrp="1"/>
          </p:cNvSpPr>
          <p:nvPr>
            <p:ph type="sldNum" sz="quarter" idx="12"/>
          </p:nvPr>
        </p:nvSpPr>
        <p:spPr/>
        <p:txBody>
          <a:bodyPr/>
          <a:lstStyle/>
          <a:p>
            <a:fld id="{C8D2D1EF-3C94-4471-A175-8C9FBA0A255E}" type="slidenum">
              <a:rPr lang="en-US" smtClean="0"/>
              <a:t>17</a:t>
            </a:fld>
            <a:endParaRPr lang="en-US" dirty="0"/>
          </a:p>
        </p:txBody>
      </p:sp>
      <p:sp>
        <p:nvSpPr>
          <p:cNvPr id="6" name="Title 5">
            <a:extLst>
              <a:ext uri="{FF2B5EF4-FFF2-40B4-BE49-F238E27FC236}">
                <a16:creationId xmlns:a16="http://schemas.microsoft.com/office/drawing/2014/main" id="{3FFF9131-43E2-C122-F056-55C38CA662FC}"/>
              </a:ext>
            </a:extLst>
          </p:cNvPr>
          <p:cNvSpPr>
            <a:spLocks noGrp="1"/>
          </p:cNvSpPr>
          <p:nvPr>
            <p:ph type="title"/>
          </p:nvPr>
        </p:nvSpPr>
        <p:spPr>
          <a:xfrm>
            <a:off x="838199" y="365125"/>
            <a:ext cx="10737273"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1" i="0" u="none" strike="noStrike" kern="120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Tesla </a:t>
            </a:r>
            <a:r>
              <a:rPr lang="en-US" b="1" dirty="0">
                <a:solidFill>
                  <a:schemeClr val="accent3"/>
                </a:solidFill>
                <a:latin typeface="Arial" panose="020B0604020202020204" pitchFamily="34" charset="0"/>
                <a:ea typeface="+mn-ea"/>
                <a:cs typeface="Arial" panose="020B0604020202020204" pitchFamily="34" charset="0"/>
              </a:rPr>
              <a:t>Powerwall 3</a:t>
            </a:r>
            <a:endParaRPr lang="en-US" sz="8800" b="1" dirty="0">
              <a:solidFill>
                <a:schemeClr val="accent3"/>
              </a:solidFill>
            </a:endParaRPr>
          </a:p>
        </p:txBody>
      </p:sp>
    </p:spTree>
    <p:extLst>
      <p:ext uri="{BB962C8B-B14F-4D97-AF65-F5344CB8AC3E}">
        <p14:creationId xmlns:p14="http://schemas.microsoft.com/office/powerpoint/2010/main" val="328786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DEB1-C6A3-295A-8FB8-F3AF78516288}"/>
              </a:ext>
            </a:extLst>
          </p:cNvPr>
          <p:cNvSpPr>
            <a:spLocks noGrp="1"/>
          </p:cNvSpPr>
          <p:nvPr>
            <p:ph type="title"/>
          </p:nvPr>
        </p:nvSpPr>
        <p:spPr/>
        <p:txBody>
          <a:bodyPr/>
          <a:lstStyle/>
          <a:p>
            <a:r>
              <a:rPr lang="en-US" b="1" dirty="0">
                <a:solidFill>
                  <a:schemeClr val="accent3"/>
                </a:solidFill>
                <a:latin typeface="Arial"/>
                <a:cs typeface="Arial"/>
              </a:rPr>
              <a:t>Pending DERMS</a:t>
            </a:r>
            <a:endParaRPr lang="en-US" dirty="0">
              <a:latin typeface="Arial"/>
              <a:cs typeface="Arial"/>
            </a:endParaRPr>
          </a:p>
        </p:txBody>
      </p:sp>
      <p:sp>
        <p:nvSpPr>
          <p:cNvPr id="3" name="Content Placeholder 2">
            <a:extLst>
              <a:ext uri="{FF2B5EF4-FFF2-40B4-BE49-F238E27FC236}">
                <a16:creationId xmlns:a16="http://schemas.microsoft.com/office/drawing/2014/main" id="{470750C1-AE3C-4CBD-06C1-5F8194EEC7A0}"/>
              </a:ext>
            </a:extLst>
          </p:cNvPr>
          <p:cNvSpPr>
            <a:spLocks noGrp="1"/>
          </p:cNvSpPr>
          <p:nvPr>
            <p:ph idx="1"/>
          </p:nvPr>
        </p:nvSpPr>
        <p:spPr/>
        <p:txBody>
          <a:bodyPr vert="horz" lIns="91440" tIns="45720" rIns="91440" bIns="45720" rtlCol="0" anchor="t">
            <a:normAutofit/>
          </a:bodyPr>
          <a:lstStyle/>
          <a:p>
            <a:r>
              <a:rPr lang="en-US" dirty="0">
                <a:ea typeface="Calibri"/>
                <a:cs typeface="Calibri"/>
              </a:rPr>
              <a:t>Final step before we can move project into Pending Payment</a:t>
            </a:r>
          </a:p>
          <a:p>
            <a:r>
              <a:rPr lang="en-US" dirty="0">
                <a:ea typeface="Calibri"/>
                <a:cs typeface="Calibri"/>
              </a:rPr>
              <a:t>Contractor and customer must register the BESS through the battery inverter OEM's process</a:t>
            </a:r>
          </a:p>
          <a:p>
            <a:r>
              <a:rPr lang="en-US" dirty="0">
                <a:ea typeface="Calibri"/>
                <a:cs typeface="Calibri"/>
              </a:rPr>
              <a:t>Best if done at time of commissioning when system receives PTO</a:t>
            </a:r>
          </a:p>
          <a:p>
            <a:r>
              <a:rPr lang="en-US" dirty="0">
                <a:ea typeface="Calibri"/>
                <a:cs typeface="Calibri"/>
              </a:rPr>
              <a:t>Contact battery inverter's OEM for support (each OEM has a different process)</a:t>
            </a:r>
          </a:p>
          <a:p>
            <a:r>
              <a:rPr lang="en-US" dirty="0">
                <a:ea typeface="Calibri"/>
                <a:cs typeface="Calibri"/>
              </a:rPr>
              <a:t>Some resources available: </a:t>
            </a:r>
          </a:p>
          <a:p>
            <a:pPr lvl="1">
              <a:buFont typeface="Courier New" panose="020B0604020202020204" pitchFamily="34" charset="0"/>
              <a:buChar char="o"/>
            </a:pPr>
            <a:r>
              <a:rPr lang="en-US" dirty="0">
                <a:solidFill>
                  <a:srgbClr val="32A93A"/>
                </a:solidFill>
                <a:ea typeface="Calibri"/>
                <a:cs typeface="Calibri"/>
                <a:hlinkClick r:id="rId2">
                  <a:extLst>
                    <a:ext uri="{A12FA001-AC4F-418D-AE19-62706E023703}">
                      <ahyp:hlinkClr xmlns:ahyp="http://schemas.microsoft.com/office/drawing/2018/hyperlinkcolor" val="tx"/>
                    </a:ext>
                  </a:extLst>
                </a:hlinkClick>
              </a:rPr>
              <a:t>FranklinWH</a:t>
            </a:r>
          </a:p>
          <a:p>
            <a:pPr lvl="1">
              <a:buFont typeface="Courier New" panose="020B0604020202020204" pitchFamily="34" charset="0"/>
              <a:buChar char="o"/>
            </a:pPr>
            <a:r>
              <a:rPr lang="en-US" dirty="0">
                <a:solidFill>
                  <a:srgbClr val="32A93A"/>
                </a:solidFill>
                <a:ea typeface="Calibri"/>
                <a:cs typeface="Calibri"/>
                <a:hlinkClick r:id="rId3">
                  <a:extLst>
                    <a:ext uri="{A12FA001-AC4F-418D-AE19-62706E023703}">
                      <ahyp:hlinkClr xmlns:ahyp="http://schemas.microsoft.com/office/drawing/2018/hyperlinkcolor" val="tx"/>
                    </a:ext>
                  </a:extLst>
                </a:hlinkClick>
              </a:rPr>
              <a:t>Tesla</a:t>
            </a:r>
          </a:p>
        </p:txBody>
      </p:sp>
      <p:sp>
        <p:nvSpPr>
          <p:cNvPr id="4" name="Slide Number Placeholder 3">
            <a:extLst>
              <a:ext uri="{FF2B5EF4-FFF2-40B4-BE49-F238E27FC236}">
                <a16:creationId xmlns:a16="http://schemas.microsoft.com/office/drawing/2014/main" id="{0BF4F48E-7983-5802-3BAC-6BCB8F66DD39}"/>
              </a:ext>
            </a:extLst>
          </p:cNvPr>
          <p:cNvSpPr>
            <a:spLocks noGrp="1"/>
          </p:cNvSpPr>
          <p:nvPr>
            <p:ph type="sldNum" sz="quarter" idx="12"/>
          </p:nvPr>
        </p:nvSpPr>
        <p:spPr/>
        <p:txBody>
          <a:bodyPr/>
          <a:lstStyle/>
          <a:p>
            <a:fld id="{C8D2D1EF-3C94-4471-A175-8C9FBA0A255E}" type="slidenum">
              <a:rPr lang="en-US" smtClean="0"/>
              <a:t>18</a:t>
            </a:fld>
            <a:endParaRPr lang="en-US"/>
          </a:p>
        </p:txBody>
      </p:sp>
    </p:spTree>
    <p:extLst>
      <p:ext uri="{BB962C8B-B14F-4D97-AF65-F5344CB8AC3E}">
        <p14:creationId xmlns:p14="http://schemas.microsoft.com/office/powerpoint/2010/main" val="219220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C19B8-061A-0B05-0D40-2D86C4438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256EB-3276-6D8A-9A7E-33FD7B154195}"/>
              </a:ext>
            </a:extLst>
          </p:cNvPr>
          <p:cNvSpPr>
            <a:spLocks noGrp="1"/>
          </p:cNvSpPr>
          <p:nvPr>
            <p:ph type="title"/>
          </p:nvPr>
        </p:nvSpPr>
        <p:spPr/>
        <p:txBody>
          <a:bodyPr/>
          <a:lstStyle/>
          <a:p>
            <a:r>
              <a:rPr lang="en-US" b="1" dirty="0">
                <a:solidFill>
                  <a:schemeClr val="accent3"/>
                </a:solidFill>
                <a:latin typeface="Arial"/>
                <a:cs typeface="Arial"/>
              </a:rPr>
              <a:t>Payment Processing</a:t>
            </a:r>
            <a:endParaRPr lang="en-US" dirty="0">
              <a:latin typeface="Arial"/>
              <a:cs typeface="Arial"/>
            </a:endParaRPr>
          </a:p>
        </p:txBody>
      </p:sp>
      <p:sp>
        <p:nvSpPr>
          <p:cNvPr id="3" name="Content Placeholder 2">
            <a:extLst>
              <a:ext uri="{FF2B5EF4-FFF2-40B4-BE49-F238E27FC236}">
                <a16:creationId xmlns:a16="http://schemas.microsoft.com/office/drawing/2014/main" id="{A582E9AA-01DB-144B-31BC-E0D5849A2ECB}"/>
              </a:ext>
            </a:extLst>
          </p:cNvPr>
          <p:cNvSpPr>
            <a:spLocks noGrp="1"/>
          </p:cNvSpPr>
          <p:nvPr>
            <p:ph idx="1"/>
          </p:nvPr>
        </p:nvSpPr>
        <p:spPr/>
        <p:txBody>
          <a:bodyPr vert="horz" lIns="91440" tIns="45720" rIns="91440" bIns="45720" rtlCol="0" anchor="t">
            <a:normAutofit/>
          </a:bodyPr>
          <a:lstStyle/>
          <a:p>
            <a:r>
              <a:rPr lang="en-US" dirty="0">
                <a:ea typeface="+mn-lt"/>
                <a:cs typeface="+mn-lt"/>
              </a:rPr>
              <a:t>Upfront Incentive funds will be disbursed per the </a:t>
            </a:r>
            <a:r>
              <a:rPr lang="en-US" b="1" dirty="0">
                <a:solidFill>
                  <a:srgbClr val="32A93A"/>
                </a:solidFill>
                <a:ea typeface="+mn-lt"/>
                <a:cs typeface="+mn-lt"/>
                <a:hlinkClick r:id="rId2">
                  <a:extLst>
                    <a:ext uri="{A12FA001-AC4F-418D-AE19-62706E023703}">
                      <ahyp:hlinkClr xmlns:ahyp="http://schemas.microsoft.com/office/drawing/2018/hyperlinkcolor" val="tx"/>
                    </a:ext>
                  </a:extLst>
                </a:hlinkClick>
              </a:rPr>
              <a:t>Payment Schedule</a:t>
            </a:r>
            <a:r>
              <a:rPr lang="en-US" dirty="0">
                <a:ea typeface="+mn-lt"/>
                <a:cs typeface="+mn-lt"/>
              </a:rPr>
              <a:t> if everything is submitted by the </a:t>
            </a:r>
            <a:r>
              <a:rPr lang="en-US" b="1" dirty="0">
                <a:ea typeface="+mn-lt"/>
                <a:cs typeface="+mn-lt"/>
              </a:rPr>
              <a:t>completion paperwork due date.</a:t>
            </a:r>
            <a:endParaRPr lang="en-US" dirty="0"/>
          </a:p>
          <a:p>
            <a:r>
              <a:rPr lang="en-US" dirty="0">
                <a:ea typeface="+mn-lt"/>
                <a:cs typeface="+mn-lt"/>
              </a:rPr>
              <a:t> </a:t>
            </a:r>
            <a:r>
              <a:rPr lang="en-US" b="1" dirty="0">
                <a:ea typeface="+mn-lt"/>
                <a:cs typeface="+mn-lt"/>
              </a:rPr>
              <a:t>To help prevent delays or issues with receiving your first payment from this program via ACH, please ensure your eligible company completes the W-9 form and submits to </a:t>
            </a:r>
            <a:r>
              <a:rPr lang="en-US" b="1" dirty="0">
                <a:solidFill>
                  <a:srgbClr val="32A93A"/>
                </a:solidFill>
                <a:ea typeface="+mn-lt"/>
                <a:cs typeface="+mn-lt"/>
                <a:hlinkClick r:id="rId3">
                  <a:extLst>
                    <a:ext uri="{A12FA001-AC4F-418D-AE19-62706E023703}">
                      <ahyp:hlinkClr xmlns:ahyp="http://schemas.microsoft.com/office/drawing/2018/hyperlinkcolor" val="tx"/>
                    </a:ext>
                  </a:extLst>
                </a:hlinkClick>
              </a:rPr>
              <a:t>Ariel.Schneider@ctgreenbank.com</a:t>
            </a:r>
            <a:r>
              <a:rPr lang="en-US" b="1" dirty="0">
                <a:ea typeface="+mn-lt"/>
                <a:cs typeface="+mn-lt"/>
              </a:rPr>
              <a:t> before the completion paperwork due date.</a:t>
            </a:r>
            <a:r>
              <a:rPr lang="en-US" dirty="0">
                <a:ea typeface="+mn-lt"/>
                <a:cs typeface="+mn-lt"/>
              </a:rPr>
              <a:t> </a:t>
            </a:r>
            <a:endParaRPr lang="en-US" dirty="0"/>
          </a:p>
          <a:p>
            <a:r>
              <a:rPr lang="en-US" dirty="0">
                <a:ea typeface="Calibri"/>
                <a:cs typeface="Calibri"/>
              </a:rPr>
              <a:t>Email</a:t>
            </a:r>
            <a:r>
              <a:rPr lang="en-US" dirty="0">
                <a:solidFill>
                  <a:srgbClr val="32A93A"/>
                </a:solidFill>
                <a:ea typeface="Calibri"/>
                <a:cs typeface="Calibri"/>
              </a:rPr>
              <a:t> </a:t>
            </a:r>
            <a:r>
              <a:rPr lang="en-US" b="1" dirty="0">
                <a:solidFill>
                  <a:srgbClr val="32A93A"/>
                </a:solidFill>
                <a:ea typeface="Calibri"/>
                <a:cs typeface="Calibri"/>
                <a:hlinkClick r:id="rId4">
                  <a:extLst>
                    <a:ext uri="{A12FA001-AC4F-418D-AE19-62706E023703}">
                      <ahyp:hlinkClr xmlns:ahyp="http://schemas.microsoft.com/office/drawing/2018/hyperlinkcolor" val="tx"/>
                    </a:ext>
                  </a:extLst>
                </a:hlinkClick>
              </a:rPr>
              <a:t>energystorage@ctgreenbank.com</a:t>
            </a:r>
            <a:r>
              <a:rPr lang="en-US" b="1" dirty="0">
                <a:solidFill>
                  <a:srgbClr val="32A93A"/>
                </a:solidFill>
                <a:ea typeface="Calibri"/>
                <a:cs typeface="Calibri"/>
              </a:rPr>
              <a:t> </a:t>
            </a:r>
            <a:r>
              <a:rPr lang="en-US" dirty="0">
                <a:ea typeface="Calibri"/>
                <a:cs typeface="Calibri"/>
              </a:rPr>
              <a:t>for a copy of the form; we will see if we can also post to contractor resources page.</a:t>
            </a:r>
          </a:p>
          <a:p>
            <a:endParaRPr lang="en-US" dirty="0">
              <a:ea typeface="Calibri"/>
              <a:cs typeface="Calibri"/>
            </a:endParaRPr>
          </a:p>
        </p:txBody>
      </p:sp>
      <p:sp>
        <p:nvSpPr>
          <p:cNvPr id="4" name="Slide Number Placeholder 3">
            <a:extLst>
              <a:ext uri="{FF2B5EF4-FFF2-40B4-BE49-F238E27FC236}">
                <a16:creationId xmlns:a16="http://schemas.microsoft.com/office/drawing/2014/main" id="{D6F56775-ACB5-76DA-D42D-BBAB88E344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2D1EF-3C94-4471-A175-8C9FBA0A255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9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2F34E-4C63-4CEB-9A17-11CB627BD295}"/>
              </a:ext>
            </a:extLst>
          </p:cNvPr>
          <p:cNvSpPr>
            <a:spLocks noGrp="1"/>
          </p:cNvSpPr>
          <p:nvPr>
            <p:ph type="title"/>
          </p:nvPr>
        </p:nvSpPr>
        <p:spPr/>
        <p:txBody>
          <a:bodyPr>
            <a:normAutofit/>
          </a:bodyPr>
          <a:lstStyle/>
          <a:p>
            <a:r>
              <a:rPr lang="en-US" b="1" dirty="0">
                <a:solidFill>
                  <a:schemeClr val="accent3"/>
                </a:solidFill>
                <a:latin typeface="Arial" panose="020B0604020202020204" pitchFamily="34" charset="0"/>
                <a:cs typeface="Arial" panose="020B0604020202020204" pitchFamily="34" charset="0"/>
              </a:rPr>
              <a:t>Agenda</a:t>
            </a:r>
          </a:p>
        </p:txBody>
      </p:sp>
      <p:sp>
        <p:nvSpPr>
          <p:cNvPr id="7" name="Content Placeholder 6">
            <a:extLst>
              <a:ext uri="{FF2B5EF4-FFF2-40B4-BE49-F238E27FC236}">
                <a16:creationId xmlns:a16="http://schemas.microsoft.com/office/drawing/2014/main" id="{49B3AAED-E709-4EBD-A091-2EC4B8DEA3DD}"/>
              </a:ext>
            </a:extLst>
          </p:cNvPr>
          <p:cNvSpPr>
            <a:spLocks noGrp="1"/>
          </p:cNvSpPr>
          <p:nvPr>
            <p:ph idx="1"/>
          </p:nvPr>
        </p:nvSpPr>
        <p:spPr/>
        <p:txBody>
          <a:bodyPr vert="horz" lIns="91440" tIns="45720" rIns="91440" bIns="45720" rtlCol="0" anchor="t">
            <a:normAutofit/>
          </a:bodyPr>
          <a:lstStyle/>
          <a:p>
            <a:pPr marL="456565" indent="-456565">
              <a:buFont typeface="Arial" panose="020B0604020202020204" pitchFamily="34" charset="0"/>
              <a:buChar char="•"/>
            </a:pPr>
            <a:r>
              <a:rPr lang="en-US" dirty="0">
                <a:latin typeface="Arial"/>
                <a:cs typeface="Arial"/>
              </a:rPr>
              <a:t>Quick Overview of ESS</a:t>
            </a:r>
          </a:p>
          <a:p>
            <a:pPr marL="456565" indent="-456565">
              <a:buFont typeface="Arial" panose="020B0604020202020204" pitchFamily="34" charset="0"/>
              <a:buChar char="•"/>
            </a:pPr>
            <a:r>
              <a:rPr lang="en-US" dirty="0">
                <a:latin typeface="Arial"/>
                <a:cs typeface="Arial"/>
              </a:rPr>
              <a:t>Website Walkthrough</a:t>
            </a:r>
          </a:p>
          <a:p>
            <a:pPr marL="456565" indent="-456565">
              <a:buFont typeface="Arial" panose="020B0604020202020204" pitchFamily="34" charset="0"/>
              <a:buChar char="•"/>
            </a:pPr>
            <a:r>
              <a:rPr lang="en-US" dirty="0">
                <a:latin typeface="Arial"/>
                <a:cs typeface="Arial"/>
              </a:rPr>
              <a:t>Incentive Calculator</a:t>
            </a:r>
          </a:p>
          <a:p>
            <a:pPr marL="456565" indent="-456565">
              <a:buFont typeface="Arial" panose="020B0604020202020204" pitchFamily="34" charset="0"/>
              <a:buChar char="•"/>
            </a:pPr>
            <a:r>
              <a:rPr lang="en-US" dirty="0">
                <a:latin typeface="Arial"/>
                <a:cs typeface="Arial"/>
              </a:rPr>
              <a:t>Salesforce Training</a:t>
            </a:r>
          </a:p>
          <a:p>
            <a:pPr marL="456565" indent="-456565">
              <a:buFont typeface="Arial" panose="020B0604020202020204" pitchFamily="34" charset="0"/>
              <a:buChar char="•"/>
            </a:pPr>
            <a:r>
              <a:rPr lang="en-US" dirty="0">
                <a:latin typeface="Arial"/>
                <a:cs typeface="Arial"/>
              </a:rPr>
              <a:t>Cobranding &amp; Networking</a:t>
            </a:r>
          </a:p>
          <a:p>
            <a:pPr marL="456565" indent="-456565">
              <a:buFont typeface="Arial" panose="020B0604020202020204" pitchFamily="34" charset="0"/>
              <a:buChar char="•"/>
            </a:pPr>
            <a:r>
              <a:rPr lang="en-US" dirty="0">
                <a:latin typeface="Arial"/>
                <a:cs typeface="Arial"/>
              </a:rPr>
              <a:t>Questions &amp; Discussion</a:t>
            </a:r>
          </a:p>
          <a:p>
            <a:pPr marL="0" indent="0">
              <a:buNone/>
            </a:pPr>
            <a:endParaRPr lang="en-US" dirty="0">
              <a:latin typeface="Arial"/>
              <a:cs typeface="Arial"/>
            </a:endParaRPr>
          </a:p>
        </p:txBody>
      </p:sp>
      <p:sp>
        <p:nvSpPr>
          <p:cNvPr id="5" name="Slide Number Placeholder 4">
            <a:extLst>
              <a:ext uri="{FF2B5EF4-FFF2-40B4-BE49-F238E27FC236}">
                <a16:creationId xmlns:a16="http://schemas.microsoft.com/office/drawing/2014/main" id="{D3C562E6-7971-4354-BBAC-9C6FCB1C6D22}"/>
              </a:ext>
            </a:extLst>
          </p:cNvPr>
          <p:cNvSpPr>
            <a:spLocks noGrp="1"/>
          </p:cNvSpPr>
          <p:nvPr>
            <p:ph type="sldNum" sz="quarter" idx="12"/>
          </p:nvPr>
        </p:nvSpPr>
        <p:spPr/>
        <p:txBody>
          <a:bodyPr/>
          <a:lstStyle/>
          <a:p>
            <a:fld id="{8635F78A-E13B-774D-ADB8-E6F6A9A5D201}" type="slidenum">
              <a:rPr lang="en-US" smtClean="0"/>
              <a:pPr/>
              <a:t>2</a:t>
            </a:fld>
            <a:endParaRPr lang="en-US"/>
          </a:p>
        </p:txBody>
      </p:sp>
      <p:pic>
        <p:nvPicPr>
          <p:cNvPr id="3" name="Picture 2">
            <a:extLst>
              <a:ext uri="{FF2B5EF4-FFF2-40B4-BE49-F238E27FC236}">
                <a16:creationId xmlns:a16="http://schemas.microsoft.com/office/drawing/2014/main" id="{9609E7C7-0982-44C1-B2E0-2A3D68C3D675}"/>
              </a:ext>
            </a:extLst>
          </p:cNvPr>
          <p:cNvPicPr>
            <a:picLocks noChangeAspect="1"/>
          </p:cNvPicPr>
          <p:nvPr/>
        </p:nvPicPr>
        <p:blipFill rotWithShape="1">
          <a:blip r:embed="rId3"/>
          <a:srcRect b="32072"/>
          <a:stretch/>
        </p:blipFill>
        <p:spPr>
          <a:xfrm>
            <a:off x="4343830" y="365126"/>
            <a:ext cx="7009970" cy="1392238"/>
          </a:xfrm>
          <a:prstGeom prst="rect">
            <a:avLst/>
          </a:prstGeom>
        </p:spPr>
      </p:pic>
      <p:pic>
        <p:nvPicPr>
          <p:cNvPr id="8" name="Picture 7">
            <a:extLst>
              <a:ext uri="{FF2B5EF4-FFF2-40B4-BE49-F238E27FC236}">
                <a16:creationId xmlns:a16="http://schemas.microsoft.com/office/drawing/2014/main" id="{8ED24C01-5361-8A28-6105-FDD830DE0E1D}"/>
              </a:ext>
            </a:extLst>
          </p:cNvPr>
          <p:cNvPicPr>
            <a:picLocks noChangeAspect="1"/>
          </p:cNvPicPr>
          <p:nvPr/>
        </p:nvPicPr>
        <p:blipFill>
          <a:blip r:embed="rId4"/>
          <a:stretch>
            <a:fillRect/>
          </a:stretch>
        </p:blipFill>
        <p:spPr>
          <a:xfrm>
            <a:off x="6482321" y="2797821"/>
            <a:ext cx="5286375"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84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b="1" dirty="0">
                <a:solidFill>
                  <a:schemeClr val="accent3"/>
                </a:solidFill>
                <a:latin typeface="Arial" panose="020B0604020202020204" pitchFamily="34" charset="0"/>
                <a:cs typeface="Arial" panose="020B0604020202020204" pitchFamily="34" charset="0"/>
              </a:rPr>
              <a:t>Energy Storage Solutions Cobranding</a:t>
            </a:r>
          </a:p>
        </p:txBody>
      </p:sp>
      <p:sp>
        <p:nvSpPr>
          <p:cNvPr id="4" name="TextBox 3">
            <a:extLst>
              <a:ext uri="{FF2B5EF4-FFF2-40B4-BE49-F238E27FC236}">
                <a16:creationId xmlns:a16="http://schemas.microsoft.com/office/drawing/2014/main" id="{932C8B6E-D0DC-B5EE-B07B-DC111463D45C}"/>
              </a:ext>
            </a:extLst>
          </p:cNvPr>
          <p:cNvSpPr txBox="1"/>
          <p:nvPr/>
        </p:nvSpPr>
        <p:spPr>
          <a:xfrm>
            <a:off x="642366" y="1593034"/>
            <a:ext cx="10986642"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Energy Storage Solutions logos in your marketing materials!</a:t>
            </a:r>
          </a:p>
          <a:p>
            <a:pPr marL="285750" indent="-285750">
              <a:buFont typeface="Arial" panose="020B0604020202020204" pitchFamily="34" charset="0"/>
              <a:buChar char="•"/>
            </a:pPr>
            <a:r>
              <a:rPr lang="en-US" dirty="0">
                <a:latin typeface="Arial"/>
                <a:cs typeface="Arial"/>
              </a:rPr>
              <a:t>Visit </a:t>
            </a:r>
            <a:r>
              <a:rPr lang="en-US" b="1" dirty="0">
                <a:solidFill>
                  <a:srgbClr val="32A93A"/>
                </a:solidFill>
                <a:latin typeface="Arial"/>
                <a:cs typeface="Arial"/>
                <a:hlinkClick r:id="rId3">
                  <a:extLst>
                    <a:ext uri="{A12FA001-AC4F-418D-AE19-62706E023703}">
                      <ahyp:hlinkClr xmlns:ahyp="http://schemas.microsoft.com/office/drawing/2018/hyperlinkcolor" val="tx"/>
                    </a:ext>
                  </a:extLst>
                </a:hlinkClick>
              </a:rPr>
              <a:t>www.energystoragect.com/cobranding-terms-and-conditions-form</a:t>
            </a:r>
            <a:r>
              <a:rPr lang="en-US" b="1" dirty="0">
                <a:solidFill>
                  <a:srgbClr val="32A93A"/>
                </a:solidFill>
                <a:latin typeface="Arial"/>
                <a:cs typeface="Arial"/>
              </a:rPr>
              <a:t> </a:t>
            </a:r>
            <a:r>
              <a:rPr lang="en-US" dirty="0">
                <a:latin typeface="Arial"/>
                <a:cs typeface="Arial"/>
              </a:rPr>
              <a:t>to request access</a:t>
            </a:r>
          </a:p>
          <a:p>
            <a:pPr marL="285750" indent="-285750">
              <a:buFont typeface="Arial" panose="020B0604020202020204" pitchFamily="34" charset="0"/>
              <a:buChar char="•"/>
            </a:pPr>
            <a:r>
              <a:rPr lang="en-US" dirty="0">
                <a:latin typeface="Arial"/>
                <a:cs typeface="Arial"/>
              </a:rPr>
              <a:t>Now including the Connecticut Green Bank Contractor Network badge to utilize!</a:t>
            </a:r>
          </a:p>
          <a:p>
            <a:pPr marL="285750" indent="-285750">
              <a:buFont typeface="Arial" panose="020B0604020202020204" pitchFamily="34" charset="0"/>
              <a:buChar char="•"/>
            </a:pPr>
            <a:r>
              <a:rPr lang="en-US" dirty="0">
                <a:latin typeface="Arial"/>
                <a:cs typeface="Arial"/>
              </a:rPr>
              <a:t>If you have questions on cobranding for this program, or wish to discuss other Green Bank Solutions, please reach out to </a:t>
            </a:r>
            <a:r>
              <a:rPr lang="en-US" b="1" dirty="0">
                <a:solidFill>
                  <a:srgbClr val="32A93A"/>
                </a:solidFill>
                <a:latin typeface="Arial"/>
                <a:cs typeface="Arial"/>
                <a:hlinkClick r:id="rId4">
                  <a:extLst>
                    <a:ext uri="{A12FA001-AC4F-418D-AE19-62706E023703}">
                      <ahyp:hlinkClr xmlns:ahyp="http://schemas.microsoft.com/office/drawing/2018/hyperlinkcolor" val="tx"/>
                    </a:ext>
                  </a:extLst>
                </a:hlinkClick>
              </a:rPr>
              <a:t>energystorage@ctgreenbank.com</a:t>
            </a:r>
            <a:r>
              <a:rPr lang="en-US" b="1" dirty="0">
                <a:solidFill>
                  <a:srgbClr val="32A93A"/>
                </a:solidFill>
                <a:latin typeface="Arial"/>
                <a:cs typeface="Arial"/>
              </a:rPr>
              <a:t> </a:t>
            </a:r>
            <a:r>
              <a:rPr lang="en-US" dirty="0">
                <a:latin typeface="Arial"/>
                <a:cs typeface="Arial"/>
              </a:rPr>
              <a:t>and we will put you in contact with the appropriate department. </a:t>
            </a:r>
            <a:endParaRPr lang="en-US" b="1" dirty="0">
              <a:solidFill>
                <a:srgbClr val="32A93A"/>
              </a:solidFill>
              <a:latin typeface="Arial"/>
              <a:cs typeface="Arial"/>
            </a:endParaRPr>
          </a:p>
        </p:txBody>
      </p:sp>
      <p:grpSp>
        <p:nvGrpSpPr>
          <p:cNvPr id="8" name="Group 7">
            <a:extLst>
              <a:ext uri="{FF2B5EF4-FFF2-40B4-BE49-F238E27FC236}">
                <a16:creationId xmlns:a16="http://schemas.microsoft.com/office/drawing/2014/main" id="{2C77C819-7FF9-AC94-49D0-5661C4025906}"/>
              </a:ext>
            </a:extLst>
          </p:cNvPr>
          <p:cNvGrpSpPr/>
          <p:nvPr/>
        </p:nvGrpSpPr>
        <p:grpSpPr>
          <a:xfrm>
            <a:off x="750491" y="3343068"/>
            <a:ext cx="10180081" cy="2289843"/>
            <a:chOff x="559923" y="3372650"/>
            <a:chExt cx="10180081" cy="2289843"/>
          </a:xfrm>
        </p:grpSpPr>
        <p:pic>
          <p:nvPicPr>
            <p:cNvPr id="3" name="Picture 2" descr="A close-up of a sign&#10;&#10;Description automatically generated">
              <a:extLst>
                <a:ext uri="{FF2B5EF4-FFF2-40B4-BE49-F238E27FC236}">
                  <a16:creationId xmlns:a16="http://schemas.microsoft.com/office/drawing/2014/main" id="{EF8F9E98-D319-3900-4A18-7211E1D0D3DA}"/>
                </a:ext>
              </a:extLst>
            </p:cNvPr>
            <p:cNvPicPr>
              <a:picLocks noChangeAspect="1"/>
            </p:cNvPicPr>
            <p:nvPr/>
          </p:nvPicPr>
          <p:blipFill>
            <a:blip r:embed="rId5"/>
            <a:stretch>
              <a:fillRect/>
            </a:stretch>
          </p:blipFill>
          <p:spPr>
            <a:xfrm>
              <a:off x="559923" y="3372715"/>
              <a:ext cx="3265320" cy="2289683"/>
            </a:xfrm>
            <a:prstGeom prst="rect">
              <a:avLst/>
            </a:prstGeom>
          </p:spPr>
        </p:pic>
        <p:pic>
          <p:nvPicPr>
            <p:cNvPr id="6" name="Picture 5" descr="A close-up of a sign&#10;&#10;Description automatically generated">
              <a:extLst>
                <a:ext uri="{FF2B5EF4-FFF2-40B4-BE49-F238E27FC236}">
                  <a16:creationId xmlns:a16="http://schemas.microsoft.com/office/drawing/2014/main" id="{4C2FD2CD-D7CB-A4AB-F715-2C7CD5C21C6D}"/>
                </a:ext>
              </a:extLst>
            </p:cNvPr>
            <p:cNvPicPr>
              <a:picLocks noChangeAspect="1"/>
            </p:cNvPicPr>
            <p:nvPr/>
          </p:nvPicPr>
          <p:blipFill>
            <a:blip r:embed="rId6"/>
            <a:stretch>
              <a:fillRect/>
            </a:stretch>
          </p:blipFill>
          <p:spPr>
            <a:xfrm>
              <a:off x="7426860" y="3373285"/>
              <a:ext cx="3313144" cy="2286615"/>
            </a:xfrm>
            <a:prstGeom prst="rect">
              <a:avLst/>
            </a:prstGeom>
          </p:spPr>
        </p:pic>
        <p:pic>
          <p:nvPicPr>
            <p:cNvPr id="7" name="Picture 6" descr="A sign with blue and orange text&#10;&#10;Description automatically generated">
              <a:extLst>
                <a:ext uri="{FF2B5EF4-FFF2-40B4-BE49-F238E27FC236}">
                  <a16:creationId xmlns:a16="http://schemas.microsoft.com/office/drawing/2014/main" id="{12543F8C-427E-50C0-B24A-AE51C2F84BE7}"/>
                </a:ext>
              </a:extLst>
            </p:cNvPr>
            <p:cNvPicPr>
              <a:picLocks noChangeAspect="1"/>
            </p:cNvPicPr>
            <p:nvPr/>
          </p:nvPicPr>
          <p:blipFill>
            <a:blip r:embed="rId7"/>
            <a:stretch>
              <a:fillRect/>
            </a:stretch>
          </p:blipFill>
          <p:spPr>
            <a:xfrm>
              <a:off x="3951913" y="3372650"/>
              <a:ext cx="3346882" cy="2289843"/>
            </a:xfrm>
            <a:prstGeom prst="rect">
              <a:avLst/>
            </a:prstGeom>
          </p:spPr>
        </p:pic>
      </p:grpSp>
      <p:pic>
        <p:nvPicPr>
          <p:cNvPr id="5" name="Picture 4" descr="A black and white sign with white text">
            <a:extLst>
              <a:ext uri="{FF2B5EF4-FFF2-40B4-BE49-F238E27FC236}">
                <a16:creationId xmlns:a16="http://schemas.microsoft.com/office/drawing/2014/main" id="{4DC5FFA1-30CF-22A2-9E4D-EC613D924B95}"/>
              </a:ext>
            </a:extLst>
          </p:cNvPr>
          <p:cNvPicPr>
            <a:picLocks noChangeAspect="1"/>
          </p:cNvPicPr>
          <p:nvPr/>
        </p:nvPicPr>
        <p:blipFill>
          <a:blip r:embed="rId8"/>
          <a:stretch>
            <a:fillRect/>
          </a:stretch>
        </p:blipFill>
        <p:spPr>
          <a:xfrm>
            <a:off x="4474028" y="5584803"/>
            <a:ext cx="2688772" cy="1044165"/>
          </a:xfrm>
          <a:prstGeom prst="rect">
            <a:avLst/>
          </a:prstGeom>
        </p:spPr>
      </p:pic>
      <p:sp>
        <p:nvSpPr>
          <p:cNvPr id="10" name="TextBox 4">
            <a:extLst>
              <a:ext uri="{FF2B5EF4-FFF2-40B4-BE49-F238E27FC236}">
                <a16:creationId xmlns:a16="http://schemas.microsoft.com/office/drawing/2014/main" id="{468EC26B-7C68-8024-BE82-E21A2EBF4927}"/>
              </a:ext>
            </a:extLst>
          </p:cNvPr>
          <p:cNvSpPr txBox="1"/>
          <p:nvPr/>
        </p:nvSpPr>
        <p:spPr>
          <a:xfrm rot="20580000">
            <a:off x="5947134" y="4200657"/>
            <a:ext cx="434232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a:solidFill>
                  <a:srgbClr val="E7E6E6"/>
                </a:solidFill>
                <a:latin typeface="Proxima Nova"/>
              </a:rPr>
              <a:t>Sample</a:t>
            </a:r>
            <a:endParaRPr lang="en-US"/>
          </a:p>
        </p:txBody>
      </p:sp>
      <p:sp>
        <p:nvSpPr>
          <p:cNvPr id="11" name="TextBox 4">
            <a:extLst>
              <a:ext uri="{FF2B5EF4-FFF2-40B4-BE49-F238E27FC236}">
                <a16:creationId xmlns:a16="http://schemas.microsoft.com/office/drawing/2014/main" id="{AC4F3867-82F1-F9FD-0023-C27E8C9B52A9}"/>
              </a:ext>
            </a:extLst>
          </p:cNvPr>
          <p:cNvSpPr txBox="1"/>
          <p:nvPr/>
        </p:nvSpPr>
        <p:spPr>
          <a:xfrm rot="1080000">
            <a:off x="1342936" y="4232855"/>
            <a:ext cx="4342325"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600">
                <a:solidFill>
                  <a:srgbClr val="E7E6E6"/>
                </a:solidFill>
                <a:latin typeface="Proxima Nova"/>
              </a:rPr>
              <a:t>Sample</a:t>
            </a:r>
            <a:endParaRPr lang="en-US"/>
          </a:p>
        </p:txBody>
      </p:sp>
    </p:spTree>
    <p:extLst>
      <p:ext uri="{BB962C8B-B14F-4D97-AF65-F5344CB8AC3E}">
        <p14:creationId xmlns:p14="http://schemas.microsoft.com/office/powerpoint/2010/main" val="309898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a:xfrm>
            <a:off x="1591179" y="1011908"/>
            <a:ext cx="9009641" cy="3873991"/>
          </a:xfrm>
        </p:spPr>
        <p:txBody>
          <a:bodyPr>
            <a:normAutofit/>
          </a:bodyPr>
          <a:lstStyle/>
          <a:p>
            <a:r>
              <a:rPr lang="en-US" b="1" dirty="0">
                <a:latin typeface="Arial"/>
                <a:cs typeface="Arial"/>
              </a:rPr>
              <a:t>Questions?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a:cs typeface="Arial"/>
              </a:rPr>
              <a:t>If unable to cover in this session, please email any questions to </a:t>
            </a:r>
            <a:r>
              <a:rPr lang="en-US" b="1" dirty="0">
                <a:solidFill>
                  <a:srgbClr val="32A93A"/>
                </a:solidFill>
                <a:latin typeface="Arial"/>
                <a:cs typeface="Arial"/>
                <a:hlinkClick r:id="rId3">
                  <a:extLst>
                    <a:ext uri="{A12FA001-AC4F-418D-AE19-62706E023703}">
                      <ahyp:hlinkClr xmlns:ahyp="http://schemas.microsoft.com/office/drawing/2018/hyperlinkcolor" val="tx"/>
                    </a:ext>
                  </a:extLst>
                </a:hlinkClick>
              </a:rPr>
              <a:t>energystorage@ctgreenbank.com</a:t>
            </a:r>
            <a:endParaRPr lang="en-U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02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A217CF0-AF7C-CEC1-97B3-8AF610F21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A581D-9C9F-DA64-C893-FF1BDDBAF6C1}"/>
              </a:ext>
            </a:extLst>
          </p:cNvPr>
          <p:cNvSpPr>
            <a:spLocks noGrp="1"/>
          </p:cNvSpPr>
          <p:nvPr>
            <p:ph type="title"/>
          </p:nvPr>
        </p:nvSpPr>
        <p:spPr>
          <a:xfrm>
            <a:off x="743857" y="350611"/>
            <a:ext cx="10515600" cy="1325563"/>
          </a:xfrm>
        </p:spPr>
        <p:txBody>
          <a:bodyPr/>
          <a:lstStyle/>
          <a:p>
            <a:r>
              <a:rPr lang="en-US" b="1" dirty="0">
                <a:solidFill>
                  <a:schemeClr val="accent3"/>
                </a:solidFill>
                <a:latin typeface="Arial" panose="020B0604020202020204" pitchFamily="34" charset="0"/>
                <a:cs typeface="Arial" panose="020B0604020202020204" pitchFamily="34" charset="0"/>
              </a:rPr>
              <a:t>Final Decision Updates: Resi. / C&amp;I</a:t>
            </a:r>
          </a:p>
        </p:txBody>
      </p:sp>
      <p:sp>
        <p:nvSpPr>
          <p:cNvPr id="3" name="Content Placeholder 2">
            <a:extLst>
              <a:ext uri="{FF2B5EF4-FFF2-40B4-BE49-F238E27FC236}">
                <a16:creationId xmlns:a16="http://schemas.microsoft.com/office/drawing/2014/main" id="{A8A52E10-B269-E5A4-A58C-A97074342AE0}"/>
              </a:ext>
            </a:extLst>
          </p:cNvPr>
          <p:cNvSpPr>
            <a:spLocks noGrp="1"/>
          </p:cNvSpPr>
          <p:nvPr>
            <p:ph idx="1"/>
          </p:nvPr>
        </p:nvSpPr>
        <p:spPr>
          <a:xfrm>
            <a:off x="747267" y="1476092"/>
            <a:ext cx="10976324" cy="4880258"/>
          </a:xfrm>
        </p:spPr>
        <p:txBody>
          <a:bodyPr vert="horz" lIns="91440" tIns="45720" rIns="91440" bIns="45720" rtlCol="0" anchor="t">
            <a:normAutofit fontScale="92500" lnSpcReduction="10000"/>
          </a:bodyPr>
          <a:lstStyle/>
          <a:p>
            <a:pPr marL="380990" indent="-380990"/>
            <a:r>
              <a:rPr lang="en-US" sz="1800" b="1" dirty="0">
                <a:latin typeface="Arial" panose="020B0604020202020204" pitchFamily="34" charset="0"/>
                <a:cs typeface="Arial" panose="020B0604020202020204" pitchFamily="34" charset="0"/>
              </a:rPr>
              <a:t>Passive Dispatch </a:t>
            </a:r>
          </a:p>
          <a:p>
            <a:pPr marL="838190" lvl="1" indent="-380990"/>
            <a:r>
              <a:rPr lang="en-US" sz="1800" dirty="0">
                <a:latin typeface="Arial" panose="020B0604020202020204" pitchFamily="34" charset="0"/>
                <a:cs typeface="Arial" panose="020B0604020202020204" pitchFamily="34" charset="0"/>
              </a:rPr>
              <a:t>Window will be 5 – 8 PM (previously 3 – 8 PM)</a:t>
            </a:r>
          </a:p>
          <a:p>
            <a:pPr marL="838190" lvl="1" indent="-380990"/>
            <a:r>
              <a:rPr lang="en-US" sz="1800" dirty="0">
                <a:latin typeface="Arial" panose="020B0604020202020204" pitchFamily="34" charset="0"/>
                <a:cs typeface="Arial" panose="020B0604020202020204" pitchFamily="34" charset="0"/>
              </a:rPr>
              <a:t>Changes to Passive dispatch and compliance (available capacity)</a:t>
            </a:r>
          </a:p>
          <a:p>
            <a:pPr marL="1295390" lvl="2" indent="-380990"/>
            <a:r>
              <a:rPr lang="en-US" sz="1800" dirty="0">
                <a:latin typeface="Arial" panose="020B0604020202020204" pitchFamily="34" charset="0"/>
                <a:cs typeface="Arial" panose="020B0604020202020204" pitchFamily="34" charset="0"/>
              </a:rPr>
              <a:t>Updates to claw back formula – If compliant with fewer than 90% of Passive event hours, 10% </a:t>
            </a:r>
            <a:r>
              <a:rPr lang="en-US" sz="1800" dirty="0" err="1">
                <a:latin typeface="Arial" panose="020B0604020202020204" pitchFamily="34" charset="0"/>
                <a:cs typeface="Arial" panose="020B0604020202020204" pitchFamily="34" charset="0"/>
              </a:rPr>
              <a:t>clawback</a:t>
            </a:r>
            <a:r>
              <a:rPr lang="en-US" sz="1800" dirty="0">
                <a:latin typeface="Arial" panose="020B0604020202020204" pitchFamily="34" charset="0"/>
                <a:cs typeface="Arial" panose="020B0604020202020204" pitchFamily="34" charset="0"/>
              </a:rPr>
              <a:t> is prorated to actual % shortfall</a:t>
            </a:r>
          </a:p>
          <a:p>
            <a:pPr marL="1295390" lvl="2" indent="-380990"/>
            <a:r>
              <a:rPr lang="en-US" sz="1800" dirty="0">
                <a:latin typeface="Arial" panose="020B0604020202020204" pitchFamily="34" charset="0"/>
                <a:cs typeface="Arial" panose="020B0604020202020204" pitchFamily="34" charset="0"/>
              </a:rPr>
              <a:t>See </a:t>
            </a:r>
            <a:r>
              <a:rPr lang="en-US" sz="1800" b="1" dirty="0">
                <a:solidFill>
                  <a:schemeClr val="accent1"/>
                </a:solidFill>
                <a:latin typeface="Arial" panose="020B0604020202020204" pitchFamily="34" charset="0"/>
                <a:ea typeface="+mj-ea"/>
                <a:cs typeface="Arial" panose="020B0604020202020204" pitchFamily="34" charset="0"/>
                <a:hlinkClick r:id="rId3">
                  <a:extLst>
                    <a:ext uri="{A12FA001-AC4F-418D-AE19-62706E023703}">
                      <ahyp:hlinkClr xmlns:ahyp="http://schemas.microsoft.com/office/drawing/2018/hyperlinkcolor" val="tx"/>
                    </a:ext>
                  </a:extLst>
                </a:hlinkClick>
              </a:rPr>
              <a:t>Final Decision </a:t>
            </a:r>
            <a:r>
              <a:rPr lang="en-US" sz="1800" dirty="0">
                <a:latin typeface="Arial" panose="020B0604020202020204" pitchFamily="34" charset="0"/>
                <a:cs typeface="Arial" panose="020B0604020202020204" pitchFamily="34" charset="0"/>
              </a:rPr>
              <a:t>pg. 27 for details</a:t>
            </a:r>
          </a:p>
          <a:p>
            <a:pPr marL="914400" lvl="2"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New Incentive Calculator </a:t>
            </a:r>
            <a:r>
              <a:rPr lang="en-US" sz="1800" dirty="0">
                <a:latin typeface="Arial" panose="020B0604020202020204" pitchFamily="34" charset="0"/>
                <a:cs typeface="Arial" panose="020B0604020202020204" pitchFamily="34" charset="0"/>
              </a:rPr>
              <a:t>– easier to utilize with compliance warnings for both Resi/C&amp;I, and updated rates for each step for C&amp;I</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Passive Test Events </a:t>
            </a:r>
            <a:r>
              <a:rPr lang="en-US" sz="1800" dirty="0">
                <a:latin typeface="Arial" panose="020B0604020202020204" pitchFamily="34" charset="0"/>
                <a:cs typeface="Arial" panose="020B0604020202020204" pitchFamily="34" charset="0"/>
              </a:rPr>
              <a:t>(up to 2 optional events per year)</a:t>
            </a:r>
          </a:p>
          <a:p>
            <a:pPr marL="0" indent="0">
              <a:buNone/>
            </a:pPr>
            <a:endParaRPr lang="en-US" sz="1800" dirty="0">
              <a:latin typeface="Arial" panose="020B0604020202020204" pitchFamily="34" charset="0"/>
              <a:cs typeface="Arial" panose="020B0604020202020204" pitchFamily="34" charset="0"/>
            </a:endParaRPr>
          </a:p>
          <a:p>
            <a:pPr marL="380990" indent="-380990"/>
            <a:r>
              <a:rPr lang="en-US" sz="1800" b="1" dirty="0">
                <a:latin typeface="Arial" panose="020B0604020202020204" pitchFamily="34" charset="0"/>
                <a:cs typeface="Arial" panose="020B0604020202020204" pitchFamily="34" charset="0"/>
              </a:rPr>
              <a:t>Eligible Systems: </a:t>
            </a:r>
            <a:r>
              <a:rPr lang="en-US" sz="1800" i="1" dirty="0">
                <a:latin typeface="Arial" panose="020B0604020202020204" pitchFamily="34" charset="0"/>
                <a:cs typeface="Arial" panose="020B0604020202020204" pitchFamily="34" charset="0"/>
              </a:rPr>
              <a:t>“Systems energized after January 1, 2022, but prior to the project’s contractor or equipment becoming approved (up to a maximum of one year) can be approved for an Upfront Incentive and provided their application is approved pursuant to Section 4. Such customers can be eligible for both Upfront and Performance Incentives at the rates in effect at the time of Reservation of Funds.”</a:t>
            </a:r>
          </a:p>
        </p:txBody>
      </p:sp>
      <p:sp>
        <p:nvSpPr>
          <p:cNvPr id="4" name="Slide Number Placeholder 3">
            <a:extLst>
              <a:ext uri="{FF2B5EF4-FFF2-40B4-BE49-F238E27FC236}">
                <a16:creationId xmlns:a16="http://schemas.microsoft.com/office/drawing/2014/main" id="{9895C853-9D2D-A4A7-88A4-242EB5E34830}"/>
              </a:ext>
            </a:extLst>
          </p:cNvPr>
          <p:cNvSpPr>
            <a:spLocks noGrp="1"/>
          </p:cNvSpPr>
          <p:nvPr>
            <p:ph type="sldNum" sz="quarter" idx="12"/>
          </p:nvPr>
        </p:nvSpPr>
        <p:spPr/>
        <p:txBody>
          <a:bodyPr/>
          <a:lstStyle/>
          <a:p>
            <a:fld id="{8635F78A-E13B-774D-ADB8-E6F6A9A5D201}" type="slidenum">
              <a:rPr lang="en-US" smtClean="0"/>
              <a:pPr/>
              <a:t>22</a:t>
            </a:fld>
            <a:endParaRPr lang="en-US"/>
          </a:p>
        </p:txBody>
      </p:sp>
    </p:spTree>
    <p:extLst>
      <p:ext uri="{BB962C8B-B14F-4D97-AF65-F5344CB8AC3E}">
        <p14:creationId xmlns:p14="http://schemas.microsoft.com/office/powerpoint/2010/main" val="44445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Energy Storage Solutions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609599" y="1690688"/>
            <a:ext cx="10972800" cy="1837142"/>
          </a:xfrm>
        </p:spPr>
        <p:txBody>
          <a:bodyPr>
            <a:normAutofit fontScale="85000" lnSpcReduction="20000"/>
          </a:bodyPr>
          <a:lstStyle/>
          <a:p>
            <a:pPr marL="380990" indent="-380990" fontAlgn="base">
              <a:spcAft>
                <a:spcPts val="1600"/>
              </a:spcAft>
            </a:pPr>
            <a:r>
              <a:rPr lang="en-US" sz="2400" dirty="0">
                <a:solidFill>
                  <a:srgbClr val="000000"/>
                </a:solidFill>
                <a:latin typeface="Arial" panose="020B0604020202020204" pitchFamily="34" charset="0"/>
              </a:rPr>
              <a:t>9-year declining incentives – Goal of 580 MW behind-the-meter storage for residential and non-residential end-use customers</a:t>
            </a:r>
          </a:p>
          <a:p>
            <a:pPr marL="380990" indent="-380990" fontAlgn="base">
              <a:spcAft>
                <a:spcPts val="1600"/>
              </a:spcAft>
            </a:pPr>
            <a:r>
              <a:rPr lang="en-US" sz="2400" dirty="0">
                <a:solidFill>
                  <a:srgbClr val="000000"/>
                </a:solidFill>
                <a:latin typeface="Arial" panose="020B0604020202020204" pitchFamily="34" charset="0"/>
              </a:rPr>
              <a:t>Program is overseen by PURA, paid for by electric ratepayers, and administered by Connecticut Green Bank, Eversource and United Illuminating (UI)</a:t>
            </a:r>
          </a:p>
          <a:p>
            <a:pPr marL="380990" indent="-380990" fontAlgn="base">
              <a:spcAft>
                <a:spcPts val="1600"/>
              </a:spcAft>
            </a:pPr>
            <a:r>
              <a:rPr lang="en-US" sz="2400" dirty="0">
                <a:solidFill>
                  <a:srgbClr val="000000"/>
                </a:solidFill>
                <a:latin typeface="Arial" panose="020B0604020202020204" pitchFamily="34" charset="0"/>
              </a:rPr>
              <a:t>Track current capacity and other metrics for the program on the </a:t>
            </a:r>
            <a:r>
              <a:rPr lang="en-US" sz="2400" b="1" dirty="0">
                <a:solidFill>
                  <a:srgbClr val="32A93A"/>
                </a:solidFill>
                <a:latin typeface="Arial" panose="020B0604020202020204" pitchFamily="34" charset="0"/>
                <a:hlinkClick r:id="rId3">
                  <a:extLst>
                    <a:ext uri="{A12FA001-AC4F-418D-AE19-62706E023703}">
                      <ahyp:hlinkClr xmlns:ahyp="http://schemas.microsoft.com/office/drawing/2018/hyperlinkcolor" val="tx"/>
                    </a:ext>
                  </a:extLst>
                </a:hlinkClick>
              </a:rPr>
              <a:t>Reporting page</a:t>
            </a:r>
            <a:endParaRPr lang="en-US" sz="2400" b="1" dirty="0">
              <a:solidFill>
                <a:srgbClr val="32A93A"/>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3</a:t>
            </a:fld>
            <a:endParaRPr lang="en-US"/>
          </a:p>
        </p:txBody>
      </p:sp>
      <p:graphicFrame>
        <p:nvGraphicFramePr>
          <p:cNvPr id="5" name="Table 4">
            <a:extLst>
              <a:ext uri="{FF2B5EF4-FFF2-40B4-BE49-F238E27FC236}">
                <a16:creationId xmlns:a16="http://schemas.microsoft.com/office/drawing/2014/main" id="{D2E4A8E5-AE44-403C-B914-2737DFF92E67}"/>
              </a:ext>
            </a:extLst>
          </p:cNvPr>
          <p:cNvGraphicFramePr>
            <a:graphicFrameLocks noGrp="1"/>
          </p:cNvGraphicFramePr>
          <p:nvPr>
            <p:extLst>
              <p:ext uri="{D42A27DB-BD31-4B8C-83A1-F6EECF244321}">
                <p14:modId xmlns:p14="http://schemas.microsoft.com/office/powerpoint/2010/main" val="2770710808"/>
              </p:ext>
            </p:extLst>
          </p:nvPr>
        </p:nvGraphicFramePr>
        <p:xfrm>
          <a:off x="628648" y="3527830"/>
          <a:ext cx="10934701" cy="2729288"/>
        </p:xfrm>
        <a:graphic>
          <a:graphicData uri="http://schemas.openxmlformats.org/drawingml/2006/table">
            <a:tbl>
              <a:tblPr/>
              <a:tblGrid>
                <a:gridCol w="3005995">
                  <a:extLst>
                    <a:ext uri="{9D8B030D-6E8A-4147-A177-3AD203B41FA5}">
                      <a16:colId xmlns:a16="http://schemas.microsoft.com/office/drawing/2014/main" val="2315985910"/>
                    </a:ext>
                  </a:extLst>
                </a:gridCol>
                <a:gridCol w="1565152">
                  <a:extLst>
                    <a:ext uri="{9D8B030D-6E8A-4147-A177-3AD203B41FA5}">
                      <a16:colId xmlns:a16="http://schemas.microsoft.com/office/drawing/2014/main" val="3985886836"/>
                    </a:ext>
                  </a:extLst>
                </a:gridCol>
                <a:gridCol w="1351128">
                  <a:extLst>
                    <a:ext uri="{9D8B030D-6E8A-4147-A177-3AD203B41FA5}">
                      <a16:colId xmlns:a16="http://schemas.microsoft.com/office/drawing/2014/main" val="3889269399"/>
                    </a:ext>
                  </a:extLst>
                </a:gridCol>
                <a:gridCol w="1473959">
                  <a:extLst>
                    <a:ext uri="{9D8B030D-6E8A-4147-A177-3AD203B41FA5}">
                      <a16:colId xmlns:a16="http://schemas.microsoft.com/office/drawing/2014/main" val="3761024024"/>
                    </a:ext>
                  </a:extLst>
                </a:gridCol>
                <a:gridCol w="1621752">
                  <a:extLst>
                    <a:ext uri="{9D8B030D-6E8A-4147-A177-3AD203B41FA5}">
                      <a16:colId xmlns:a16="http://schemas.microsoft.com/office/drawing/2014/main" val="3603590831"/>
                    </a:ext>
                  </a:extLst>
                </a:gridCol>
                <a:gridCol w="1916715">
                  <a:extLst>
                    <a:ext uri="{9D8B030D-6E8A-4147-A177-3AD203B41FA5}">
                      <a16:colId xmlns:a16="http://schemas.microsoft.com/office/drawing/2014/main" val="2450288577"/>
                    </a:ext>
                  </a:extLst>
                </a:gridCol>
              </a:tblGrid>
              <a:tr h="463854">
                <a:tc gridSpan="6">
                  <a:txBody>
                    <a:bodyPr/>
                    <a:lstStyle/>
                    <a:p>
                      <a:pPr algn="ctr" fontAlgn="base"/>
                      <a:r>
                        <a:rPr lang="en-US" sz="2100" b="1" i="0" dirty="0">
                          <a:solidFill>
                            <a:srgbClr val="FFFFFF"/>
                          </a:solidFill>
                          <a:effectLst/>
                        </a:rPr>
                        <a:t>New Program MW Allocation</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marL="0" algn="ctr" defTabSz="914400" rtl="0" eaLnBrk="1" fontAlgn="base" latinLnBrk="0" hangingPunct="1"/>
                      <a:endParaRPr lang="en-US" sz="1600" b="1" i="0" kern="1200" dirty="0">
                        <a:solidFill>
                          <a:srgbClr val="FFFFFF"/>
                        </a:solidFill>
                        <a:effectLst/>
                        <a:latin typeface="Arial" panose="020B0604020202020204" pitchFamily="34" charset="0"/>
                        <a:ea typeface="+mn-ea"/>
                        <a:cs typeface="+mn-cs"/>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hMerge="1">
                  <a:txBody>
                    <a:bodyPr/>
                    <a:lstStyle/>
                    <a:p>
                      <a:pPr algn="ctr" fontAlgn="base"/>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2673089155"/>
                  </a:ext>
                </a:extLst>
              </a:tr>
              <a:tr h="463854">
                <a:tc>
                  <a:txBody>
                    <a:bodyPr/>
                    <a:lstStyle/>
                    <a:p>
                      <a:pPr algn="ctr" fontAlgn="base"/>
                      <a:r>
                        <a:rPr lang="en-US" sz="1600" b="1" i="0" dirty="0">
                          <a:solidFill>
                            <a:srgbClr val="FFFFFF"/>
                          </a:solidFill>
                          <a:effectLst/>
                          <a:latin typeface="Arial" panose="020B0604020202020204" pitchFamily="34" charset="0"/>
                        </a:rPr>
                        <a:t>CUSTOMER CLASS​</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chemeClr val="accent3"/>
                          </a:solidFill>
                          <a:effectLst/>
                          <a:latin typeface="Arial" panose="020B0604020202020204" pitchFamily="34" charset="0"/>
                        </a:rPr>
                        <a:t>Tranche 1​</a:t>
                      </a:r>
                      <a:endParaRPr lang="en-US" sz="2100" b="1" i="0" dirty="0">
                        <a:solidFill>
                          <a:schemeClr val="accent3"/>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US" sz="1600" b="1" i="0" dirty="0">
                          <a:solidFill>
                            <a:srgbClr val="FFFFFF"/>
                          </a:solidFill>
                          <a:effectLst/>
                          <a:latin typeface="Arial" panose="020B0604020202020204" pitchFamily="34" charset="0"/>
                        </a:rPr>
                        <a:t>Tranche 2​</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Tranche 3</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marL="0" algn="ctr" defTabSz="914400" rtl="0" eaLnBrk="1" fontAlgn="base" latinLnBrk="0" hangingPunct="1"/>
                      <a:r>
                        <a:rPr lang="en-US" sz="1600" b="1" i="0" kern="1200" dirty="0">
                          <a:solidFill>
                            <a:srgbClr val="FFFFFF"/>
                          </a:solidFill>
                          <a:effectLst/>
                          <a:latin typeface="Arial" panose="020B0604020202020204" pitchFamily="34" charset="0"/>
                          <a:ea typeface="+mn-ea"/>
                          <a:cs typeface="+mn-cs"/>
                        </a:rPr>
                        <a:t>Tranche 4</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TOTAL​</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3563322231"/>
                  </a:ext>
                </a:extLst>
              </a:tr>
              <a:tr h="668740">
                <a:tc>
                  <a:txBody>
                    <a:bodyPr/>
                    <a:lstStyle/>
                    <a:p>
                      <a:pPr algn="l" fontAlgn="base"/>
                      <a:r>
                        <a:rPr lang="en-US" sz="1900" b="0" i="0">
                          <a:solidFill>
                            <a:srgbClr val="000000"/>
                          </a:solidFill>
                          <a:effectLst/>
                          <a:latin typeface="Arial" panose="020B0604020202020204" pitchFamily="34" charset="0"/>
                        </a:rPr>
                        <a:t>Residential​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chemeClr val="accent3"/>
                          </a:solidFill>
                          <a:effectLst/>
                          <a:latin typeface="Arial" panose="020B0604020202020204" pitchFamily="34" charset="0"/>
                        </a:rPr>
                        <a:t>50 MW​</a:t>
                      </a:r>
                      <a:endParaRPr lang="en-US" sz="2100" b="1" i="0" dirty="0">
                        <a:solidFill>
                          <a:schemeClr val="accent3"/>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algn="ctr" fontAlgn="base"/>
                      <a:r>
                        <a:rPr lang="en-US" sz="1900" b="0" i="0" dirty="0">
                          <a:solidFill>
                            <a:srgbClr val="000000"/>
                          </a:solidFill>
                          <a:effectLst/>
                          <a:latin typeface="Arial" panose="020B0604020202020204" pitchFamily="34" charset="0"/>
                        </a:rPr>
                        <a:t>50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50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cs typeface="Arial" panose="020B0604020202020204" pitchFamily="34" charset="0"/>
                        </a:rPr>
                        <a:t>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cs typeface="Arial" panose="020B0604020202020204" pitchFamily="34" charset="0"/>
                        </a:rPr>
                        <a:t>150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167821210"/>
                  </a:ext>
                </a:extLst>
              </a:tr>
              <a:tr h="431800">
                <a:tc>
                  <a:txBody>
                    <a:bodyPr/>
                    <a:lstStyle/>
                    <a:p>
                      <a:pPr algn="l" fontAlgn="base"/>
                      <a:r>
                        <a:rPr lang="en-US" sz="1900" b="0" i="0" dirty="0">
                          <a:solidFill>
                            <a:srgbClr val="000000"/>
                          </a:solidFill>
                          <a:effectLst/>
                          <a:latin typeface="Arial" panose="020B0604020202020204" pitchFamily="34" charset="0"/>
                        </a:rPr>
                        <a:t>Commercial and Industrial​</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strike="sngStrike" dirty="0">
                          <a:solidFill>
                            <a:srgbClr val="000000"/>
                          </a:solidFill>
                          <a:effectLst/>
                          <a:latin typeface="Arial" panose="020B0604020202020204" pitchFamily="34" charset="0"/>
                        </a:rPr>
                        <a:t>50 MW​</a:t>
                      </a:r>
                      <a:endParaRPr lang="en-US" sz="2100" b="0" i="0" strike="sngStrike"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strike="sngStrike" dirty="0">
                          <a:solidFill>
                            <a:srgbClr val="000000"/>
                          </a:solidFill>
                          <a:effectLst/>
                          <a:latin typeface="Arial" panose="020B0604020202020204" pitchFamily="34" charset="0"/>
                        </a:rPr>
                        <a:t>113.9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1" i="0" dirty="0">
                          <a:solidFill>
                            <a:schemeClr val="accent3"/>
                          </a:solidFill>
                          <a:effectLst/>
                          <a:latin typeface="Arial" panose="020B0604020202020204" pitchFamily="34" charset="0"/>
                        </a:rPr>
                        <a:t>126.1 </a:t>
                      </a:r>
                      <a:r>
                        <a:rPr lang="en-US" sz="1900" b="1" i="0" kern="1200" dirty="0">
                          <a:solidFill>
                            <a:schemeClr val="accent3"/>
                          </a:solidFill>
                          <a:effectLst/>
                          <a:latin typeface="Arial" panose="020B0604020202020204" pitchFamily="34" charset="0"/>
                          <a:ea typeface="+mn-ea"/>
                          <a:cs typeface="+mn-cs"/>
                        </a:rPr>
                        <a:t>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ase" latinLnBrk="0" hangingPunct="1"/>
                      <a:r>
                        <a:rPr lang="en-US" sz="1900" b="0" i="0" kern="1200" dirty="0">
                          <a:solidFill>
                            <a:srgbClr val="000000"/>
                          </a:solidFill>
                          <a:effectLst/>
                          <a:latin typeface="Arial" panose="020B0604020202020204" pitchFamily="34" charset="0"/>
                          <a:ea typeface="+mn-ea"/>
                          <a:cs typeface="+mn-cs"/>
                        </a:rPr>
                        <a:t>140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marL="0" algn="ctr" defTabSz="914400" rtl="0" eaLnBrk="1" fontAlgn="base" latinLnBrk="0" hangingPunct="1"/>
                      <a:r>
                        <a:rPr lang="en-US" sz="1900" b="0" i="0" kern="1200" dirty="0">
                          <a:solidFill>
                            <a:srgbClr val="000000"/>
                          </a:solidFill>
                          <a:effectLst/>
                          <a:latin typeface="Arial" panose="020B0604020202020204" pitchFamily="34" charset="0"/>
                          <a:ea typeface="+mn-ea"/>
                          <a:cs typeface="+mn-cs"/>
                        </a:rPr>
                        <a:t>430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extLst>
                  <a:ext uri="{0D108BD9-81ED-4DB2-BD59-A6C34878D82A}">
                    <a16:rowId xmlns:a16="http://schemas.microsoft.com/office/drawing/2014/main" val="3658192335"/>
                  </a:ext>
                </a:extLst>
              </a:tr>
              <a:tr h="431800">
                <a:tc>
                  <a:txBody>
                    <a:bodyPr/>
                    <a:lstStyle/>
                    <a:p>
                      <a:pPr algn="l" fontAlgn="base"/>
                      <a:r>
                        <a:rPr lang="en-US" sz="1900" b="1" i="0">
                          <a:solidFill>
                            <a:srgbClr val="000000"/>
                          </a:solidFill>
                          <a:effectLst/>
                          <a:latin typeface="Arial" panose="020B0604020202020204" pitchFamily="34" charset="0"/>
                        </a:rPr>
                        <a:t>Total</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100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163.9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176.1 MW</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kern="1200" dirty="0">
                          <a:solidFill>
                            <a:srgbClr val="000000"/>
                          </a:solidFill>
                          <a:effectLst/>
                          <a:latin typeface="Arial" panose="020B0604020202020204" pitchFamily="34" charset="0"/>
                          <a:ea typeface="+mn-ea"/>
                          <a:cs typeface="+mn-cs"/>
                        </a:rPr>
                        <a:t>140 MW</a:t>
                      </a: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580 MW </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652343902"/>
                  </a:ext>
                </a:extLst>
              </a:tr>
            </a:tbl>
          </a:graphicData>
        </a:graphic>
      </p:graphicFrame>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113670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Program Design</a:t>
            </a:r>
          </a:p>
        </p:txBody>
      </p:sp>
      <p:sp>
        <p:nvSpPr>
          <p:cNvPr id="3" name="Content Placeholder 2">
            <a:extLst>
              <a:ext uri="{FF2B5EF4-FFF2-40B4-BE49-F238E27FC236}">
                <a16:creationId xmlns:a16="http://schemas.microsoft.com/office/drawing/2014/main" id="{C4D53E56-0343-4506-8D7F-09E269E49424}"/>
              </a:ext>
            </a:extLst>
          </p:cNvPr>
          <p:cNvSpPr>
            <a:spLocks noGrp="1"/>
          </p:cNvSpPr>
          <p:nvPr>
            <p:ph idx="1"/>
          </p:nvPr>
        </p:nvSpPr>
        <p:spPr>
          <a:xfrm>
            <a:off x="747267" y="1422400"/>
            <a:ext cx="10972800" cy="2006600"/>
          </a:xfrm>
        </p:spPr>
        <p:txBody>
          <a:bodyPr>
            <a:normAutofit/>
          </a:bodyPr>
          <a:lstStyle/>
          <a:p>
            <a:pPr marL="645577" lvl="1" indent="-342900"/>
            <a:r>
              <a:rPr lang="en-US" sz="2000" b="1" dirty="0">
                <a:latin typeface="Arial" panose="020B0604020202020204" pitchFamily="34" charset="0"/>
                <a:cs typeface="Arial" panose="020B0604020202020204" pitchFamily="34" charset="0"/>
              </a:rPr>
              <a:t>Residential customer classes: </a:t>
            </a:r>
            <a:r>
              <a:rPr lang="en-US" sz="2000" dirty="0">
                <a:latin typeface="Arial" panose="020B0604020202020204" pitchFamily="34" charset="0"/>
                <a:cs typeface="Arial" panose="020B0604020202020204" pitchFamily="34" charset="0"/>
              </a:rPr>
              <a:t>Standard, Underserved, and Low-Income Households</a:t>
            </a:r>
          </a:p>
          <a:p>
            <a:pPr marL="645577" lvl="1" indent="-342900"/>
            <a:r>
              <a:rPr lang="en-US" sz="2000" b="1" dirty="0">
                <a:latin typeface="Arial" panose="020B0604020202020204" pitchFamily="34" charset="0"/>
                <a:cs typeface="Arial" panose="020B0604020202020204" pitchFamily="34" charset="0"/>
              </a:rPr>
              <a:t>Commercial/industrial customer classes: </a:t>
            </a:r>
            <a:r>
              <a:rPr lang="en-US" sz="2000" dirty="0">
                <a:latin typeface="Arial" panose="020B0604020202020204" pitchFamily="34" charset="0"/>
                <a:cs typeface="Arial" panose="020B0604020202020204" pitchFamily="34" charset="0"/>
              </a:rPr>
              <a:t>Small, Medium, Large (based on annual peak demand)</a:t>
            </a:r>
          </a:p>
          <a:p>
            <a:pPr marL="645577" lvl="1" indent="-342900"/>
            <a:r>
              <a:rPr lang="en-US" sz="2000" dirty="0">
                <a:latin typeface="Arial" panose="020B0604020202020204" pitchFamily="34" charset="0"/>
                <a:cs typeface="Arial" panose="020B0604020202020204" pitchFamily="34" charset="0"/>
              </a:rPr>
              <a:t>Systems may receive two (2) types of incentives through this program:</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4</a:t>
            </a:fld>
            <a:endParaRPr lang="en-US"/>
          </a:p>
        </p:txBody>
      </p:sp>
      <p:graphicFrame>
        <p:nvGraphicFramePr>
          <p:cNvPr id="6" name="Table 5">
            <a:extLst>
              <a:ext uri="{FF2B5EF4-FFF2-40B4-BE49-F238E27FC236}">
                <a16:creationId xmlns:a16="http://schemas.microsoft.com/office/drawing/2014/main" id="{F3990BBF-046F-4CD8-9F1C-724880FFE245}"/>
              </a:ext>
            </a:extLst>
          </p:cNvPr>
          <p:cNvGraphicFramePr>
            <a:graphicFrameLocks noGrp="1"/>
          </p:cNvGraphicFramePr>
          <p:nvPr>
            <p:extLst>
              <p:ext uri="{D42A27DB-BD31-4B8C-83A1-F6EECF244321}">
                <p14:modId xmlns:p14="http://schemas.microsoft.com/office/powerpoint/2010/main" val="2496694436"/>
              </p:ext>
            </p:extLst>
          </p:nvPr>
        </p:nvGraphicFramePr>
        <p:xfrm>
          <a:off x="675989" y="3056924"/>
          <a:ext cx="10768744" cy="3299426"/>
        </p:xfrm>
        <a:graphic>
          <a:graphicData uri="http://schemas.openxmlformats.org/drawingml/2006/table">
            <a:tbl>
              <a:tblPr firstRow="1" firstCol="1" bandRow="1">
                <a:tableStyleId>{5C22544A-7EE6-4342-B048-85BDC9FD1C3A}</a:tableStyleId>
              </a:tblPr>
              <a:tblGrid>
                <a:gridCol w="2047756">
                  <a:extLst>
                    <a:ext uri="{9D8B030D-6E8A-4147-A177-3AD203B41FA5}">
                      <a16:colId xmlns:a16="http://schemas.microsoft.com/office/drawing/2014/main" val="3862789390"/>
                    </a:ext>
                  </a:extLst>
                </a:gridCol>
                <a:gridCol w="3190260">
                  <a:extLst>
                    <a:ext uri="{9D8B030D-6E8A-4147-A177-3AD203B41FA5}">
                      <a16:colId xmlns:a16="http://schemas.microsoft.com/office/drawing/2014/main" val="3990618880"/>
                    </a:ext>
                  </a:extLst>
                </a:gridCol>
                <a:gridCol w="2993396">
                  <a:extLst>
                    <a:ext uri="{9D8B030D-6E8A-4147-A177-3AD203B41FA5}">
                      <a16:colId xmlns:a16="http://schemas.microsoft.com/office/drawing/2014/main" val="2692978879"/>
                    </a:ext>
                  </a:extLst>
                </a:gridCol>
                <a:gridCol w="2537332">
                  <a:extLst>
                    <a:ext uri="{9D8B030D-6E8A-4147-A177-3AD203B41FA5}">
                      <a16:colId xmlns:a16="http://schemas.microsoft.com/office/drawing/2014/main" val="1984232855"/>
                    </a:ext>
                  </a:extLst>
                </a:gridCol>
              </a:tblGrid>
              <a:tr h="383140">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Program Element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Design Item</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Summer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Winter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extLst>
                  <a:ext uri="{0D108BD9-81ED-4DB2-BD59-A6C34878D82A}">
                    <a16:rowId xmlns:a16="http://schemas.microsoft.com/office/drawing/2014/main" val="3846393504"/>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059775358"/>
                  </a:ext>
                </a:extLst>
              </a:tr>
              <a:tr h="327547">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Upfront Incentive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(Passive Dispatch)</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T w="3175" cap="flat" cmpd="sng" algn="ctr">
                      <a:no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All non-holiday weekdays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extLst>
                  <a:ext uri="{0D108BD9-81ED-4DB2-BD59-A6C34878D82A}">
                    <a16:rowId xmlns:a16="http://schemas.microsoft.com/office/drawing/2014/main" val="184824392"/>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July &amp; August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91086326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3 Hours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45174893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5 PM to 8 PM </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927140315"/>
                  </a:ext>
                </a:extLst>
              </a:tr>
              <a:tr h="0">
                <a:tc gridSpan="4">
                  <a:txBody>
                    <a:bodyPr/>
                    <a:lstStyle/>
                    <a:p>
                      <a:pPr marL="0" marR="0" algn="just">
                        <a:lnSpc>
                          <a:spcPct val="115000"/>
                        </a:lnSpc>
                        <a:spcBef>
                          <a:spcPts val="0"/>
                        </a:spcBef>
                        <a:spcAft>
                          <a:spcPts val="0"/>
                        </a:spcAft>
                      </a:pPr>
                      <a:endParaRPr lang="en-US" sz="8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473347807"/>
                  </a:ext>
                </a:extLst>
              </a:tr>
              <a:tr h="327547">
                <a:tc rowSpan="4">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Performance-Based Incentive</a:t>
                      </a:r>
                    </a:p>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(Active Dispatch)</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30 to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to 5</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619016437"/>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through September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November through March</a:t>
                      </a:r>
                      <a:r>
                        <a:rPr lang="en-US" sz="1300">
                          <a:effectLst/>
                          <a:latin typeface="Arial" panose="020B0604020202020204" pitchFamily="34" charset="0"/>
                          <a:cs typeface="Arial" panose="020B0604020202020204" pitchFamily="34" charset="0"/>
                        </a:rPr>
                        <a:t>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2765964381"/>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746212198"/>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Anticipated Dispatch Window</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Noon to 9 PM (All Days)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Noon to 9 PM (All Days)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817903098"/>
                  </a:ext>
                </a:extLst>
              </a:tr>
            </a:tbl>
          </a:graphicData>
        </a:graphic>
      </p:graphicFrame>
    </p:spTree>
    <p:extLst>
      <p:ext uri="{BB962C8B-B14F-4D97-AF65-F5344CB8AC3E}">
        <p14:creationId xmlns:p14="http://schemas.microsoft.com/office/powerpoint/2010/main" val="287585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9026"/>
            <a:r>
              <a:rPr lang="en-US" b="1" dirty="0">
                <a:solidFill>
                  <a:schemeClr val="accent3"/>
                </a:solidFill>
                <a:latin typeface="Arial" panose="020B0604020202020204" pitchFamily="34" charset="0"/>
                <a:cs typeface="Arial" panose="020B0604020202020204" pitchFamily="34" charset="0"/>
              </a:rPr>
              <a:t>Residential Incentive Levels </a:t>
            </a:r>
          </a:p>
        </p:txBody>
      </p:sp>
      <p:graphicFrame>
        <p:nvGraphicFramePr>
          <p:cNvPr id="6" name="Table 5">
            <a:extLst>
              <a:ext uri="{FF2B5EF4-FFF2-40B4-BE49-F238E27FC236}">
                <a16:creationId xmlns:a16="http://schemas.microsoft.com/office/drawing/2014/main" id="{772C1BC2-C1F2-4E39-8716-0C194449CF6B}"/>
              </a:ext>
            </a:extLst>
          </p:cNvPr>
          <p:cNvGraphicFramePr>
            <a:graphicFrameLocks noGrp="1"/>
          </p:cNvGraphicFramePr>
          <p:nvPr>
            <p:extLst>
              <p:ext uri="{D42A27DB-BD31-4B8C-83A1-F6EECF244321}">
                <p14:modId xmlns:p14="http://schemas.microsoft.com/office/powerpoint/2010/main" val="3940615613"/>
              </p:ext>
            </p:extLst>
          </p:nvPr>
        </p:nvGraphicFramePr>
        <p:xfrm>
          <a:off x="609594" y="1245580"/>
          <a:ext cx="10607048" cy="3028902"/>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(Tranche 1)*</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algn="ctr"/>
                      <a:r>
                        <a:rPr lang="en-US" sz="1900" b="1" dirty="0">
                          <a:latin typeface="Arial"/>
                          <a:cs typeface="Arial"/>
                        </a:rPr>
                        <a:t>Capacity Block (MW)</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Standard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Underserved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Low-Income</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59301">
                <a:tc>
                  <a:txBody>
                    <a:bodyPr/>
                    <a:lstStyle/>
                    <a:p>
                      <a:pPr marL="0" algn="ctr" rtl="0" eaLnBrk="1" fontAlgn="b" latinLnBrk="0" hangingPunct="1"/>
                      <a:r>
                        <a:rPr lang="en-US" sz="1900" b="1" kern="1200" dirty="0">
                          <a:solidFill>
                            <a:schemeClr val="dk1"/>
                          </a:solidFill>
                          <a:latin typeface="Arial"/>
                          <a:ea typeface="+mn-ea"/>
                          <a:cs typeface="Arial"/>
                        </a:rPr>
                        <a:t>10 </a:t>
                      </a:r>
                      <a:endParaRPr lang="en-US" dirty="0"/>
                    </a:p>
                    <a:p>
                      <a:pPr marL="0" lvl="0" algn="ctr">
                        <a:buNone/>
                      </a:pPr>
                      <a:r>
                        <a:rPr lang="en-US" sz="1400" b="0" kern="1200" dirty="0">
                          <a:solidFill>
                            <a:schemeClr val="dk1"/>
                          </a:solidFill>
                          <a:latin typeface="Arial"/>
                          <a:ea typeface="+mn-ea"/>
                          <a:cs typeface="Arial"/>
                        </a:rPr>
                        <a:t>(~ 1 MW remaining)</a:t>
                      </a:r>
                    </a:p>
                  </a:txBody>
                  <a:tcPr marL="0" marR="0" marT="0" marB="0" anchor="ctr">
                    <a:lnL w="12700" cmpd="sng">
                      <a:noFill/>
                      <a:prstDash val="soli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900" b="1" i="0" u="none" strike="noStrike" dirty="0">
                          <a:solidFill>
                            <a:schemeClr val="tx1"/>
                          </a:solidFill>
                          <a:effectLst/>
                          <a:latin typeface="Arial"/>
                          <a:cs typeface="Arial"/>
                        </a:rPr>
                        <a:t>$250/kWh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900" b="1" i="0" u="none" strike="noStrike" dirty="0">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900" b="1"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592301102"/>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$212.5/kWh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515092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25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$162.5/kWh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2977728"/>
                  </a:ext>
                </a:extLst>
              </a:tr>
              <a:tr h="459300">
                <a:tc>
                  <a:txBody>
                    <a:bodyPr/>
                    <a:lstStyle/>
                    <a:p>
                      <a:pPr marL="0" lvl="0" algn="ctr">
                        <a:buNone/>
                      </a:pPr>
                      <a:r>
                        <a:rPr lang="en-US" sz="1900" kern="1200" dirty="0">
                          <a:solidFill>
                            <a:schemeClr val="dk1"/>
                          </a:solidFill>
                          <a:latin typeface="Arial"/>
                          <a:ea typeface="+mn-ea"/>
                          <a:cs typeface="Arial"/>
                        </a:rPr>
                        <a:t>Grid-Edge Adder</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+50%</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extLst>
                  <a:ext uri="{0D108BD9-81ED-4DB2-BD59-A6C34878D82A}">
                    <a16:rowId xmlns:a16="http://schemas.microsoft.com/office/drawing/2014/main" val="1180705424"/>
                  </a:ext>
                </a:extLst>
              </a:tr>
            </a:tbl>
          </a:graphicData>
        </a:graphic>
      </p:graphicFrame>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385411971"/>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*Residential Upfront Incentive capped at calculated incentive, $16,000 per household or 50% of total cost (whichever is less)</a:t>
            </a:r>
          </a:p>
        </p:txBody>
      </p:sp>
    </p:spTree>
    <p:extLst>
      <p:ext uri="{BB962C8B-B14F-4D97-AF65-F5344CB8AC3E}">
        <p14:creationId xmlns:p14="http://schemas.microsoft.com/office/powerpoint/2010/main" val="22391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633E7-2148-D337-7CA5-22BF4A573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885DD-9FDD-BB85-1B7E-2F222864DC3B}"/>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Residential – Notes &amp; Webinars</a:t>
            </a:r>
          </a:p>
        </p:txBody>
      </p:sp>
      <p:sp>
        <p:nvSpPr>
          <p:cNvPr id="3" name="Content Placeholder 2">
            <a:extLst>
              <a:ext uri="{FF2B5EF4-FFF2-40B4-BE49-F238E27FC236}">
                <a16:creationId xmlns:a16="http://schemas.microsoft.com/office/drawing/2014/main" id="{BE4AF4C0-389D-55B7-2394-CFE5656CBD48}"/>
              </a:ext>
            </a:extLst>
          </p:cNvPr>
          <p:cNvSpPr>
            <a:spLocks noGrp="1"/>
          </p:cNvSpPr>
          <p:nvPr>
            <p:ph idx="1"/>
          </p:nvPr>
        </p:nvSpPr>
        <p:spPr>
          <a:xfrm>
            <a:off x="557213" y="1571626"/>
            <a:ext cx="11162854" cy="4610810"/>
          </a:xfrm>
        </p:spPr>
        <p:txBody>
          <a:bodyPr vert="horz" lIns="91440" tIns="45720" rIns="91440" bIns="45720" rtlCol="0" anchor="t">
            <a:normAutofit fontScale="85000" lnSpcReduction="20000"/>
          </a:bodyPr>
          <a:lstStyle/>
          <a:p>
            <a:pPr marL="380365" indent="-380365"/>
            <a:r>
              <a:rPr lang="en-US" sz="2200" b="1" dirty="0">
                <a:latin typeface="Arial" panose="020B0604020202020204" pitchFamily="34" charset="0"/>
                <a:cs typeface="Arial" panose="020B0604020202020204" pitchFamily="34" charset="0"/>
              </a:rPr>
              <a:t>**Standalone BESS** - </a:t>
            </a:r>
            <a:r>
              <a:rPr lang="en-US" sz="2200" dirty="0">
                <a:latin typeface="Arial" panose="020B0604020202020204" pitchFamily="34" charset="0"/>
                <a:cs typeface="Arial" panose="020B0604020202020204" pitchFamily="34" charset="0"/>
              </a:rPr>
              <a:t>If enrolling a standalone system, their may be additional electric costs incurred as it will always charge from the grid at retail and any excess exported energy is not compensated by a tariff as it is when paired with solar in RRES</a:t>
            </a:r>
          </a:p>
          <a:p>
            <a:pPr marL="380365" indent="-380365"/>
            <a:r>
              <a:rPr lang="en-US" sz="2200" b="1" dirty="0">
                <a:latin typeface="Arial" panose="020B0604020202020204" pitchFamily="34" charset="0"/>
                <a:cs typeface="Arial" panose="020B0604020202020204" pitchFamily="34" charset="0"/>
              </a:rPr>
              <a:t>Contract Requirements: </a:t>
            </a:r>
            <a:r>
              <a:rPr lang="en-US" sz="2200" b="1" dirty="0">
                <a:solidFill>
                  <a:srgbClr val="32A93A"/>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view checklist here</a:t>
            </a:r>
            <a:endParaRPr lang="en-US" sz="2200" b="1" dirty="0">
              <a:solidFill>
                <a:srgbClr val="32A93A"/>
              </a:solidFill>
              <a:latin typeface="Arial" panose="020B0604020202020204" pitchFamily="34" charset="0"/>
              <a:cs typeface="Arial" panose="020B0604020202020204" pitchFamily="34" charset="0"/>
            </a:endParaRPr>
          </a:p>
          <a:p>
            <a:pPr marL="380365" indent="-380365"/>
            <a:r>
              <a:rPr lang="en-US" sz="2200" b="1" dirty="0">
                <a:latin typeface="Arial" panose="020B0604020202020204" pitchFamily="34" charset="0"/>
                <a:cs typeface="Arial" panose="020B0604020202020204" pitchFamily="34" charset="0"/>
              </a:rPr>
              <a:t>New documents to utilize:</a:t>
            </a:r>
          </a:p>
          <a:p>
            <a:pPr marL="837565" lvl="1" indent="-380365"/>
            <a:r>
              <a:rPr lang="en-US" sz="2200" b="1" dirty="0">
                <a:solidFill>
                  <a:schemeClr val="accent1"/>
                </a:solidFill>
                <a:latin typeface="Arial" panose="020B0604020202020204" pitchFamily="34" charset="0"/>
                <a:ea typeface="+mj-ea"/>
                <a:cs typeface="Arial" panose="020B0604020202020204" pitchFamily="34" charset="0"/>
                <a:hlinkClick r:id="rId4">
                  <a:extLst>
                    <a:ext uri="{A12FA001-AC4F-418D-AE19-62706E023703}">
                      <ahyp:hlinkClr xmlns:ahyp="http://schemas.microsoft.com/office/drawing/2018/hyperlinkcolor" val="tx"/>
                    </a:ext>
                  </a:extLst>
                </a:hlinkClick>
              </a:rPr>
              <a:t>Self-Inspection Checklist </a:t>
            </a:r>
            <a:r>
              <a:rPr lang="en-US" sz="2200" b="1" dirty="0">
                <a:latin typeface="Arial" panose="020B0604020202020204" pitchFamily="34" charset="0"/>
                <a:cs typeface="Arial" panose="020B0604020202020204" pitchFamily="34" charset="0"/>
              </a:rPr>
              <a:t>(to submit with Completion Application)</a:t>
            </a:r>
          </a:p>
          <a:p>
            <a:pPr marL="837565" lvl="1" indent="-380365"/>
            <a:r>
              <a:rPr lang="en-US" sz="2200" b="1" dirty="0">
                <a:latin typeface="Arial" panose="020B0604020202020204" pitchFamily="34" charset="0"/>
                <a:cs typeface="Arial" panose="020B0604020202020204" pitchFamily="34" charset="0"/>
              </a:rPr>
              <a:t>UI residential customer enrollments: </a:t>
            </a:r>
            <a:r>
              <a:rPr lang="en-US" sz="2200" b="1" dirty="0">
                <a:solidFill>
                  <a:schemeClr val="accent1"/>
                </a:solidFill>
                <a:latin typeface="Arial" panose="020B0604020202020204" pitchFamily="34" charset="0"/>
                <a:ea typeface="+mj-ea"/>
                <a:cs typeface="Arial" panose="020B0604020202020204" pitchFamily="34" charset="0"/>
                <a:hlinkClick r:id="rId5">
                  <a:extLst>
                    <a:ext uri="{A12FA001-AC4F-418D-AE19-62706E023703}">
                      <ahyp:hlinkClr xmlns:ahyp="http://schemas.microsoft.com/office/drawing/2018/hyperlinkcolor" val="tx"/>
                    </a:ext>
                  </a:extLst>
                </a:hlinkClick>
              </a:rPr>
              <a:t>Residential Data Release and Terms and Conditions</a:t>
            </a:r>
            <a:r>
              <a:rPr lang="en-US" sz="2200" b="1" dirty="0">
                <a:solidFill>
                  <a:schemeClr val="accent1"/>
                </a:solidFill>
                <a:latin typeface="Arial" panose="020B0604020202020204" pitchFamily="34" charset="0"/>
                <a:ea typeface="+mj-ea"/>
                <a:cs typeface="Arial" panose="020B0604020202020204" pitchFamily="34" charset="0"/>
              </a:rPr>
              <a:t> </a:t>
            </a:r>
            <a:r>
              <a:rPr lang="en-US" sz="2200" dirty="0">
                <a:latin typeface="Arial" panose="020B0604020202020204" pitchFamily="34" charset="0"/>
                <a:cs typeface="Arial" panose="020B0604020202020204" pitchFamily="34" charset="0"/>
              </a:rPr>
              <a:t>(as of 5/6/25)</a:t>
            </a:r>
            <a:endParaRPr lang="en-US" sz="2200" b="1" dirty="0">
              <a:latin typeface="Arial" panose="020B0604020202020204" pitchFamily="34" charset="0"/>
              <a:cs typeface="Arial" panose="020B0604020202020204" pitchFamily="34" charset="0"/>
            </a:endParaRPr>
          </a:p>
          <a:p>
            <a:pPr marL="380365" indent="-380365"/>
            <a:r>
              <a:rPr lang="en-US" sz="2200" b="1" dirty="0">
                <a:latin typeface="Arial" panose="020B0604020202020204" pitchFamily="34" charset="0"/>
                <a:cs typeface="Arial" panose="020B0604020202020204" pitchFamily="34" charset="0"/>
              </a:rPr>
              <a:t>Operational Agreement</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Electric Utility Bill </a:t>
            </a:r>
            <a:r>
              <a:rPr lang="en-US" sz="2200" dirty="0">
                <a:latin typeface="Arial" panose="020B0604020202020204" pitchFamily="34" charset="0"/>
                <a:cs typeface="Arial" panose="020B0604020202020204" pitchFamily="34" charset="0"/>
              </a:rPr>
              <a:t>are no longer required for submission. If still required in the portal, you may submit a duplicate or blank doc. We will be removing from the required document list in future updates. </a:t>
            </a:r>
          </a:p>
          <a:p>
            <a:pPr marL="380365" indent="-380365"/>
            <a:r>
              <a:rPr lang="en-US" sz="2200" b="1" dirty="0">
                <a:solidFill>
                  <a:prstClr val="black"/>
                </a:solidFill>
                <a:latin typeface="Arial"/>
                <a:cs typeface="Arial"/>
              </a:rPr>
              <a:t>Tesla Powerwall 3 </a:t>
            </a:r>
            <a:r>
              <a:rPr lang="en-US" sz="2200" dirty="0">
                <a:solidFill>
                  <a:prstClr val="black"/>
                </a:solidFill>
                <a:latin typeface="Arial"/>
                <a:cs typeface="Arial"/>
              </a:rPr>
              <a:t>is now eligible for Passive dispatch enrollment to receive an upfront incentive</a:t>
            </a:r>
            <a:r>
              <a:rPr lang="en-US" sz="2200" b="1" dirty="0">
                <a:solidFill>
                  <a:prstClr val="black"/>
                </a:solidFill>
                <a:latin typeface="Arial"/>
                <a:cs typeface="Arial"/>
              </a:rPr>
              <a:t> in Eversource territory </a:t>
            </a:r>
            <a:r>
              <a:rPr lang="en-US" sz="2200" dirty="0">
                <a:solidFill>
                  <a:prstClr val="black"/>
                </a:solidFill>
                <a:latin typeface="Arial"/>
                <a:cs typeface="Arial"/>
              </a:rPr>
              <a:t>(UI territory will be following suit)</a:t>
            </a:r>
          </a:p>
          <a:p>
            <a:pPr marL="0" indent="0">
              <a:buNone/>
            </a:pPr>
            <a:r>
              <a:rPr lang="en-US" sz="2200" b="1" u="sng" dirty="0">
                <a:solidFill>
                  <a:prstClr val="black"/>
                </a:solidFill>
                <a:latin typeface="Arial" panose="020B0604020202020204" pitchFamily="34" charset="0"/>
                <a:cs typeface="Arial" panose="020B0604020202020204" pitchFamily="34" charset="0"/>
              </a:rPr>
              <a:t>Customer Informational Webinars: </a:t>
            </a:r>
          </a:p>
          <a:p>
            <a:pPr marL="837565" lvl="1" indent="-380365">
              <a:spcBef>
                <a:spcPts val="1000"/>
              </a:spcBef>
              <a:defRPr/>
            </a:pPr>
            <a:r>
              <a:rPr kumimoji="0" lang="en-US" sz="2200" i="0" u="none" strike="noStrike" kern="1200" cap="none" spc="0" normalizeH="0" baseline="0" noProof="0" dirty="0">
                <a:ln>
                  <a:noFill/>
                </a:ln>
                <a:solidFill>
                  <a:prstClr val="black"/>
                </a:solidFill>
                <a:effectLst/>
                <a:uLnTx/>
                <a:uFillTx/>
                <a:latin typeface="Arial"/>
                <a:cs typeface="Arial"/>
              </a:rPr>
              <a:t>Please feel free to share this link with residential customers to learn more about</a:t>
            </a:r>
            <a:r>
              <a:rPr lang="en-US" sz="2200" dirty="0">
                <a:solidFill>
                  <a:prstClr val="black"/>
                </a:solidFill>
                <a:latin typeface="Arial"/>
                <a:cs typeface="Arial"/>
              </a:rPr>
              <a:t> the program and the benefits of battery energy storage systems. </a:t>
            </a:r>
            <a:r>
              <a:rPr lang="en-US" sz="2200" b="1" dirty="0">
                <a:solidFill>
                  <a:prstClr val="black"/>
                </a:solidFill>
                <a:latin typeface="Arial"/>
                <a:cs typeface="Arial"/>
              </a:rPr>
              <a:t>Recorded session from the March 26</a:t>
            </a:r>
            <a:r>
              <a:rPr lang="en-US" sz="2200" b="1" baseline="30000" dirty="0">
                <a:solidFill>
                  <a:prstClr val="black"/>
                </a:solidFill>
                <a:latin typeface="Arial"/>
                <a:cs typeface="Arial"/>
              </a:rPr>
              <a:t>th</a:t>
            </a:r>
            <a:r>
              <a:rPr lang="en-US" sz="2200" b="1" dirty="0">
                <a:solidFill>
                  <a:prstClr val="black"/>
                </a:solidFill>
                <a:latin typeface="Arial"/>
                <a:cs typeface="Arial"/>
              </a:rPr>
              <a:t> homeowner webinar: </a:t>
            </a:r>
            <a:r>
              <a:rPr lang="en-US" sz="2200" b="1" dirty="0">
                <a:solidFill>
                  <a:schemeClr val="accent1"/>
                </a:solidFill>
                <a:latin typeface="Arial" panose="020B0604020202020204" pitchFamily="34" charset="0"/>
                <a:ea typeface="+mj-ea"/>
                <a:cs typeface="Arial" panose="020B0604020202020204" pitchFamily="34" charset="0"/>
                <a:hlinkClick r:id="rId6">
                  <a:extLst>
                    <a:ext uri="{A12FA001-AC4F-418D-AE19-62706E023703}">
                      <ahyp:hlinkClr xmlns:ahyp="http://schemas.microsoft.com/office/drawing/2018/hyperlinkcolor" val="tx"/>
                    </a:ext>
                  </a:extLst>
                </a:hlinkClick>
              </a:rPr>
              <a:t>https://energystoragect.com/informational-webinars/</a:t>
            </a:r>
            <a:endParaRPr lang="en-US" sz="2200" b="1" dirty="0">
              <a:solidFill>
                <a:schemeClr val="accent1"/>
              </a:solidFill>
              <a:latin typeface="Arial" panose="020B0604020202020204" pitchFamily="34" charset="0"/>
              <a:ea typeface="+mj-ea"/>
              <a:cs typeface="Arial" panose="020B0604020202020204" pitchFamily="34" charset="0"/>
            </a:endParaRPr>
          </a:p>
          <a:p>
            <a:pPr marL="837565" lvl="1" indent="-380365">
              <a:spcBef>
                <a:spcPts val="1000"/>
              </a:spcBef>
              <a:defRPr/>
            </a:pPr>
            <a:endParaRPr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37565" lvl="1" indent="-380365"/>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787019-42CE-ADAF-1361-164668962954}"/>
              </a:ext>
            </a:extLst>
          </p:cNvPr>
          <p:cNvSpPr>
            <a:spLocks noGrp="1"/>
          </p:cNvSpPr>
          <p:nvPr>
            <p:ph type="sldNum" sz="quarter" idx="12"/>
          </p:nvPr>
        </p:nvSpPr>
        <p:spPr/>
        <p:txBody>
          <a:bodyPr/>
          <a:lstStyle/>
          <a:p>
            <a:fld id="{8635F78A-E13B-774D-ADB8-E6F6A9A5D201}" type="slidenum">
              <a:rPr lang="en-US" smtClean="0"/>
              <a:pPr/>
              <a:t>6</a:t>
            </a:fld>
            <a:endParaRPr lang="en-US"/>
          </a:p>
        </p:txBody>
      </p:sp>
    </p:spTree>
    <p:extLst>
      <p:ext uri="{BB962C8B-B14F-4D97-AF65-F5344CB8AC3E}">
        <p14:creationId xmlns:p14="http://schemas.microsoft.com/office/powerpoint/2010/main" val="105117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609594" y="628199"/>
            <a:ext cx="10515600" cy="945184"/>
          </a:xfrm>
        </p:spPr>
        <p:txBody>
          <a:bodyPr>
            <a:normAutofit/>
          </a:bodyPr>
          <a:lstStyle/>
          <a:p>
            <a:pPr marL="308610"/>
            <a:r>
              <a:rPr lang="en-US" b="1" dirty="0">
                <a:solidFill>
                  <a:schemeClr val="accent3"/>
                </a:solidFill>
                <a:latin typeface="Arial"/>
                <a:cs typeface="Arial"/>
              </a:rPr>
              <a:t>Commercial Incentive Levels </a:t>
            </a:r>
            <a:endParaRPr lang="en-US" dirty="0">
              <a:solidFill>
                <a:schemeClr val="accent3"/>
              </a:solidFill>
              <a:latin typeface="Arial"/>
              <a:cs typeface="Arial"/>
            </a:endParaRPr>
          </a:p>
        </p:txBody>
      </p:sp>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2808900261"/>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*Upfront Incentive capped at calculated incentive or 50% of total cost</a:t>
            </a:r>
          </a:p>
        </p:txBody>
      </p:sp>
      <p:graphicFrame>
        <p:nvGraphicFramePr>
          <p:cNvPr id="4" name="Table 3">
            <a:extLst>
              <a:ext uri="{FF2B5EF4-FFF2-40B4-BE49-F238E27FC236}">
                <a16:creationId xmlns:a16="http://schemas.microsoft.com/office/drawing/2014/main" id="{F504E3C5-4B83-DE1F-5F71-7FCD4E42B1F5}"/>
              </a:ext>
            </a:extLst>
          </p:cNvPr>
          <p:cNvGraphicFramePr>
            <a:graphicFrameLocks noGrp="1"/>
          </p:cNvGraphicFramePr>
          <p:nvPr>
            <p:extLst>
              <p:ext uri="{D42A27DB-BD31-4B8C-83A1-F6EECF244321}">
                <p14:modId xmlns:p14="http://schemas.microsoft.com/office/powerpoint/2010/main" val="3429484534"/>
              </p:ext>
            </p:extLst>
          </p:nvPr>
        </p:nvGraphicFramePr>
        <p:xfrm>
          <a:off x="617721" y="1668757"/>
          <a:ext cx="10607048" cy="2732091"/>
        </p:xfrm>
        <a:graphic>
          <a:graphicData uri="http://schemas.openxmlformats.org/drawingml/2006/table">
            <a:tbl>
              <a:tblPr firstRow="1"/>
              <a:tblGrid>
                <a:gridCol w="2092663">
                  <a:extLst>
                    <a:ext uri="{9D8B030D-6E8A-4147-A177-3AD203B41FA5}">
                      <a16:colId xmlns:a16="http://schemas.microsoft.com/office/drawing/2014/main" val="1225308881"/>
                    </a:ext>
                  </a:extLst>
                </a:gridCol>
                <a:gridCol w="2686307">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lvl="0" algn="ctr">
                        <a:buNone/>
                      </a:pPr>
                      <a:r>
                        <a:rPr lang="en-US" sz="1900" b="1" dirty="0">
                          <a:latin typeface="Arial"/>
                          <a:cs typeface="Arial"/>
                        </a:rPr>
                        <a:t>Customer Class</a:t>
                      </a:r>
                      <a:endParaRPr lang="en-US" dirty="0"/>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Small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Medium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Large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25771">
                <a:tc>
                  <a:txBody>
                    <a:bodyPr/>
                    <a:lstStyle/>
                    <a:p>
                      <a:pPr lvl="0" algn="ctr">
                        <a:buNone/>
                      </a:pPr>
                      <a:r>
                        <a:rPr lang="en-US" sz="1500" i="1" dirty="0">
                          <a:latin typeface="Arial"/>
                          <a:cs typeface="Arial"/>
                        </a:rPr>
                        <a:t>Peak Demand</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&lt;200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200-500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&gt;500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0158029"/>
                  </a:ext>
                </a:extLst>
              </a:tr>
              <a:tr h="459301">
                <a:tc>
                  <a:txBody>
                    <a:bodyPr/>
                    <a:lstStyle/>
                    <a:p>
                      <a:pPr marL="0" algn="ctr" rtl="0" eaLnBrk="1" fontAlgn="b" latinLnBrk="0" hangingPunct="1"/>
                      <a:r>
                        <a:rPr lang="en-US" sz="1900" kern="1200" dirty="0">
                          <a:solidFill>
                            <a:schemeClr val="dk1"/>
                          </a:solidFill>
                          <a:latin typeface="Arial"/>
                          <a:ea typeface="+mn-ea"/>
                          <a:cs typeface="Arial"/>
                        </a:rPr>
                        <a:t>Tranche 3</a:t>
                      </a:r>
                    </a:p>
                    <a:p>
                      <a:pPr marL="0" algn="ctr" rtl="0" eaLnBrk="1" fontAlgn="b" latinLnBrk="0" hangingPunct="1"/>
                      <a:r>
                        <a:rPr lang="en-US" sz="1900" kern="1200" dirty="0">
                          <a:solidFill>
                            <a:schemeClr val="dk1"/>
                          </a:solidFill>
                          <a:latin typeface="Arial"/>
                          <a:ea typeface="+mn-ea"/>
                          <a:cs typeface="Arial"/>
                        </a:rPr>
                        <a:t>Step 1 (0-50 MW)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$182/kWh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$159.25/kWh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$91.00/kWh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0">
                <a:tc>
                  <a:txBody>
                    <a:bodyPr/>
                    <a:lstStyle/>
                    <a:p>
                      <a:pPr marL="0" lvl="0" algn="ctr">
                        <a:buNone/>
                      </a:pPr>
                      <a:r>
                        <a:rPr lang="en-US" sz="1900" kern="1200" dirty="0">
                          <a:solidFill>
                            <a:schemeClr val="dk1"/>
                          </a:solidFill>
                          <a:latin typeface="Arial"/>
                          <a:ea typeface="+mn-ea"/>
                          <a:cs typeface="Arial"/>
                        </a:rPr>
                        <a:t> Priority Customer Adder</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+25%</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extLst>
                  <a:ext uri="{0D108BD9-81ED-4DB2-BD59-A6C34878D82A}">
                    <a16:rowId xmlns:a16="http://schemas.microsoft.com/office/drawing/2014/main" val="2507696493"/>
                  </a:ext>
                </a:extLst>
              </a:tr>
            </a:tbl>
          </a:graphicData>
        </a:graphic>
      </p:graphicFrame>
    </p:spTree>
    <p:extLst>
      <p:ext uri="{BB962C8B-B14F-4D97-AF65-F5344CB8AC3E}">
        <p14:creationId xmlns:p14="http://schemas.microsoft.com/office/powerpoint/2010/main" val="1314680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7264-0BA6-F805-4E7B-C54D6693F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6FC42-4629-462E-F2A3-5EDB61985900}"/>
              </a:ext>
            </a:extLst>
          </p:cNvPr>
          <p:cNvSpPr>
            <a:spLocks noGrp="1"/>
          </p:cNvSpPr>
          <p:nvPr>
            <p:ph type="title"/>
          </p:nvPr>
        </p:nvSpPr>
        <p:spPr/>
        <p:txBody>
          <a:bodyPr>
            <a:normAutofit/>
          </a:bodyPr>
          <a:lstStyle/>
          <a:p>
            <a:r>
              <a:rPr lang="en-US" b="1" dirty="0">
                <a:solidFill>
                  <a:schemeClr val="accent3"/>
                </a:solidFill>
                <a:latin typeface="Arial"/>
                <a:cs typeface="Arial"/>
              </a:rPr>
              <a:t>Other Notes &amp; Webinars</a:t>
            </a:r>
          </a:p>
        </p:txBody>
      </p:sp>
      <p:sp>
        <p:nvSpPr>
          <p:cNvPr id="3" name="Content Placeholder 2">
            <a:extLst>
              <a:ext uri="{FF2B5EF4-FFF2-40B4-BE49-F238E27FC236}">
                <a16:creationId xmlns:a16="http://schemas.microsoft.com/office/drawing/2014/main" id="{70141E79-4ECD-218A-5B75-6AAE85FCA1F6}"/>
              </a:ext>
            </a:extLst>
          </p:cNvPr>
          <p:cNvSpPr>
            <a:spLocks noGrp="1"/>
          </p:cNvSpPr>
          <p:nvPr>
            <p:ph idx="1"/>
          </p:nvPr>
        </p:nvSpPr>
        <p:spPr>
          <a:xfrm>
            <a:off x="747267" y="1787856"/>
            <a:ext cx="10972800" cy="4394579"/>
          </a:xfrm>
        </p:spPr>
        <p:txBody>
          <a:bodyPr vert="horz" lIns="91440" tIns="45720" rIns="91440" bIns="45720" rtlCol="0" anchor="t">
            <a:normAutofit fontScale="77500" lnSpcReduction="20000"/>
          </a:bodyPr>
          <a:lstStyle/>
          <a:p>
            <a:pPr marL="380365" indent="-380365"/>
            <a:r>
              <a:rPr lang="en-US" b="1" dirty="0">
                <a:latin typeface="Arial"/>
                <a:cs typeface="Arial"/>
              </a:rPr>
              <a:t>You may verify Grid Edge locations </a:t>
            </a:r>
            <a:r>
              <a:rPr lang="en-US" dirty="0">
                <a:latin typeface="Arial"/>
                <a:cs typeface="Arial"/>
              </a:rPr>
              <a:t>(if mapping is unclear or if you just want to ensure it is definitely eligible) by emailing </a:t>
            </a:r>
            <a:r>
              <a:rPr lang="en-US" b="1" dirty="0">
                <a:latin typeface="Arial"/>
                <a:cs typeface="Arial"/>
                <a:hlinkClick r:id="rId3"/>
              </a:rPr>
              <a:t>energystoragesolutions@ui.net</a:t>
            </a:r>
            <a:r>
              <a:rPr lang="en-US" b="1" dirty="0">
                <a:latin typeface="Arial"/>
                <a:cs typeface="Arial"/>
              </a:rPr>
              <a:t> and </a:t>
            </a:r>
            <a:r>
              <a:rPr lang="en-US" b="1" dirty="0">
                <a:latin typeface="Arial"/>
                <a:cs typeface="Arial"/>
                <a:hlinkClick r:id="rId4"/>
              </a:rPr>
              <a:t>energystoragesolutions@eversource.com</a:t>
            </a:r>
            <a:r>
              <a:rPr lang="en-US" dirty="0">
                <a:latin typeface="Arial"/>
                <a:cs typeface="Arial"/>
              </a:rPr>
              <a:t>. </a:t>
            </a:r>
          </a:p>
          <a:p>
            <a:pPr marL="380365" indent="-380365"/>
            <a:endParaRPr lang="en-US" b="1" dirty="0">
              <a:latin typeface="Arial"/>
              <a:cs typeface="Arial"/>
            </a:endParaRPr>
          </a:p>
          <a:p>
            <a:pPr marL="380365" indent="-380365"/>
            <a:r>
              <a:rPr lang="en-US" b="1" dirty="0">
                <a:latin typeface="Arial"/>
                <a:cs typeface="Arial"/>
              </a:rPr>
              <a:t>Always remember </a:t>
            </a:r>
            <a:r>
              <a:rPr lang="en-US" b="1" dirty="0">
                <a:solidFill>
                  <a:srgbClr val="000000"/>
                </a:solidFill>
                <a:latin typeface="Arial"/>
                <a:cs typeface="Arial"/>
              </a:rPr>
              <a:t>to check the </a:t>
            </a:r>
            <a:r>
              <a:rPr lang="en-US" b="1" dirty="0">
                <a:solidFill>
                  <a:srgbClr val="32A93A"/>
                </a:solidFill>
                <a:latin typeface="Arial"/>
                <a:cs typeface="Arial"/>
                <a:hlinkClick r:id="rId5">
                  <a:extLst>
                    <a:ext uri="{A12FA001-AC4F-418D-AE19-62706E023703}">
                      <ahyp:hlinkClr xmlns:ahyp="http://schemas.microsoft.com/office/drawing/2018/hyperlinkcolor" val="tx"/>
                    </a:ext>
                  </a:extLst>
                </a:hlinkClick>
              </a:rPr>
              <a:t>Contractor Resources</a:t>
            </a:r>
            <a:r>
              <a:rPr lang="en-US" b="1" dirty="0">
                <a:latin typeface="Arial"/>
                <a:cs typeface="Arial"/>
              </a:rPr>
              <a:t> page of Program's website for updated materials and information!</a:t>
            </a:r>
          </a:p>
          <a:p>
            <a:pPr marL="837565" lvl="1" indent="-380365"/>
            <a:r>
              <a:rPr lang="en-US" dirty="0">
                <a:latin typeface="Calibri"/>
                <a:ea typeface="Calibri"/>
                <a:cs typeface="Calibri"/>
              </a:rPr>
              <a:t>Check out our new </a:t>
            </a:r>
            <a:r>
              <a:rPr lang="en-US" sz="2800" b="1" dirty="0">
                <a:solidFill>
                  <a:srgbClr val="32A93A"/>
                </a:solidFill>
                <a:latin typeface="Arial"/>
                <a:cs typeface="Arial"/>
                <a:hlinkClick r:id="rId6">
                  <a:extLst>
                    <a:ext uri="{A12FA001-AC4F-418D-AE19-62706E023703}">
                      <ahyp:hlinkClr xmlns:ahyp="http://schemas.microsoft.com/office/drawing/2018/hyperlinkcolor" val="tx"/>
                    </a:ext>
                  </a:extLst>
                </a:hlinkClick>
              </a:rPr>
              <a:t>Resource Library </a:t>
            </a:r>
            <a:r>
              <a:rPr lang="en-US" dirty="0">
                <a:latin typeface="Calibri"/>
                <a:ea typeface="Calibri"/>
                <a:cs typeface="Calibri"/>
              </a:rPr>
              <a:t>to sort, search, and find the resources you’re looking for!</a:t>
            </a:r>
          </a:p>
          <a:p>
            <a:pPr marL="380365" indent="-380365"/>
            <a:endParaRPr lang="en-US" sz="2400" b="1" dirty="0">
              <a:latin typeface="Arial" panose="020B0604020202020204" pitchFamily="34" charset="0"/>
              <a:cs typeface="Arial" panose="020B0604020202020204" pitchFamily="34" charset="0"/>
            </a:endParaRPr>
          </a:p>
          <a:p>
            <a:pPr marL="380365" indent="-380365"/>
            <a:r>
              <a:rPr lang="en-US" sz="2400" b="1" dirty="0">
                <a:latin typeface="Arial" panose="020B0604020202020204" pitchFamily="34" charset="0"/>
                <a:cs typeface="Arial" panose="020B0604020202020204" pitchFamily="34" charset="0"/>
              </a:rPr>
              <a:t>Multi-Family Affordable Housing projects </a:t>
            </a:r>
            <a:r>
              <a:rPr lang="en-US" sz="2400" dirty="0">
                <a:latin typeface="Arial" panose="020B0604020202020204" pitchFamily="34" charset="0"/>
                <a:cs typeface="Arial" panose="020B0604020202020204" pitchFamily="34" charset="0"/>
              </a:rPr>
              <a:t>– owner to share resiliency benefits equitably with tenants. Treated as residential low-income customer. Email </a:t>
            </a:r>
            <a:r>
              <a:rPr lang="en-US" sz="2400" b="1" dirty="0">
                <a:solidFill>
                  <a:schemeClr val="accent1"/>
                </a:solidFill>
                <a:latin typeface="Arial" panose="020B0604020202020204" pitchFamily="34" charset="0"/>
                <a:ea typeface="+mj-ea"/>
                <a:cs typeface="Arial" panose="020B0604020202020204" pitchFamily="34" charset="0"/>
                <a:hlinkClick r:id="rId7">
                  <a:extLst>
                    <a:ext uri="{A12FA001-AC4F-418D-AE19-62706E023703}">
                      <ahyp:hlinkClr xmlns:ahyp="http://schemas.microsoft.com/office/drawing/2018/hyperlinkcolor" val="tx"/>
                    </a:ext>
                  </a:extLst>
                </a:hlinkClick>
              </a:rPr>
              <a:t>energystorage@ctgreenbank.com</a:t>
            </a:r>
            <a:r>
              <a:rPr lang="en-US" sz="2400" b="1" dirty="0">
                <a:solidFill>
                  <a:schemeClr val="accent1"/>
                </a:solidFill>
                <a:latin typeface="Arial" panose="020B0604020202020204" pitchFamily="34" charset="0"/>
                <a:ea typeface="+mj-ea"/>
                <a:cs typeface="Arial" panose="020B0604020202020204" pitchFamily="34" charset="0"/>
              </a:rPr>
              <a:t> </a:t>
            </a:r>
            <a:r>
              <a:rPr lang="en-US" sz="2400" dirty="0">
                <a:latin typeface="Arial" panose="020B0604020202020204" pitchFamily="34" charset="0"/>
                <a:cs typeface="Arial" panose="020B0604020202020204" pitchFamily="34" charset="0"/>
              </a:rPr>
              <a:t>with any specific MFAH project questions before submitting</a:t>
            </a:r>
          </a:p>
          <a:p>
            <a:pPr marL="608965" lvl="1" indent="0">
              <a:buNone/>
            </a:pPr>
            <a:endParaRPr lang="en-US" b="1" dirty="0">
              <a:solidFill>
                <a:srgbClr val="32A93A"/>
              </a:solidFill>
              <a:latin typeface="Arial"/>
              <a:cs typeface="Arial"/>
            </a:endParaRPr>
          </a:p>
          <a:p>
            <a:pPr marL="380365" indent="-380365"/>
            <a:r>
              <a:rPr lang="en-US" sz="3000" b="1" dirty="0">
                <a:latin typeface="Arial"/>
                <a:cs typeface="Arial"/>
              </a:rPr>
              <a:t>*Webinar Recording &amp; Slides (5/6/25): </a:t>
            </a:r>
            <a:endParaRPr lang="en-US" sz="3000" dirty="0">
              <a:latin typeface="Arial"/>
              <a:cs typeface="Arial"/>
            </a:endParaRPr>
          </a:p>
          <a:p>
            <a:pPr marL="837565" lvl="1"/>
            <a:r>
              <a:rPr lang="en-US" sz="2600" b="1" dirty="0">
                <a:solidFill>
                  <a:srgbClr val="32A93A"/>
                </a:solidFill>
                <a:latin typeface="Arial"/>
                <a:cs typeface="Arial"/>
                <a:hlinkClick r:id="rId8">
                  <a:extLst>
                    <a:ext uri="{A12FA001-AC4F-418D-AE19-62706E023703}">
                      <ahyp:hlinkClr xmlns:ahyp="http://schemas.microsoft.com/office/drawing/2018/hyperlinkcolor" val="tx"/>
                    </a:ext>
                  </a:extLst>
                </a:hlinkClick>
              </a:rPr>
              <a:t>Learn about Energy Storage Solutions for Commercial Customers</a:t>
            </a:r>
            <a:endParaRPr lang="en-US" sz="2600" b="1" dirty="0"/>
          </a:p>
          <a:p>
            <a:pPr marL="0" indent="0">
              <a:buNone/>
            </a:pPr>
            <a:endParaRPr lang="en-US" sz="2400" b="1" dirty="0">
              <a:latin typeface="Arial"/>
              <a:cs typeface="Arial"/>
            </a:endParaRPr>
          </a:p>
          <a:p>
            <a:pPr marL="0" indent="0">
              <a:buNone/>
            </a:pPr>
            <a:endParaRPr lang="en-US" sz="2400" b="1" dirty="0">
              <a:latin typeface="Arial" panose="020B0604020202020204" pitchFamily="34" charset="0"/>
              <a:ea typeface="Calibri"/>
              <a:cs typeface="Arial" panose="020B0604020202020204" pitchFamily="34" charset="0"/>
            </a:endParaRPr>
          </a:p>
          <a:p>
            <a:pPr marL="837565" lvl="1" indent="-380365"/>
            <a:endParaRPr lang="en-US" sz="1600" dirty="0">
              <a:solidFill>
                <a:prstClr val="black"/>
              </a:solidFill>
              <a:latin typeface="Arial" panose="020B0604020202020204" pitchFamily="34" charset="0"/>
              <a:ea typeface="+mj-ea"/>
              <a:cs typeface="Arial" panose="020B0604020202020204" pitchFamily="34" charset="0"/>
            </a:endParaRPr>
          </a:p>
          <a:p>
            <a:pPr marL="837565" lvl="1" indent="-380365">
              <a:defRPr/>
            </a:pPr>
            <a:endParaRPr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684FB52-6303-B537-E2B1-4A8F88F71779}"/>
              </a:ext>
            </a:extLst>
          </p:cNvPr>
          <p:cNvSpPr>
            <a:spLocks noGrp="1"/>
          </p:cNvSpPr>
          <p:nvPr>
            <p:ph type="sldNum" sz="quarter" idx="12"/>
          </p:nvPr>
        </p:nvSpPr>
        <p:spPr/>
        <p:txBody>
          <a:bodyPr/>
          <a:lstStyle/>
          <a:p>
            <a:fld id="{8635F78A-E13B-774D-ADB8-E6F6A9A5D201}" type="slidenum">
              <a:rPr lang="en-US" smtClean="0"/>
              <a:pPr/>
              <a:t>8</a:t>
            </a:fld>
            <a:endParaRPr lang="en-US"/>
          </a:p>
        </p:txBody>
      </p:sp>
    </p:spTree>
    <p:extLst>
      <p:ext uri="{BB962C8B-B14F-4D97-AF65-F5344CB8AC3E}">
        <p14:creationId xmlns:p14="http://schemas.microsoft.com/office/powerpoint/2010/main" val="83714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b="1" dirty="0">
                <a:solidFill>
                  <a:schemeClr val="accent3"/>
                </a:solidFill>
                <a:latin typeface="Arial" panose="020B0604020202020204" pitchFamily="34" charset="0"/>
                <a:cs typeface="Arial" panose="020B0604020202020204" pitchFamily="34" charset="0"/>
              </a:rPr>
              <a:t>Approved Technology</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9</a:t>
            </a:fld>
            <a:endParaRPr lang="en-US"/>
          </a:p>
        </p:txBody>
      </p:sp>
      <p:pic>
        <p:nvPicPr>
          <p:cNvPr id="3" name="Picture 2">
            <a:extLst>
              <a:ext uri="{FF2B5EF4-FFF2-40B4-BE49-F238E27FC236}">
                <a16:creationId xmlns:a16="http://schemas.microsoft.com/office/drawing/2014/main" id="{4A322793-8E81-5357-96E2-AA7D63CA7B5D}"/>
              </a:ext>
            </a:extLst>
          </p:cNvPr>
          <p:cNvPicPr>
            <a:picLocks noChangeAspect="1"/>
          </p:cNvPicPr>
          <p:nvPr/>
        </p:nvPicPr>
        <p:blipFill rotWithShape="1">
          <a:blip r:embed="rId3"/>
          <a:srcRect l="23299" t="29954"/>
          <a:stretch/>
        </p:blipFill>
        <p:spPr>
          <a:xfrm>
            <a:off x="6096000" y="1372455"/>
            <a:ext cx="5581650" cy="2928937"/>
          </a:xfrm>
          <a:prstGeom prst="rect">
            <a:avLst/>
          </a:prstGeom>
        </p:spPr>
      </p:pic>
      <p:sp>
        <p:nvSpPr>
          <p:cNvPr id="6" name="TextBox 5">
            <a:extLst>
              <a:ext uri="{FF2B5EF4-FFF2-40B4-BE49-F238E27FC236}">
                <a16:creationId xmlns:a16="http://schemas.microsoft.com/office/drawing/2014/main" id="{2B441585-1A8E-2284-495F-12CAAD0BFD0F}"/>
              </a:ext>
            </a:extLst>
          </p:cNvPr>
          <p:cNvSpPr txBox="1"/>
          <p:nvPr/>
        </p:nvSpPr>
        <p:spPr>
          <a:xfrm>
            <a:off x="1915305" y="1690688"/>
            <a:ext cx="2791777" cy="369332"/>
          </a:xfrm>
          <a:prstGeom prst="rect">
            <a:avLst/>
          </a:prstGeom>
          <a:noFill/>
        </p:spPr>
        <p:txBody>
          <a:bodyPr wrap="square" lIns="91440" tIns="45720" rIns="91440" bIns="45720" anchor="t">
            <a:spAutoFit/>
          </a:bodyPr>
          <a:lstStyle/>
          <a:p>
            <a:r>
              <a:rPr lang="en-US" b="1" dirty="0">
                <a:solidFill>
                  <a:srgbClr val="32A93A"/>
                </a:solidFill>
                <a:latin typeface="Arial"/>
                <a:cs typeface="Arial"/>
                <a:hlinkClick r:id="rId4">
                  <a:extLst>
                    <a:ext uri="{A12FA001-AC4F-418D-AE19-62706E023703}">
                      <ahyp:hlinkClr xmlns:ahyp="http://schemas.microsoft.com/office/drawing/2018/hyperlinkcolor" val="tx"/>
                    </a:ext>
                  </a:extLst>
                </a:hlinkClick>
              </a:rPr>
              <a:t>Eligible Equipment List</a:t>
            </a:r>
            <a:r>
              <a:rPr lang="en-US" b="1" dirty="0">
                <a:latin typeface="Arial"/>
                <a:cs typeface="Arial"/>
              </a:rPr>
              <a:t> </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7643B7-7A4F-03B8-5909-647DB4809112}"/>
              </a:ext>
            </a:extLst>
          </p:cNvPr>
          <p:cNvSpPr txBox="1"/>
          <p:nvPr/>
        </p:nvSpPr>
        <p:spPr>
          <a:xfrm>
            <a:off x="6995160" y="4709159"/>
            <a:ext cx="3977640" cy="461665"/>
          </a:xfrm>
          <a:prstGeom prst="rect">
            <a:avLst/>
          </a:prstGeom>
          <a:noFill/>
        </p:spPr>
        <p:txBody>
          <a:bodyPr wrap="square" lIns="91440" tIns="45720" rIns="91440" bIns="45720" rtlCol="0" anchor="t">
            <a:spAutoFit/>
          </a:bodyPr>
          <a:lstStyle/>
          <a:p>
            <a:r>
              <a:rPr lang="en-US" sz="2400" b="1" dirty="0">
                <a:solidFill>
                  <a:srgbClr val="32A93A"/>
                </a:solidFill>
                <a:hlinkClick r:id="rId5">
                  <a:extLst>
                    <a:ext uri="{A12FA001-AC4F-418D-AE19-62706E023703}">
                      <ahyp:hlinkClr xmlns:ahyp="http://schemas.microsoft.com/office/drawing/2018/hyperlinkcolor" val="tx"/>
                    </a:ext>
                  </a:extLst>
                </a:hlinkClick>
              </a:rPr>
              <a:t>New Technology Application</a:t>
            </a:r>
          </a:p>
        </p:txBody>
      </p:sp>
      <p:sp>
        <p:nvSpPr>
          <p:cNvPr id="13" name="TextBox 12">
            <a:extLst>
              <a:ext uri="{FF2B5EF4-FFF2-40B4-BE49-F238E27FC236}">
                <a16:creationId xmlns:a16="http://schemas.microsoft.com/office/drawing/2014/main" id="{5DD7034C-6895-5B14-15F0-3D5FD7332048}"/>
              </a:ext>
            </a:extLst>
          </p:cNvPr>
          <p:cNvSpPr txBox="1"/>
          <p:nvPr/>
        </p:nvSpPr>
        <p:spPr>
          <a:xfrm>
            <a:off x="838200" y="2060020"/>
            <a:ext cx="5905500" cy="4184313"/>
          </a:xfrm>
          <a:prstGeom prst="rect">
            <a:avLst/>
          </a:prstGeom>
          <a:noFill/>
        </p:spPr>
        <p:txBody>
          <a:bodyPr wrap="square" lIns="91440" tIns="45720" rIns="91440" bIns="45720" numCol="2" rtlCol="0" anchor="t">
            <a:spAutoFit/>
          </a:bodyPr>
          <a:lstStyle/>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Residential BESS OEMs:</a:t>
            </a:r>
          </a:p>
          <a:p>
            <a:pPr marL="228600" indent="-228600">
              <a:buFontTx/>
              <a:buAutoNum type="arabicPeriod"/>
            </a:pPr>
            <a:r>
              <a:rPr lang="en-US" sz="1200" dirty="0">
                <a:latin typeface="Arial" panose="020B0604020202020204" pitchFamily="34" charset="0"/>
                <a:cs typeface="Arial" panose="020B0604020202020204" pitchFamily="34" charset="0"/>
              </a:rPr>
              <a:t>Briggs &amp; Stratton + Sol-Ark</a:t>
            </a:r>
          </a:p>
          <a:p>
            <a:pPr marL="228600" indent="-228600">
              <a:buFontTx/>
              <a:buAutoNum type="arabicPeriod"/>
            </a:pPr>
            <a:r>
              <a:rPr lang="en-US" sz="1200" dirty="0">
                <a:latin typeface="Arial" panose="020B0604020202020204" pitchFamily="34" charset="0"/>
                <a:cs typeface="Arial" panose="020B0604020202020204" pitchFamily="34" charset="0"/>
              </a:rPr>
              <a:t>Cadenza Innovation</a:t>
            </a:r>
          </a:p>
          <a:p>
            <a:pPr marL="228600" indent="-228600">
              <a:buFontTx/>
              <a:buAutoNum type="arabicPeriod"/>
            </a:pPr>
            <a:r>
              <a:rPr lang="en-US" sz="1200" dirty="0">
                <a:latin typeface="Arial" panose="020B0604020202020204" pitchFamily="34" charset="0"/>
                <a:cs typeface="Arial" panose="020B0604020202020204" pitchFamily="34" charset="0"/>
              </a:rPr>
              <a:t>Canadian Solar</a:t>
            </a:r>
          </a:p>
          <a:p>
            <a:pPr marL="228600" indent="-228600">
              <a:buFontTx/>
              <a:buAutoNum type="arabicPeriod"/>
            </a:pPr>
            <a:r>
              <a:rPr lang="en-US" sz="1200" dirty="0" err="1">
                <a:latin typeface="Arial" panose="020B0604020202020204" pitchFamily="34" charset="0"/>
                <a:cs typeface="Arial" panose="020B0604020202020204" pitchFamily="34" charset="0"/>
              </a:rPr>
              <a:t>Egauna</a:t>
            </a:r>
            <a:r>
              <a:rPr lang="en-US" sz="1200" dirty="0">
                <a:latin typeface="Arial" panose="020B0604020202020204" pitchFamily="34" charset="0"/>
                <a:cs typeface="Arial" panose="020B0604020202020204" pitchFamily="34" charset="0"/>
              </a:rPr>
              <a:t> Technologies</a:t>
            </a:r>
          </a:p>
          <a:p>
            <a:pPr marL="228600" indent="-228600">
              <a:buFontTx/>
              <a:buAutoNum type="arabicPeriod"/>
            </a:pPr>
            <a:r>
              <a:rPr lang="en-US" sz="1200" dirty="0" err="1">
                <a:latin typeface="Arial" panose="020B0604020202020204" pitchFamily="34" charset="0"/>
                <a:cs typeface="Arial" panose="020B0604020202020204" pitchFamily="34" charset="0"/>
              </a:rPr>
              <a:t>EndurEnergy</a:t>
            </a:r>
            <a:r>
              <a:rPr lang="en-US" sz="1200" dirty="0">
                <a:latin typeface="Arial" panose="020B0604020202020204" pitchFamily="34" charset="0"/>
                <a:cs typeface="Arial" panose="020B0604020202020204" pitchFamily="34" charset="0"/>
              </a:rPr>
              <a:t> + Sol-Ark</a:t>
            </a:r>
          </a:p>
          <a:p>
            <a:pPr marL="228600" indent="-228600">
              <a:buFontTx/>
              <a:buAutoNum type="arabicPeriod"/>
            </a:pPr>
            <a:r>
              <a:rPr lang="en-US" sz="1200" dirty="0">
                <a:latin typeface="Arial" panose="020B0604020202020204" pitchFamily="34" charset="0"/>
                <a:cs typeface="Arial" panose="020B0604020202020204" pitchFamily="34" charset="0"/>
              </a:rPr>
              <a:t>Enphase</a:t>
            </a:r>
          </a:p>
          <a:p>
            <a:pPr marL="228600" indent="-228600">
              <a:buAutoNum type="arabicPeriod"/>
            </a:pPr>
            <a:r>
              <a:rPr lang="en-US" sz="1200" dirty="0">
                <a:latin typeface="Arial" panose="020B0604020202020204" pitchFamily="34" charset="0"/>
                <a:cs typeface="Arial" panose="020B0604020202020204" pitchFamily="34" charset="0"/>
              </a:rPr>
              <a:t>Fortress Power</a:t>
            </a:r>
          </a:p>
          <a:p>
            <a:pPr marL="228600" indent="-228600">
              <a:buAutoNum type="arabicPeriod"/>
            </a:pPr>
            <a:r>
              <a:rPr lang="en-US" sz="1200" dirty="0" err="1">
                <a:latin typeface="Arial" panose="020B0604020202020204" pitchFamily="34" charset="0"/>
                <a:cs typeface="Arial" panose="020B0604020202020204" pitchFamily="34" charset="0"/>
              </a:rPr>
              <a:t>FranklinWH</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a:t>
            </a:r>
            <a:r>
              <a:rPr lang="en-US" sz="1200" dirty="0" err="1">
                <a:latin typeface="Arial" panose="020B0604020202020204" pitchFamily="34" charset="0"/>
                <a:cs typeface="Arial" panose="020B0604020202020204" pitchFamily="34" charset="0"/>
              </a:rPr>
              <a:t>PWRcell</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err="1">
                <a:latin typeface="Arial"/>
                <a:cs typeface="Arial"/>
              </a:rPr>
              <a:t>Homegrid</a:t>
            </a:r>
            <a:r>
              <a:rPr lang="en-US" sz="1200" dirty="0">
                <a:latin typeface="Arial"/>
                <a:cs typeface="Arial"/>
              </a:rPr>
              <a:t> Energy+ Sol-Ark </a:t>
            </a:r>
          </a:p>
          <a:p>
            <a:pPr marL="228600" indent="-228600">
              <a:buAutoNum type="arabicPeriod"/>
            </a:pPr>
            <a:r>
              <a:rPr lang="en-US" sz="1200" dirty="0" err="1">
                <a:latin typeface="Arial"/>
                <a:cs typeface="Arial"/>
              </a:rPr>
              <a:t>PylonTech</a:t>
            </a:r>
            <a:r>
              <a:rPr lang="en-US" sz="1200" dirty="0">
                <a:latin typeface="Arial"/>
                <a:cs typeface="Arial"/>
              </a:rPr>
              <a:t> + Sol-Ark 5k/15k inverters</a:t>
            </a:r>
          </a:p>
          <a:p>
            <a:pPr marL="228600" indent="-228600">
              <a:buAutoNum type="arabicPeriod"/>
            </a:pPr>
            <a:r>
              <a:rPr lang="en-US" sz="1200" dirty="0" err="1">
                <a:latin typeface="Arial"/>
                <a:cs typeface="Arial"/>
              </a:rPr>
              <a:t>Qcells</a:t>
            </a:r>
            <a:endParaRPr lang="en-US" sz="1200" dirty="0">
              <a:latin typeface="Arial"/>
              <a:cs typeface="Arial"/>
            </a:endParaRPr>
          </a:p>
          <a:p>
            <a:pPr marL="228600" indent="-228600">
              <a:buAutoNum type="arabicPeriod"/>
            </a:pPr>
            <a:r>
              <a:rPr lang="en-US" sz="1200" dirty="0">
                <a:latin typeface="Arial"/>
                <a:cs typeface="Arial"/>
              </a:rPr>
              <a:t>SolarEdge</a:t>
            </a:r>
          </a:p>
          <a:p>
            <a:pPr marL="228600" indent="-228600">
              <a:buAutoNum type="arabicPeriod"/>
            </a:pPr>
            <a:r>
              <a:rPr lang="en-US" sz="1200" dirty="0" err="1">
                <a:latin typeface="Arial"/>
                <a:cs typeface="Arial"/>
              </a:rPr>
              <a:t>StackRack</a:t>
            </a:r>
            <a:r>
              <a:rPr lang="en-US" sz="1200" dirty="0">
                <a:latin typeface="Arial"/>
                <a:cs typeface="Arial"/>
              </a:rPr>
              <a:t> + Sol-Ark 12k/15k inverters</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a:cs typeface="Arial"/>
              </a:rPr>
              <a:t>Tesla </a:t>
            </a:r>
            <a:r>
              <a:rPr lang="en-US" sz="1100" dirty="0">
                <a:latin typeface="Arial"/>
                <a:cs typeface="Arial"/>
              </a:rPr>
              <a:t>*Tesla Powerwall 2, Powerwall +, Powerwall 3 can only enroll in Active Dispatch and are not eligible for the Upfront Incentive through Passive Dispatch in UI territory; Powerwall 3 is eligible for Upfront incentive if Eversource.</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C&amp;I BESS OEMs:</a:t>
            </a:r>
          </a:p>
          <a:p>
            <a:pPr marL="228600" indent="-228600">
              <a:buAutoNum type="arabicPeriod"/>
            </a:pPr>
            <a:r>
              <a:rPr lang="en-US" sz="1200" dirty="0">
                <a:latin typeface="Arial" panose="020B0604020202020204" pitchFamily="34" charset="0"/>
                <a:cs typeface="Arial" panose="020B0604020202020204" pitchFamily="34" charset="0"/>
              </a:rPr>
              <a:t>American Energy Storage Innovations (AESI)</a:t>
            </a:r>
          </a:p>
          <a:p>
            <a:pPr marL="228600" indent="-228600">
              <a:buAutoNum type="arabicPeriod"/>
            </a:pPr>
            <a:r>
              <a:rPr lang="en-US" sz="1200" dirty="0">
                <a:latin typeface="Arial" panose="020B0604020202020204" pitchFamily="34" charset="0"/>
                <a:cs typeface="Arial" panose="020B0604020202020204" pitchFamily="34" charset="0"/>
              </a:rPr>
              <a:t>BYD Energy Storage</a:t>
            </a:r>
          </a:p>
          <a:p>
            <a:pPr marL="228600" indent="-228600">
              <a:buAutoNum type="arabicPeriod"/>
            </a:pPr>
            <a:r>
              <a:rPr lang="en-US" sz="1200" dirty="0">
                <a:latin typeface="Arial" panose="020B0604020202020204" pitchFamily="34" charset="0"/>
                <a:cs typeface="Arial" panose="020B0604020202020204" pitchFamily="34" charset="0"/>
              </a:rPr>
              <a:t>Cadenza Innovation</a:t>
            </a:r>
          </a:p>
          <a:p>
            <a:pPr marL="228600" indent="-228600">
              <a:buAutoNum type="arabicPeriod"/>
            </a:pPr>
            <a:r>
              <a:rPr lang="en-US" sz="1200" dirty="0">
                <a:latin typeface="Arial" panose="020B0604020202020204" pitchFamily="34" charset="0"/>
                <a:cs typeface="Arial" panose="020B0604020202020204" pitchFamily="34" charset="0"/>
              </a:rPr>
              <a:t>Caterpillar Inc.</a:t>
            </a:r>
          </a:p>
          <a:p>
            <a:pPr marL="228600" indent="-228600">
              <a:buAutoNum type="arabicPeriod"/>
            </a:pPr>
            <a:r>
              <a:rPr lang="en-US" sz="1200" dirty="0">
                <a:latin typeface="Arial" panose="020B0604020202020204" pitchFamily="34" charset="0"/>
                <a:cs typeface="Arial" panose="020B0604020202020204" pitchFamily="34" charset="0"/>
              </a:rPr>
              <a:t>Canadian Solar</a:t>
            </a:r>
          </a:p>
          <a:p>
            <a:pPr marL="228600" indent="-228600">
              <a:buAutoNum type="arabicPeriod"/>
            </a:pPr>
            <a:r>
              <a:rPr lang="en-US" sz="1200" dirty="0" err="1">
                <a:latin typeface="Arial" panose="020B0604020202020204" pitchFamily="34" charset="0"/>
                <a:cs typeface="Arial" panose="020B0604020202020204" pitchFamily="34" charset="0"/>
              </a:rPr>
              <a:t>eCamion</a:t>
            </a:r>
            <a:r>
              <a:rPr lang="en-US" sz="1200" dirty="0">
                <a:latin typeface="Arial" panose="020B0604020202020204" pitchFamily="34" charset="0"/>
                <a:cs typeface="Arial" panose="020B0604020202020204" pitchFamily="34" charset="0"/>
              </a:rPr>
              <a:t> Inc.</a:t>
            </a:r>
          </a:p>
          <a:p>
            <a:pPr marL="228600" indent="-228600">
              <a:buAutoNum type="arabicPeriod"/>
            </a:pPr>
            <a:r>
              <a:rPr lang="en-US" sz="1200" dirty="0">
                <a:latin typeface="Arial"/>
                <a:cs typeface="Arial"/>
              </a:rPr>
              <a:t>ELM </a:t>
            </a:r>
            <a:r>
              <a:rPr lang="en-US" sz="1200" dirty="0" err="1">
                <a:latin typeface="Arial"/>
                <a:cs typeface="Arial"/>
              </a:rPr>
              <a:t>Fieldsight</a:t>
            </a:r>
            <a:endParaRPr lang="en-US" sz="1200" dirty="0">
              <a:latin typeface="Arial"/>
              <a:cs typeface="Arial"/>
            </a:endParaRPr>
          </a:p>
          <a:p>
            <a:pPr marL="228600" indent="-228600">
              <a:buAutoNum type="arabicPeriod"/>
            </a:pPr>
            <a:r>
              <a:rPr lang="en-US" sz="1200" dirty="0">
                <a:latin typeface="Arial"/>
                <a:cs typeface="Arial"/>
              </a:rPr>
              <a:t>Fortress Power</a:t>
            </a:r>
          </a:p>
          <a:p>
            <a:pPr marL="228600" indent="-228600">
              <a:buAutoNum type="arabicPeriod"/>
            </a:pPr>
            <a:r>
              <a:rPr lang="en-US" sz="1200" dirty="0">
                <a:latin typeface="Arial" panose="020B0604020202020204" pitchFamily="34" charset="0"/>
                <a:cs typeface="Arial" panose="020B0604020202020204" pitchFamily="34" charset="0"/>
              </a:rPr>
              <a:t>Generac Power Systems</a:t>
            </a:r>
          </a:p>
          <a:p>
            <a:pPr marL="228600" indent="-228600">
              <a:buAutoNum type="arabicPeriod"/>
            </a:pPr>
            <a:r>
              <a:rPr lang="en-US" sz="1200" dirty="0">
                <a:latin typeface="Arial" panose="020B0604020202020204" pitchFamily="34" charset="0"/>
                <a:cs typeface="Arial" panose="020B0604020202020204" pitchFamily="34" charset="0"/>
              </a:rPr>
              <a:t>Milton CAT</a:t>
            </a:r>
          </a:p>
          <a:p>
            <a:pPr marL="228600" indent="-228600">
              <a:buAutoNum type="arabicPeriod"/>
            </a:pPr>
            <a:r>
              <a:rPr lang="en-US" sz="1200" dirty="0" err="1">
                <a:latin typeface="Arial" panose="020B0604020202020204" pitchFamily="34" charset="0"/>
                <a:cs typeface="Arial" panose="020B0604020202020204" pitchFamily="34" charset="0"/>
              </a:rPr>
              <a:t>Relyion</a:t>
            </a:r>
            <a:r>
              <a:rPr lang="en-US" sz="1200" dirty="0">
                <a:latin typeface="Arial" panose="020B0604020202020204" pitchFamily="34" charset="0"/>
                <a:cs typeface="Arial" panose="020B0604020202020204" pitchFamily="34" charset="0"/>
              </a:rPr>
              <a:t> Energy</a:t>
            </a:r>
          </a:p>
          <a:p>
            <a:pPr marL="228600" indent="-228600">
              <a:buFontTx/>
              <a:buAutoNum type="arabicPeriod"/>
            </a:pPr>
            <a:r>
              <a:rPr lang="en-US" sz="1200" dirty="0" err="1">
                <a:latin typeface="Arial" panose="020B0604020202020204" pitchFamily="34" charset="0"/>
                <a:cs typeface="Arial" panose="020B0604020202020204" pitchFamily="34" charset="0"/>
              </a:rPr>
              <a:t>Socomec</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Tesla (Megapack 2 only)</a:t>
            </a:r>
            <a:endParaRPr lang="en-US" sz="1200" dirty="0">
              <a:latin typeface="Arial"/>
              <a:cs typeface="Arial"/>
            </a:endParaRPr>
          </a:p>
          <a:p>
            <a:endParaRPr lang="en-US" sz="1200" dirty="0">
              <a:latin typeface="Arial"/>
              <a:cs typeface="Arial"/>
            </a:endParaRPr>
          </a:p>
        </p:txBody>
      </p:sp>
    </p:spTree>
    <p:extLst>
      <p:ext uri="{BB962C8B-B14F-4D97-AF65-F5344CB8AC3E}">
        <p14:creationId xmlns:p14="http://schemas.microsoft.com/office/powerpoint/2010/main" val="32500510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7B34A"/>
      </a:accent1>
      <a:accent2>
        <a:srgbClr val="F90C80"/>
      </a:accent2>
      <a:accent3>
        <a:srgbClr val="383B9B"/>
      </a:accent3>
      <a:accent4>
        <a:srgbClr val="00A0D1"/>
      </a:accent4>
      <a:accent5>
        <a:srgbClr val="FB6D3F"/>
      </a:accent5>
      <a:accent6>
        <a:srgbClr val="3E46AB"/>
      </a:accent6>
      <a:hlink>
        <a:srgbClr val="90CC6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b30647e-2852-4824-8010-b226207861fa">
      <UserInfo>
        <DisplayName>Robert Schmitt</DisplayName>
        <AccountId>87</AccountId>
        <AccountType/>
      </UserInfo>
      <UserInfo>
        <DisplayName>Andrea Janecko</DisplayName>
        <AccountId>84</AccountId>
        <AccountType/>
      </UserInfo>
      <UserInfo>
        <DisplayName>Emma Saavedra</DisplayName>
        <AccountId>21</AccountId>
        <AccountType/>
      </UserInfo>
      <UserInfo>
        <DisplayName>Sergio Carrillo</DisplayName>
        <AccountId>26</AccountId>
        <AccountType/>
      </UserInfo>
      <UserInfo>
        <DisplayName>Bill Colonis</DisplayName>
        <AccountId>28</AccountId>
        <AccountType/>
      </UserInfo>
      <UserInfo>
        <DisplayName>Mary Vigil</DisplayName>
        <AccountId>389</AccountId>
        <AccountType/>
      </UserInfo>
      <UserInfo>
        <DisplayName>Lynne Lewis</DisplayName>
        <AccountId>366</AccountId>
        <AccountType/>
      </UserInfo>
      <UserInfo>
        <DisplayName>Will DeTeso</DisplayName>
        <AccountId>358</AccountId>
        <AccountType/>
      </UserInfo>
    </SharedWithUsers>
    <TaxCatchAll xmlns="1b30647e-2852-4824-8010-b226207861fa" xsi:nil="true"/>
    <lcf76f155ced4ddcb4097134ff3c332f xmlns="f2870893-db66-4aa3-85e9-3efb17b0b06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E48F674D6A6E4B968E3E1FAE1B9692" ma:contentTypeVersion="18" ma:contentTypeDescription="Create a new document." ma:contentTypeScope="" ma:versionID="ca70d90cb3e1a05e625558ecbc8c7918">
  <xsd:schema xmlns:xsd="http://www.w3.org/2001/XMLSchema" xmlns:xs="http://www.w3.org/2001/XMLSchema" xmlns:p="http://schemas.microsoft.com/office/2006/metadata/properties" xmlns:ns2="f2870893-db66-4aa3-85e9-3efb17b0b061" xmlns:ns3="1b30647e-2852-4824-8010-b226207861fa" targetNamespace="http://schemas.microsoft.com/office/2006/metadata/properties" ma:root="true" ma:fieldsID="b598d93aa413354d1cd50c492a733296" ns2:_="" ns3:_="">
    <xsd:import namespace="f2870893-db66-4aa3-85e9-3efb17b0b061"/>
    <xsd:import namespace="1b30647e-2852-4824-8010-b226207861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70893-db66-4aa3-85e9-3efb17b0b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8dfaa-981b-4fef-ae8f-77207eb7bc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0647e-2852-4824-8010-b22620786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dface4-0c15-4f14-bd0b-80d2248220b1}" ma:internalName="TaxCatchAll" ma:showField="CatchAllData" ma:web="1b30647e-2852-4824-8010-b22620786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1E0FD-9BF6-4230-A6EA-DA549D516344}">
  <ds:schemaRefs>
    <ds:schemaRef ds:uri="http://purl.org/dc/elements/1.1/"/>
    <ds:schemaRef ds:uri="1b30647e-2852-4824-8010-b226207861fa"/>
    <ds:schemaRef ds:uri="http://schemas.microsoft.com/office/2006/metadata/properties"/>
    <ds:schemaRef ds:uri="http://schemas.microsoft.com/office/infopath/2007/PartnerControls"/>
    <ds:schemaRef ds:uri="http://schemas.microsoft.com/office/2006/documentManagement/types"/>
    <ds:schemaRef ds:uri="f2870893-db66-4aa3-85e9-3efb17b0b06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D26F0B8-D678-42D4-B641-2E9D51330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870893-db66-4aa3-85e9-3efb17b0b061"/>
    <ds:schemaRef ds:uri="1b30647e-2852-4824-8010-b2262078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31CB25-55A3-4BDF-82EA-EC3909A18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39914</TotalTime>
  <Words>2223</Words>
  <Application>Microsoft Office PowerPoint</Application>
  <PresentationFormat>Widescreen</PresentationFormat>
  <Paragraphs>326</Paragraphs>
  <Slides>22</Slides>
  <Notes>19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Courier New</vt:lpstr>
      <vt:lpstr>Proxima Nova</vt:lpstr>
      <vt:lpstr>Times New Roman</vt:lpstr>
      <vt:lpstr>Wingdings</vt:lpstr>
      <vt:lpstr>Office Theme</vt:lpstr>
      <vt:lpstr>Energy Storage Solutions June 2025 Contractor Training</vt:lpstr>
      <vt:lpstr>Agenda</vt:lpstr>
      <vt:lpstr>Energy Storage Solutions</vt:lpstr>
      <vt:lpstr>Program Design</vt:lpstr>
      <vt:lpstr>Residential Incentive Levels </vt:lpstr>
      <vt:lpstr>Residential – Notes &amp; Webinars</vt:lpstr>
      <vt:lpstr>Commercial Incentive Levels </vt:lpstr>
      <vt:lpstr>Other Notes &amp; Webinars</vt:lpstr>
      <vt:lpstr>Approved Technology</vt:lpstr>
      <vt:lpstr>Passive Dispatch Webinar</vt:lpstr>
      <vt:lpstr>Website Walkthrough</vt:lpstr>
      <vt:lpstr>Incentive Reservations &amp; Estimates</vt:lpstr>
      <vt:lpstr>Incentive Calculator</vt:lpstr>
      <vt:lpstr>150% or 2 MW Examples (p. 46 of Program Manual)</vt:lpstr>
      <vt:lpstr>Submitting Applications – Salesforce Demo</vt:lpstr>
      <vt:lpstr>Changes to Application Process</vt:lpstr>
      <vt:lpstr>Tesla Powerwall 3</vt:lpstr>
      <vt:lpstr>Pending DERMS</vt:lpstr>
      <vt:lpstr>Payment Processing</vt:lpstr>
      <vt:lpstr>Energy Storage Solutions Cobranding</vt:lpstr>
      <vt:lpstr>Questions?  If unable to cover in this session, please email any questions to energystorage@ctgreenbank.com</vt:lpstr>
      <vt:lpstr>Final Decision Updates: Resi. / C&amp;I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Energy Storage Solutions</dc:title>
  <dc:creator>Lawrence Taylor</dc:creator>
  <cp:lastModifiedBy>Lawrence Taylor</cp:lastModifiedBy>
  <cp:revision>440</cp:revision>
  <cp:lastPrinted>2024-04-25T14:50:44Z</cp:lastPrinted>
  <dcterms:created xsi:type="dcterms:W3CDTF">2021-12-02T14:17:29Z</dcterms:created>
  <dcterms:modified xsi:type="dcterms:W3CDTF">2025-06-27T19:56:50Z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0x01010048E48F674D6A6E4B968E3E1FAE1B9692</vt:lpwstr>
  </property>
  <property fmtid="{D5CDD505-2E9C-101B-9397-08002B2CF9AE}" pid="3" name="MediaServiceImageTags">
    <vt:lpwstr/>
  </property>
</Properties>
</file>